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 id="2147483672" r:id="rId7"/>
    <p:sldMasterId id="2147483674" r:id="rId8"/>
    <p:sldMasterId id="2147483660" r:id="rId9"/>
    <p:sldMasterId id="2147483679" r:id="rId10"/>
  </p:sldMasterIdLst>
  <p:notesMasterIdLst>
    <p:notesMasterId r:id="rId65"/>
  </p:notesMasterIdLst>
  <p:sldIdLst>
    <p:sldId id="256" r:id="rId11"/>
    <p:sldId id="308" r:id="rId12"/>
    <p:sldId id="259" r:id="rId13"/>
    <p:sldId id="260" r:id="rId14"/>
    <p:sldId id="261" r:id="rId15"/>
    <p:sldId id="340" r:id="rId16"/>
    <p:sldId id="273" r:id="rId17"/>
    <p:sldId id="263" r:id="rId18"/>
    <p:sldId id="304" r:id="rId19"/>
    <p:sldId id="309" r:id="rId20"/>
    <p:sldId id="343" r:id="rId21"/>
    <p:sldId id="345" r:id="rId22"/>
    <p:sldId id="283" r:id="rId23"/>
    <p:sldId id="284" r:id="rId24"/>
    <p:sldId id="341" r:id="rId25"/>
    <p:sldId id="344" r:id="rId26"/>
    <p:sldId id="286" r:id="rId27"/>
    <p:sldId id="319" r:id="rId28"/>
    <p:sldId id="315" r:id="rId29"/>
    <p:sldId id="321" r:id="rId30"/>
    <p:sldId id="346" r:id="rId31"/>
    <p:sldId id="300" r:id="rId32"/>
    <p:sldId id="299" r:id="rId33"/>
    <p:sldId id="290" r:id="rId34"/>
    <p:sldId id="292" r:id="rId35"/>
    <p:sldId id="271" r:id="rId36"/>
    <p:sldId id="350" r:id="rId37"/>
    <p:sldId id="348" r:id="rId38"/>
    <p:sldId id="320" r:id="rId39"/>
    <p:sldId id="323" r:id="rId40"/>
    <p:sldId id="324" r:id="rId41"/>
    <p:sldId id="331" r:id="rId42"/>
    <p:sldId id="332" r:id="rId43"/>
    <p:sldId id="325" r:id="rId44"/>
    <p:sldId id="354" r:id="rId45"/>
    <p:sldId id="359" r:id="rId46"/>
    <p:sldId id="360" r:id="rId47"/>
    <p:sldId id="351" r:id="rId48"/>
    <p:sldId id="294" r:id="rId49"/>
    <p:sldId id="297" r:id="rId50"/>
    <p:sldId id="277" r:id="rId51"/>
    <p:sldId id="287" r:id="rId52"/>
    <p:sldId id="298" r:id="rId53"/>
    <p:sldId id="302" r:id="rId54"/>
    <p:sldId id="352" r:id="rId55"/>
    <p:sldId id="326" r:id="rId56"/>
    <p:sldId id="327" r:id="rId57"/>
    <p:sldId id="328" r:id="rId58"/>
    <p:sldId id="333" r:id="rId59"/>
    <p:sldId id="334" r:id="rId60"/>
    <p:sldId id="362" r:id="rId61"/>
    <p:sldId id="353" r:id="rId62"/>
    <p:sldId id="366" r:id="rId63"/>
    <p:sldId id="365" r:id="rId64"/>
  </p:sldIdLst>
  <p:sldSz cx="12192000" cy="6858000"/>
  <p:notesSz cx="6858000" cy="10858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Outline" id="{7EBE5F00-AD2B-4358-AA7D-4DF2EC59BA1E}">
          <p14:sldIdLst>
            <p14:sldId id="256"/>
            <p14:sldId id="308"/>
          </p14:sldIdLst>
        </p14:section>
        <p14:section name="Introduction" id="{343D30B5-5B49-48CF-914D-587F9F6B8769}">
          <p14:sldIdLst>
            <p14:sldId id="259"/>
            <p14:sldId id="260"/>
            <p14:sldId id="261"/>
          </p14:sldIdLst>
        </p14:section>
        <p14:section name="Data Collection" id="{BC0A4708-196F-4C54-AC89-E5FB314E6CE3}">
          <p14:sldIdLst>
            <p14:sldId id="340"/>
            <p14:sldId id="273"/>
            <p14:sldId id="263"/>
            <p14:sldId id="304"/>
            <p14:sldId id="309"/>
          </p14:sldIdLst>
        </p14:section>
        <p14:section name="Building Calibrated Model" id="{1795FA4D-28FB-4734-8CC5-010259283DC4}">
          <p14:sldIdLst>
            <p14:sldId id="343"/>
            <p14:sldId id="345"/>
            <p14:sldId id="283"/>
            <p14:sldId id="284"/>
            <p14:sldId id="341"/>
          </p14:sldIdLst>
        </p14:section>
        <p14:section name="Existing Conditions Analysis" id="{E13A04E7-99F3-4A34-B769-FBBCE180D213}">
          <p14:sldIdLst>
            <p14:sldId id="344"/>
            <p14:sldId id="286"/>
            <p14:sldId id="319"/>
            <p14:sldId id="315"/>
            <p14:sldId id="321"/>
          </p14:sldIdLst>
        </p14:section>
        <p14:section name="Defining Build Alts 1&amp;2" id="{B591BD62-6EA4-4EDA-939F-E29C4EE85B75}">
          <p14:sldIdLst>
            <p14:sldId id="346"/>
            <p14:sldId id="300"/>
            <p14:sldId id="299"/>
            <p14:sldId id="290"/>
            <p14:sldId id="292"/>
            <p14:sldId id="271"/>
            <p14:sldId id="350"/>
          </p14:sldIdLst>
        </p14:section>
        <p14:section name="Alternatives 1&amp;2 Analysis" id="{3D3D59F4-5369-4B93-8CE9-2EE5FFF732C0}">
          <p14:sldIdLst>
            <p14:sldId id="348"/>
            <p14:sldId id="320"/>
            <p14:sldId id="323"/>
            <p14:sldId id="324"/>
            <p14:sldId id="331"/>
            <p14:sldId id="332"/>
            <p14:sldId id="325"/>
            <p14:sldId id="354"/>
            <p14:sldId id="359"/>
            <p14:sldId id="360"/>
          </p14:sldIdLst>
        </p14:section>
        <p14:section name="Hybrid Alt Development" id="{6ABF9031-617B-45F2-B0E7-92B0208EED0D}">
          <p14:sldIdLst>
            <p14:sldId id="351"/>
            <p14:sldId id="294"/>
            <p14:sldId id="297"/>
            <p14:sldId id="277"/>
            <p14:sldId id="287"/>
            <p14:sldId id="298"/>
            <p14:sldId id="302"/>
          </p14:sldIdLst>
        </p14:section>
        <p14:section name="Analysis of Hybrid Alt" id="{CF48A780-BCB8-4D96-9699-31BDD30B7B9A}">
          <p14:sldIdLst>
            <p14:sldId id="352"/>
            <p14:sldId id="326"/>
            <p14:sldId id="327"/>
            <p14:sldId id="328"/>
            <p14:sldId id="333"/>
            <p14:sldId id="334"/>
            <p14:sldId id="362"/>
          </p14:sldIdLst>
        </p14:section>
        <p14:section name="Conclusions" id="{22D92F68-C221-481D-B2FD-1D0CE6D75B3B}">
          <p14:sldIdLst>
            <p14:sldId id="353"/>
            <p14:sldId id="366"/>
            <p14:sldId id="36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mmit, Britton" initials="HB" lastIdx="11" clrIdx="0">
    <p:extLst>
      <p:ext uri="{19B8F6BF-5375-455C-9EA6-DF929625EA0E}">
        <p15:presenceInfo xmlns:p15="http://schemas.microsoft.com/office/powerpoint/2012/main" userId="S::britton.hammit@kimley-horndc.com::4b07dfa9-046d-4881-80d5-dfb0bdbd12c4" providerId="AD"/>
      </p:ext>
    </p:extLst>
  </p:cmAuthor>
  <p:cmAuthor id="2" name="Britton Hammit" initials="BH" lastIdx="61" clrIdx="1">
    <p:extLst>
      <p:ext uri="{19B8F6BF-5375-455C-9EA6-DF929625EA0E}">
        <p15:presenceInfo xmlns:p15="http://schemas.microsoft.com/office/powerpoint/2012/main" userId="Britton Hammit" providerId="None"/>
      </p:ext>
    </p:extLst>
  </p:cmAuthor>
  <p:cmAuthor id="3" name="Markham, Daniel" initials="MD" lastIdx="28" clrIdx="2">
    <p:extLst>
      <p:ext uri="{19B8F6BF-5375-455C-9EA6-DF929625EA0E}">
        <p15:presenceInfo xmlns:p15="http://schemas.microsoft.com/office/powerpoint/2012/main" userId="S::Daniel.Markham@kimley-hornDC.com::29e933e2-5695-45a0-afbe-8639d1ebe3f8" providerId="AD"/>
      </p:ext>
    </p:extLst>
  </p:cmAuthor>
  <p:cmAuthor id="4" name="Murphy, Erin" initials="ME" lastIdx="36" clrIdx="3">
    <p:extLst>
      <p:ext uri="{19B8F6BF-5375-455C-9EA6-DF929625EA0E}">
        <p15:presenceInfo xmlns:p15="http://schemas.microsoft.com/office/powerpoint/2012/main" userId="S::Erin.Murphy@kimley-hornDC.com::45992d2b-f1e0-4bb4-9b9a-68f8450c2108" providerId="AD"/>
      </p:ext>
    </p:extLst>
  </p:cmAuthor>
  <p:cmAuthor id="5" name="Addamo, Nick" initials="AN" lastIdx="4" clrIdx="4">
    <p:extLst>
      <p:ext uri="{19B8F6BF-5375-455C-9EA6-DF929625EA0E}">
        <p15:presenceInfo xmlns:p15="http://schemas.microsoft.com/office/powerpoint/2012/main" userId="S::Nick.Addamo@kimley-hornDC.com::ff461da7-ee88-422d-917e-5d432f4258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B050"/>
    <a:srgbClr val="FFFFFF"/>
    <a:srgbClr val="DE6420"/>
    <a:srgbClr val="F8EA49"/>
    <a:srgbClr val="545554"/>
    <a:srgbClr val="FF4B4B"/>
    <a:srgbClr val="92D050"/>
    <a:srgbClr val="000000"/>
    <a:srgbClr val="B5C3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95" autoAdjust="0"/>
    <p:restoredTop sz="94660"/>
  </p:normalViewPr>
  <p:slideViewPr>
    <p:cSldViewPr snapToGrid="0">
      <p:cViewPr>
        <p:scale>
          <a:sx n="66" d="100"/>
          <a:sy n="66" d="100"/>
        </p:scale>
        <p:origin x="1632" y="10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viewProps" Target="viewProp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5.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kimley-horn.com\AT_NVA2\NVA_TPTO\110268012_KStreetNW_Traffic_Analysis\Production\Public%20Involvement\20200702_StakeholderEngagement\2020-10-28_Slides\TravelTimeChang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kimley-horn.com\AT_NVA2\NVA_TPTO\110268012_KStreetNW_Traffic_Analysis\Production\Public%20Involvement\20200702_StakeholderEngagement\2020-10-28_Slides\TravelTimeChanges.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Sheet1!$B$1</c:f>
              <c:strCache>
                <c:ptCount val="1"/>
                <c:pt idx="0">
                  <c:v>AM</c:v>
                </c:pt>
              </c:strCache>
            </c:strRef>
          </c:tx>
          <c:spPr>
            <a:solidFill>
              <a:schemeClr val="accent2"/>
            </a:solidFill>
            <a:ln>
              <a:noFill/>
            </a:ln>
            <a:effectLst/>
          </c:spPr>
          <c:invertIfNegative val="0"/>
          <c:val>
            <c:numRef>
              <c:f>Sheet1!$B$3:$B$17</c:f>
              <c:numCache>
                <c:formatCode>General</c:formatCode>
                <c:ptCount val="15"/>
                <c:pt idx="0">
                  <c:v>636</c:v>
                </c:pt>
                <c:pt idx="1">
                  <c:v>1967</c:v>
                </c:pt>
                <c:pt idx="2">
                  <c:v>2873</c:v>
                </c:pt>
                <c:pt idx="3">
                  <c:v>2659</c:v>
                </c:pt>
                <c:pt idx="4">
                  <c:v>2978</c:v>
                </c:pt>
                <c:pt idx="5">
                  <c:v>5709</c:v>
                </c:pt>
                <c:pt idx="6">
                  <c:v>3787</c:v>
                </c:pt>
                <c:pt idx="7">
                  <c:v>1396</c:v>
                </c:pt>
                <c:pt idx="8">
                  <c:v>2876</c:v>
                </c:pt>
                <c:pt idx="9">
                  <c:v>1776</c:v>
                </c:pt>
                <c:pt idx="10">
                  <c:v>2890</c:v>
                </c:pt>
                <c:pt idx="11">
                  <c:v>1199</c:v>
                </c:pt>
                <c:pt idx="12">
                  <c:v>728</c:v>
                </c:pt>
                <c:pt idx="13">
                  <c:v>751</c:v>
                </c:pt>
                <c:pt idx="14">
                  <c:v>623</c:v>
                </c:pt>
              </c:numCache>
            </c:numRef>
          </c:val>
          <c:extLst>
            <c:ext xmlns:c16="http://schemas.microsoft.com/office/drawing/2014/chart" uri="{C3380CC4-5D6E-409C-BE32-E72D297353CC}">
              <c16:uniqueId val="{00000000-E712-43BD-ACD0-1C6987B4AA54}"/>
            </c:ext>
          </c:extLst>
        </c:ser>
        <c:ser>
          <c:idx val="0"/>
          <c:order val="1"/>
          <c:tx>
            <c:strRef>
              <c:f>Sheet1!$D$1</c:f>
              <c:strCache>
                <c:ptCount val="1"/>
                <c:pt idx="0">
                  <c:v>PM</c:v>
                </c:pt>
              </c:strCache>
            </c:strRef>
          </c:tx>
          <c:spPr>
            <a:solidFill>
              <a:schemeClr val="accent1"/>
            </a:solidFill>
            <a:ln>
              <a:noFill/>
            </a:ln>
            <a:effectLst/>
          </c:spPr>
          <c:invertIfNegative val="0"/>
          <c:val>
            <c:numRef>
              <c:f>Sheet1!$D$3:$D$17</c:f>
              <c:numCache>
                <c:formatCode>General</c:formatCode>
                <c:ptCount val="15"/>
                <c:pt idx="0">
                  <c:v>622</c:v>
                </c:pt>
                <c:pt idx="1">
                  <c:v>1496</c:v>
                </c:pt>
                <c:pt idx="2">
                  <c:v>1777</c:v>
                </c:pt>
                <c:pt idx="3">
                  <c:v>2302</c:v>
                </c:pt>
                <c:pt idx="4">
                  <c:v>3175</c:v>
                </c:pt>
                <c:pt idx="5">
                  <c:v>5141</c:v>
                </c:pt>
                <c:pt idx="6">
                  <c:v>2456</c:v>
                </c:pt>
                <c:pt idx="7">
                  <c:v>1185</c:v>
                </c:pt>
                <c:pt idx="8">
                  <c:v>2088</c:v>
                </c:pt>
                <c:pt idx="9">
                  <c:v>1974</c:v>
                </c:pt>
                <c:pt idx="10">
                  <c:v>2391</c:v>
                </c:pt>
                <c:pt idx="11">
                  <c:v>911</c:v>
                </c:pt>
                <c:pt idx="12">
                  <c:v>649</c:v>
                </c:pt>
                <c:pt idx="13">
                  <c:v>562</c:v>
                </c:pt>
                <c:pt idx="14">
                  <c:v>628</c:v>
                </c:pt>
              </c:numCache>
            </c:numRef>
          </c:val>
          <c:extLst>
            <c:ext xmlns:c16="http://schemas.microsoft.com/office/drawing/2014/chart" uri="{C3380CC4-5D6E-409C-BE32-E72D297353CC}">
              <c16:uniqueId val="{00000001-E712-43BD-ACD0-1C6987B4AA54}"/>
            </c:ext>
          </c:extLst>
        </c:ser>
        <c:dLbls>
          <c:showLegendKey val="0"/>
          <c:showVal val="0"/>
          <c:showCatName val="0"/>
          <c:showSerName val="0"/>
          <c:showPercent val="0"/>
          <c:showBubbleSize val="0"/>
        </c:dLbls>
        <c:gapWidth val="150"/>
        <c:axId val="531528696"/>
        <c:axId val="531525416"/>
      </c:barChart>
      <c:catAx>
        <c:axId val="531528696"/>
        <c:scaling>
          <c:orientation val="minMax"/>
        </c:scaling>
        <c:delete val="1"/>
        <c:axPos val="b"/>
        <c:majorTickMark val="none"/>
        <c:minorTickMark val="none"/>
        <c:tickLblPos val="nextTo"/>
        <c:crossAx val="531525416"/>
        <c:crosses val="autoZero"/>
        <c:auto val="1"/>
        <c:lblAlgn val="ctr"/>
        <c:lblOffset val="100"/>
        <c:noMultiLvlLbl val="0"/>
      </c:catAx>
      <c:valAx>
        <c:axId val="531525416"/>
        <c:scaling>
          <c:orientation val="minMax"/>
        </c:scaling>
        <c:delete val="0"/>
        <c:axPos val="l"/>
        <c:majorGridlines>
          <c:spPr>
            <a:ln w="9525" cap="flat" cmpd="sng" algn="ctr">
              <a:solidFill>
                <a:schemeClr val="tx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en-US"/>
          </a:p>
        </c:txPr>
        <c:crossAx val="53152869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en-US"/>
          </a:p>
        </c:txPr>
      </c:legendEntry>
      <c:legendEntry>
        <c:idx val="1"/>
        <c:txPr>
          <a:bodyPr rot="0" spcFirstLastPara="1" vertOverflow="ellipsis" vert="horz" wrap="square" anchor="ctr" anchorCtr="1"/>
          <a:lstStyle/>
          <a:p>
            <a:pPr>
              <a:defRPr sz="1100" b="1" i="0" u="none" strike="noStrike" kern="1200" baseline="0">
                <a:solidFill>
                  <a:schemeClr val="tx2"/>
                </a:solidFill>
                <a:latin typeface="+mn-lt"/>
                <a:ea typeface="+mn-ea"/>
                <a:cs typeface="+mn-cs"/>
              </a:defRPr>
            </a:pPr>
            <a:endParaRPr lang="en-US"/>
          </a:p>
        </c:txPr>
      </c:legendEntry>
      <c:layout>
        <c:manualLayout>
          <c:xMode val="edge"/>
          <c:yMode val="edge"/>
          <c:x val="1.2521124831184031E-2"/>
          <c:y val="0.85372689050840245"/>
          <c:w val="8.7944069724250909E-2"/>
          <c:h val="9.740552909096039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alpha val="20000"/>
      </a:schemeClr>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967007028091342E-2"/>
          <c:y val="0.11161707433631235"/>
          <c:w val="0.72499913876912436"/>
          <c:h val="0.6649169738150299"/>
        </c:manualLayout>
      </c:layout>
      <c:barChart>
        <c:barDir val="col"/>
        <c:grouping val="clustered"/>
        <c:varyColors val="0"/>
        <c:ser>
          <c:idx val="0"/>
          <c:order val="0"/>
          <c:tx>
            <c:strRef>
              <c:f>Sheet1!$B$1</c:f>
              <c:strCache>
                <c:ptCount val="1"/>
                <c:pt idx="0">
                  <c:v>Vehicle</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AM, Eastbound</c:v>
                </c:pt>
                <c:pt idx="1">
                  <c:v>PM, Eastbound</c:v>
                </c:pt>
                <c:pt idx="2">
                  <c:v>AM, Westbound</c:v>
                </c:pt>
                <c:pt idx="3">
                  <c:v>PM, Westbound</c:v>
                </c:pt>
              </c:strCache>
            </c:strRef>
          </c:cat>
          <c:val>
            <c:numRef>
              <c:f>Sheet1!$B$2:$B$5</c:f>
              <c:numCache>
                <c:formatCode>h:mm</c:formatCode>
                <c:ptCount val="4"/>
                <c:pt idx="0">
                  <c:v>0.29722222222222222</c:v>
                </c:pt>
                <c:pt idx="1">
                  <c:v>0.31458333333333333</c:v>
                </c:pt>
                <c:pt idx="2">
                  <c:v>0.30624999999999997</c:v>
                </c:pt>
                <c:pt idx="3">
                  <c:v>0.40069444444444446</c:v>
                </c:pt>
              </c:numCache>
            </c:numRef>
          </c:val>
          <c:extLst>
            <c:ext xmlns:c16="http://schemas.microsoft.com/office/drawing/2014/chart" uri="{C3380CC4-5D6E-409C-BE32-E72D297353CC}">
              <c16:uniqueId val="{00000000-B51F-4CDD-AA4E-80345CEE2AC1}"/>
            </c:ext>
          </c:extLst>
        </c:ser>
        <c:ser>
          <c:idx val="1"/>
          <c:order val="1"/>
          <c:tx>
            <c:strRef>
              <c:f>Sheet1!$C$1</c:f>
              <c:strCache>
                <c:ptCount val="1"/>
                <c:pt idx="0">
                  <c:v>Bus</c:v>
                </c:pt>
              </c:strCache>
            </c:strRef>
          </c:tx>
          <c:spPr>
            <a:solidFill>
              <a:schemeClr val="tx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AM, Eastbound</c:v>
                </c:pt>
                <c:pt idx="1">
                  <c:v>PM, Eastbound</c:v>
                </c:pt>
                <c:pt idx="2">
                  <c:v>AM, Westbound</c:v>
                </c:pt>
                <c:pt idx="3">
                  <c:v>PM, Westbound</c:v>
                </c:pt>
              </c:strCache>
            </c:strRef>
          </c:cat>
          <c:val>
            <c:numRef>
              <c:f>Sheet1!$C$2:$C$5</c:f>
              <c:numCache>
                <c:formatCode>h:mm</c:formatCode>
                <c:ptCount val="4"/>
                <c:pt idx="0">
                  <c:v>0.53888888888888886</c:v>
                </c:pt>
                <c:pt idx="1">
                  <c:v>0.63055555555555554</c:v>
                </c:pt>
                <c:pt idx="2">
                  <c:v>0.52152777777777781</c:v>
                </c:pt>
                <c:pt idx="3">
                  <c:v>0.5854166666666667</c:v>
                </c:pt>
              </c:numCache>
            </c:numRef>
          </c:val>
          <c:extLst>
            <c:ext xmlns:c16="http://schemas.microsoft.com/office/drawing/2014/chart" uri="{C3380CC4-5D6E-409C-BE32-E72D297353CC}">
              <c16:uniqueId val="{00000001-B51F-4CDD-AA4E-80345CEE2AC1}"/>
            </c:ext>
          </c:extLst>
        </c:ser>
        <c:dLbls>
          <c:dLblPos val="outEnd"/>
          <c:showLegendKey val="0"/>
          <c:showVal val="1"/>
          <c:showCatName val="0"/>
          <c:showSerName val="0"/>
          <c:showPercent val="0"/>
          <c:showBubbleSize val="0"/>
        </c:dLbls>
        <c:gapWidth val="219"/>
        <c:overlap val="-27"/>
        <c:axId val="580799440"/>
        <c:axId val="428308240"/>
      </c:barChart>
      <c:catAx>
        <c:axId val="58079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28308240"/>
        <c:crosses val="autoZero"/>
        <c:auto val="1"/>
        <c:lblAlgn val="ctr"/>
        <c:lblOffset val="100"/>
        <c:noMultiLvlLbl val="0"/>
      </c:catAx>
      <c:valAx>
        <c:axId val="428308240"/>
        <c:scaling>
          <c:orientation val="minMax"/>
        </c:scaling>
        <c:delete val="1"/>
        <c:axPos val="l"/>
        <c:numFmt formatCode="h:mm" sourceLinked="1"/>
        <c:majorTickMark val="none"/>
        <c:minorTickMark val="none"/>
        <c:tickLblPos val="nextTo"/>
        <c:crossAx val="580799440"/>
        <c:crosses val="autoZero"/>
        <c:crossBetween val="between"/>
        <c:majorUnit val="0.2"/>
      </c:valAx>
      <c:spPr>
        <a:noFill/>
        <a:ln>
          <a:noFill/>
        </a:ln>
        <a:effectLst/>
      </c:spPr>
    </c:plotArea>
    <c:legend>
      <c:legendPos val="l"/>
      <c:legendEntry>
        <c:idx val="0"/>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n-US"/>
          </a:p>
        </c:txPr>
      </c:legendEntry>
      <c:layout>
        <c:manualLayout>
          <c:xMode val="edge"/>
          <c:yMode val="edge"/>
          <c:x val="0.79343654798453955"/>
          <c:y val="0.37741402134566693"/>
          <c:w val="0.18771380593038323"/>
          <c:h val="0.3428368973529395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4367096018927408E-2"/>
          <c:y val="0.15890998965369627"/>
          <c:w val="0.95834291391645177"/>
          <c:h val="0.66184185839084397"/>
        </c:manualLayout>
      </c:layout>
      <c:barChart>
        <c:barDir val="col"/>
        <c:grouping val="clustered"/>
        <c:varyColors val="0"/>
        <c:ser>
          <c:idx val="0"/>
          <c:order val="0"/>
          <c:tx>
            <c:strRef>
              <c:f>[Book1]Sheet1!$B$1</c:f>
              <c:strCache>
                <c:ptCount val="1"/>
                <c:pt idx="0">
                  <c:v>AM</c:v>
                </c:pt>
              </c:strCache>
            </c:strRef>
          </c:tx>
          <c:spPr>
            <a:solidFill>
              <a:srgbClr val="92D050"/>
            </a:solidFill>
            <a:ln>
              <a:noFill/>
            </a:ln>
            <a:effectLst/>
          </c:spPr>
          <c:invertIfNegative val="0"/>
          <c:dPt>
            <c:idx val="5"/>
            <c:invertIfNegative val="0"/>
            <c:bubble3D val="0"/>
            <c:spPr>
              <a:solidFill>
                <a:srgbClr val="F8EA49"/>
              </a:solidFill>
              <a:ln>
                <a:noFill/>
              </a:ln>
              <a:effectLst/>
            </c:spPr>
            <c:extLst>
              <c:ext xmlns:c16="http://schemas.microsoft.com/office/drawing/2014/chart" uri="{C3380CC4-5D6E-409C-BE32-E72D297353CC}">
                <c16:uniqueId val="{00000009-06BC-4F75-8E6E-E358818F9129}"/>
              </c:ext>
            </c:extLst>
          </c:dPt>
          <c:dPt>
            <c:idx val="8"/>
            <c:invertIfNegative val="0"/>
            <c:bubble3D val="0"/>
            <c:spPr>
              <a:solidFill>
                <a:srgbClr val="F8EA49"/>
              </a:solidFill>
              <a:ln>
                <a:noFill/>
              </a:ln>
              <a:effectLst/>
            </c:spPr>
            <c:extLst>
              <c:ext xmlns:c16="http://schemas.microsoft.com/office/drawing/2014/chart" uri="{C3380CC4-5D6E-409C-BE32-E72D297353CC}">
                <c16:uniqueId val="{0000000A-06BC-4F75-8E6E-E358818F9129}"/>
              </c:ext>
            </c:extLst>
          </c:dPt>
          <c:dPt>
            <c:idx val="9"/>
            <c:invertIfNegative val="0"/>
            <c:bubble3D val="0"/>
            <c:spPr>
              <a:solidFill>
                <a:srgbClr val="F8EA49"/>
              </a:solidFill>
              <a:ln>
                <a:noFill/>
              </a:ln>
              <a:effectLst/>
            </c:spPr>
            <c:extLst>
              <c:ext xmlns:c16="http://schemas.microsoft.com/office/drawing/2014/chart" uri="{C3380CC4-5D6E-409C-BE32-E72D297353CC}">
                <c16:uniqueId val="{0000000C-06BC-4F75-8E6E-E358818F9129}"/>
              </c:ext>
            </c:extLst>
          </c:dPt>
          <c:dPt>
            <c:idx val="10"/>
            <c:invertIfNegative val="0"/>
            <c:bubble3D val="0"/>
            <c:spPr>
              <a:solidFill>
                <a:srgbClr val="F8EA49"/>
              </a:solidFill>
              <a:ln>
                <a:noFill/>
              </a:ln>
              <a:effectLst/>
            </c:spPr>
            <c:extLst>
              <c:ext xmlns:c16="http://schemas.microsoft.com/office/drawing/2014/chart" uri="{C3380CC4-5D6E-409C-BE32-E72D297353CC}">
                <c16:uniqueId val="{0000000E-06BC-4F75-8E6E-E358818F9129}"/>
              </c:ext>
            </c:extLst>
          </c:dPt>
          <c:dPt>
            <c:idx val="12"/>
            <c:invertIfNegative val="0"/>
            <c:bubble3D val="0"/>
            <c:spPr>
              <a:solidFill>
                <a:srgbClr val="F8EA49"/>
              </a:solidFill>
              <a:ln>
                <a:noFill/>
              </a:ln>
              <a:effectLst/>
            </c:spPr>
            <c:extLst>
              <c:ext xmlns:c16="http://schemas.microsoft.com/office/drawing/2014/chart" uri="{C3380CC4-5D6E-409C-BE32-E72D297353CC}">
                <c16:uniqueId val="{00000010-06BC-4F75-8E6E-E358818F912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[Book1]Sheet1!$A$2:$A$17</c:f>
              <c:strCache>
                <c:ptCount val="16"/>
                <c:pt idx="0">
                  <c:v>22nd Street NW</c:v>
                </c:pt>
                <c:pt idx="1">
                  <c:v>21st Street NW</c:v>
                </c:pt>
                <c:pt idx="2">
                  <c:v>20th Street NW</c:v>
                </c:pt>
                <c:pt idx="3">
                  <c:v>19th Street NW</c:v>
                </c:pt>
                <c:pt idx="4">
                  <c:v>18th Street NW</c:v>
                </c:pt>
                <c:pt idx="5">
                  <c:v>Connecticut Avenue NW</c:v>
                </c:pt>
                <c:pt idx="6">
                  <c:v>17th Street NW (east)</c:v>
                </c:pt>
                <c:pt idx="7">
                  <c:v>16th Street NW</c:v>
                </c:pt>
                <c:pt idx="8">
                  <c:v>15th Street NW (west)</c:v>
                </c:pt>
                <c:pt idx="9">
                  <c:v>Vermont Avenue NW</c:v>
                </c:pt>
                <c:pt idx="10">
                  <c:v>14th Street NW</c:v>
                </c:pt>
                <c:pt idx="11">
                  <c:v>13th Street NW</c:v>
                </c:pt>
                <c:pt idx="12">
                  <c:v>12th Street NW</c:v>
                </c:pt>
                <c:pt idx="13">
                  <c:v>11th Street NW</c:v>
                </c:pt>
                <c:pt idx="14">
                  <c:v>10th Street NW</c:v>
                </c:pt>
                <c:pt idx="15">
                  <c:v>9th Street NW</c:v>
                </c:pt>
              </c:strCache>
            </c:strRef>
          </c:cat>
          <c:val>
            <c:numRef>
              <c:f>[Book1]Sheet1!$B$2:$B$17</c:f>
              <c:numCache>
                <c:formatCode>0</c:formatCode>
                <c:ptCount val="16"/>
                <c:pt idx="0">
                  <c:v>8.7033849038912336</c:v>
                </c:pt>
                <c:pt idx="1">
                  <c:v>20.482838447653428</c:v>
                </c:pt>
                <c:pt idx="2">
                  <c:v>25.739078538102639</c:v>
                </c:pt>
                <c:pt idx="3">
                  <c:v>27.342613531047263</c:v>
                </c:pt>
                <c:pt idx="4">
                  <c:v>24.802360565593091</c:v>
                </c:pt>
                <c:pt idx="5">
                  <c:v>35.023015075376883</c:v>
                </c:pt>
                <c:pt idx="6">
                  <c:v>29.015187747035572</c:v>
                </c:pt>
                <c:pt idx="7">
                  <c:v>29.890839132214488</c:v>
                </c:pt>
                <c:pt idx="8">
                  <c:v>38.243564642709622</c:v>
                </c:pt>
                <c:pt idx="9">
                  <c:v>36.349269533055939</c:v>
                </c:pt>
                <c:pt idx="10">
                  <c:v>52.352095238095252</c:v>
                </c:pt>
                <c:pt idx="11">
                  <c:v>24.514680471260263</c:v>
                </c:pt>
                <c:pt idx="12">
                  <c:v>38.76461709211987</c:v>
                </c:pt>
                <c:pt idx="13">
                  <c:v>20.392871157619357</c:v>
                </c:pt>
                <c:pt idx="14">
                  <c:v>20.559314720812178</c:v>
                </c:pt>
                <c:pt idx="15">
                  <c:v>8.2256211989574286</c:v>
                </c:pt>
              </c:numCache>
            </c:numRef>
          </c:val>
          <c:extLst>
            <c:ext xmlns:c16="http://schemas.microsoft.com/office/drawing/2014/chart" uri="{C3380CC4-5D6E-409C-BE32-E72D297353CC}">
              <c16:uniqueId val="{00000000-06BC-4F75-8E6E-E358818F9129}"/>
            </c:ext>
          </c:extLst>
        </c:ser>
        <c:ser>
          <c:idx val="1"/>
          <c:order val="1"/>
          <c:tx>
            <c:strRef>
              <c:f>[Book1]Sheet1!$C$1</c:f>
              <c:strCache>
                <c:ptCount val="1"/>
                <c:pt idx="0">
                  <c:v>PM</c:v>
                </c:pt>
              </c:strCache>
            </c:strRef>
          </c:tx>
          <c:spPr>
            <a:solidFill>
              <a:srgbClr val="92D050"/>
            </a:solidFill>
            <a:ln>
              <a:noFill/>
            </a:ln>
            <a:effectLst/>
          </c:spPr>
          <c:invertIfNegative val="0"/>
          <c:dPt>
            <c:idx val="1"/>
            <c:invertIfNegative val="0"/>
            <c:bubble3D val="0"/>
            <c:spPr>
              <a:solidFill>
                <a:srgbClr val="F8EA49"/>
              </a:solidFill>
              <a:ln>
                <a:noFill/>
              </a:ln>
              <a:effectLst/>
            </c:spPr>
            <c:extLst>
              <c:ext xmlns:c16="http://schemas.microsoft.com/office/drawing/2014/chart" uri="{C3380CC4-5D6E-409C-BE32-E72D297353CC}">
                <c16:uniqueId val="{00000007-06BC-4F75-8E6E-E358818F9129}"/>
              </c:ext>
            </c:extLst>
          </c:dPt>
          <c:dPt>
            <c:idx val="5"/>
            <c:invertIfNegative val="0"/>
            <c:bubble3D val="0"/>
            <c:spPr>
              <a:solidFill>
                <a:srgbClr val="F8EA49"/>
              </a:solidFill>
              <a:ln>
                <a:noFill/>
              </a:ln>
              <a:effectLst/>
            </c:spPr>
            <c:extLst>
              <c:ext xmlns:c16="http://schemas.microsoft.com/office/drawing/2014/chart" uri="{C3380CC4-5D6E-409C-BE32-E72D297353CC}">
                <c16:uniqueId val="{00000008-06BC-4F75-8E6E-E358818F9129}"/>
              </c:ext>
            </c:extLst>
          </c:dPt>
          <c:dPt>
            <c:idx val="8"/>
            <c:invertIfNegative val="0"/>
            <c:bubble3D val="0"/>
            <c:spPr>
              <a:solidFill>
                <a:srgbClr val="F8EA49"/>
              </a:solidFill>
              <a:ln>
                <a:noFill/>
              </a:ln>
              <a:effectLst/>
            </c:spPr>
            <c:extLst>
              <c:ext xmlns:c16="http://schemas.microsoft.com/office/drawing/2014/chart" uri="{C3380CC4-5D6E-409C-BE32-E72D297353CC}">
                <c16:uniqueId val="{0000000B-06BC-4F75-8E6E-E358818F9129}"/>
              </c:ext>
            </c:extLst>
          </c:dPt>
          <c:dPt>
            <c:idx val="9"/>
            <c:invertIfNegative val="0"/>
            <c:bubble3D val="0"/>
            <c:spPr>
              <a:solidFill>
                <a:srgbClr val="F8EA49"/>
              </a:solidFill>
              <a:ln>
                <a:noFill/>
              </a:ln>
              <a:effectLst/>
            </c:spPr>
            <c:extLst>
              <c:ext xmlns:c16="http://schemas.microsoft.com/office/drawing/2014/chart" uri="{C3380CC4-5D6E-409C-BE32-E72D297353CC}">
                <c16:uniqueId val="{0000000D-06BC-4F75-8E6E-E358818F9129}"/>
              </c:ext>
            </c:extLst>
          </c:dPt>
          <c:dPt>
            <c:idx val="10"/>
            <c:invertIfNegative val="0"/>
            <c:bubble3D val="0"/>
            <c:spPr>
              <a:solidFill>
                <a:srgbClr val="F8EA49"/>
              </a:solidFill>
              <a:ln>
                <a:noFill/>
              </a:ln>
              <a:effectLst/>
            </c:spPr>
            <c:extLst>
              <c:ext xmlns:c16="http://schemas.microsoft.com/office/drawing/2014/chart" uri="{C3380CC4-5D6E-409C-BE32-E72D297353CC}">
                <c16:uniqueId val="{0000000F-06BC-4F75-8E6E-E358818F912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[Book1]Sheet1!$A$2:$A$17</c:f>
              <c:strCache>
                <c:ptCount val="16"/>
                <c:pt idx="0">
                  <c:v>22nd Street NW</c:v>
                </c:pt>
                <c:pt idx="1">
                  <c:v>21st Street NW</c:v>
                </c:pt>
                <c:pt idx="2">
                  <c:v>20th Street NW</c:v>
                </c:pt>
                <c:pt idx="3">
                  <c:v>19th Street NW</c:v>
                </c:pt>
                <c:pt idx="4">
                  <c:v>18th Street NW</c:v>
                </c:pt>
                <c:pt idx="5">
                  <c:v>Connecticut Avenue NW</c:v>
                </c:pt>
                <c:pt idx="6">
                  <c:v>17th Street NW (east)</c:v>
                </c:pt>
                <c:pt idx="7">
                  <c:v>16th Street NW</c:v>
                </c:pt>
                <c:pt idx="8">
                  <c:v>15th Street NW (west)</c:v>
                </c:pt>
                <c:pt idx="9">
                  <c:v>Vermont Avenue NW</c:v>
                </c:pt>
                <c:pt idx="10">
                  <c:v>14th Street NW</c:v>
                </c:pt>
                <c:pt idx="11">
                  <c:v>13th Street NW</c:v>
                </c:pt>
                <c:pt idx="12">
                  <c:v>12th Street NW</c:v>
                </c:pt>
                <c:pt idx="13">
                  <c:v>11th Street NW</c:v>
                </c:pt>
                <c:pt idx="14">
                  <c:v>10th Street NW</c:v>
                </c:pt>
                <c:pt idx="15">
                  <c:v>9th Street NW</c:v>
                </c:pt>
              </c:strCache>
            </c:strRef>
          </c:cat>
          <c:val>
            <c:numRef>
              <c:f>[Book1]Sheet1!$C$2:$C$17</c:f>
              <c:numCache>
                <c:formatCode>0</c:formatCode>
                <c:ptCount val="16"/>
                <c:pt idx="0">
                  <c:v>32.818502526412495</c:v>
                </c:pt>
                <c:pt idx="1">
                  <c:v>43.701614035087722</c:v>
                </c:pt>
                <c:pt idx="2">
                  <c:v>20.030329571106094</c:v>
                </c:pt>
                <c:pt idx="3">
                  <c:v>25.232271293375398</c:v>
                </c:pt>
                <c:pt idx="4">
                  <c:v>20.968168949771695</c:v>
                </c:pt>
                <c:pt idx="5">
                  <c:v>45.655961035184646</c:v>
                </c:pt>
                <c:pt idx="6">
                  <c:v>26.48397348160821</c:v>
                </c:pt>
                <c:pt idx="7">
                  <c:v>25.350562347188266</c:v>
                </c:pt>
                <c:pt idx="8">
                  <c:v>45.513559984368896</c:v>
                </c:pt>
                <c:pt idx="9">
                  <c:v>50.018151978417272</c:v>
                </c:pt>
                <c:pt idx="10">
                  <c:v>43.516732550957386</c:v>
                </c:pt>
                <c:pt idx="11">
                  <c:v>25.080524972657678</c:v>
                </c:pt>
                <c:pt idx="12">
                  <c:v>32.780720164609058</c:v>
                </c:pt>
                <c:pt idx="13">
                  <c:v>20.852928366762182</c:v>
                </c:pt>
                <c:pt idx="14">
                  <c:v>21.408257345491386</c:v>
                </c:pt>
                <c:pt idx="15">
                  <c:v>13.464115421002838</c:v>
                </c:pt>
              </c:numCache>
            </c:numRef>
          </c:val>
          <c:extLst>
            <c:ext xmlns:c16="http://schemas.microsoft.com/office/drawing/2014/chart" uri="{C3380CC4-5D6E-409C-BE32-E72D297353CC}">
              <c16:uniqueId val="{00000001-06BC-4F75-8E6E-E358818F9129}"/>
            </c:ext>
          </c:extLst>
        </c:ser>
        <c:dLbls>
          <c:dLblPos val="outEnd"/>
          <c:showLegendKey val="0"/>
          <c:showVal val="1"/>
          <c:showCatName val="0"/>
          <c:showSerName val="0"/>
          <c:showPercent val="0"/>
          <c:showBubbleSize val="0"/>
        </c:dLbls>
        <c:gapWidth val="219"/>
        <c:overlap val="-39"/>
        <c:axId val="548271992"/>
        <c:axId val="548272320"/>
      </c:barChart>
      <c:catAx>
        <c:axId val="548271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8272320"/>
        <c:crosses val="autoZero"/>
        <c:auto val="1"/>
        <c:lblAlgn val="ctr"/>
        <c:lblOffset val="100"/>
        <c:noMultiLvlLbl val="0"/>
      </c:catAx>
      <c:valAx>
        <c:axId val="548272320"/>
        <c:scaling>
          <c:orientation val="minMax"/>
        </c:scaling>
        <c:delete val="1"/>
        <c:axPos val="l"/>
        <c:numFmt formatCode="0" sourceLinked="1"/>
        <c:majorTickMark val="none"/>
        <c:minorTickMark val="none"/>
        <c:tickLblPos val="nextTo"/>
        <c:crossAx val="548271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Sheet1!$A$93</c:f>
              <c:strCache>
                <c:ptCount val="1"/>
                <c:pt idx="0">
                  <c:v>Alt 2</c:v>
                </c:pt>
              </c:strCache>
            </c:strRef>
          </c:tx>
          <c:spPr>
            <a:solidFill>
              <a:srgbClr val="1B4F5E"/>
            </a:solidFill>
            <a:ln>
              <a:noFill/>
            </a:ln>
            <a:effectLst/>
          </c:spPr>
          <c:invertIfNegative val="0"/>
          <c:cat>
            <c:strRef>
              <c:f>Sheet1!$B$91:$E$92</c:f>
              <c:strCache>
                <c:ptCount val="4"/>
                <c:pt idx="0">
                  <c:v>PM</c:v>
                </c:pt>
                <c:pt idx="1">
                  <c:v>AM</c:v>
                </c:pt>
                <c:pt idx="2">
                  <c:v>PM</c:v>
                </c:pt>
                <c:pt idx="3">
                  <c:v>AM</c:v>
                </c:pt>
              </c:strCache>
            </c:strRef>
          </c:cat>
          <c:val>
            <c:numRef>
              <c:f>Sheet1!$B$93:$E$93</c:f>
              <c:numCache>
                <c:formatCode>h:mm</c:formatCode>
                <c:ptCount val="4"/>
                <c:pt idx="0">
                  <c:v>0.3979166666666667</c:v>
                </c:pt>
                <c:pt idx="1">
                  <c:v>0</c:v>
                </c:pt>
                <c:pt idx="2">
                  <c:v>0.59513888888888888</c:v>
                </c:pt>
                <c:pt idx="3">
                  <c:v>0</c:v>
                </c:pt>
              </c:numCache>
            </c:numRef>
          </c:val>
          <c:extLst>
            <c:ext xmlns:c16="http://schemas.microsoft.com/office/drawing/2014/chart" uri="{C3380CC4-5D6E-409C-BE32-E72D297353CC}">
              <c16:uniqueId val="{00000000-D0CB-4F93-B7A6-51DBEF67D638}"/>
            </c:ext>
          </c:extLst>
        </c:ser>
        <c:ser>
          <c:idx val="1"/>
          <c:order val="1"/>
          <c:tx>
            <c:strRef>
              <c:f>Sheet1!$A$94</c:f>
              <c:strCache>
                <c:ptCount val="1"/>
                <c:pt idx="0">
                  <c:v>Alt 1</c:v>
                </c:pt>
              </c:strCache>
            </c:strRef>
          </c:tx>
          <c:spPr>
            <a:solidFill>
              <a:srgbClr val="A20C33"/>
            </a:solidFill>
            <a:ln>
              <a:noFill/>
            </a:ln>
            <a:effectLst/>
          </c:spPr>
          <c:invertIfNegative val="0"/>
          <c:cat>
            <c:strRef>
              <c:f>Sheet1!$B$91:$E$92</c:f>
              <c:strCache>
                <c:ptCount val="4"/>
                <c:pt idx="0">
                  <c:v>PM</c:v>
                </c:pt>
                <c:pt idx="1">
                  <c:v>AM</c:v>
                </c:pt>
                <c:pt idx="2">
                  <c:v>PM</c:v>
                </c:pt>
                <c:pt idx="3">
                  <c:v>AM</c:v>
                </c:pt>
              </c:strCache>
            </c:strRef>
          </c:cat>
          <c:val>
            <c:numRef>
              <c:f>Sheet1!$B$94:$E$94</c:f>
              <c:numCache>
                <c:formatCode>h:mm</c:formatCode>
                <c:ptCount val="4"/>
                <c:pt idx="0">
                  <c:v>0.3972222222222222</c:v>
                </c:pt>
                <c:pt idx="1">
                  <c:v>0.41597222222222219</c:v>
                </c:pt>
                <c:pt idx="2">
                  <c:v>0.33958333333333335</c:v>
                </c:pt>
                <c:pt idx="3">
                  <c:v>0.32916666666666666</c:v>
                </c:pt>
              </c:numCache>
            </c:numRef>
          </c:val>
          <c:extLst>
            <c:ext xmlns:c16="http://schemas.microsoft.com/office/drawing/2014/chart" uri="{C3380CC4-5D6E-409C-BE32-E72D297353CC}">
              <c16:uniqueId val="{00000001-D0CB-4F93-B7A6-51DBEF67D638}"/>
            </c:ext>
          </c:extLst>
        </c:ser>
        <c:ser>
          <c:idx val="2"/>
          <c:order val="2"/>
          <c:tx>
            <c:strRef>
              <c:f>Sheet1!$A$95</c:f>
              <c:strCache>
                <c:ptCount val="1"/>
                <c:pt idx="0">
                  <c:v>Existing</c:v>
                </c:pt>
              </c:strCache>
            </c:strRef>
          </c:tx>
          <c:spPr>
            <a:solidFill>
              <a:srgbClr val="BFBFBF"/>
            </a:solidFill>
            <a:ln>
              <a:noFill/>
            </a:ln>
            <a:effectLst/>
          </c:spPr>
          <c:invertIfNegative val="0"/>
          <c:cat>
            <c:strRef>
              <c:f>Sheet1!$B$91:$E$92</c:f>
              <c:strCache>
                <c:ptCount val="4"/>
                <c:pt idx="0">
                  <c:v>PM</c:v>
                </c:pt>
                <c:pt idx="1">
                  <c:v>AM</c:v>
                </c:pt>
                <c:pt idx="2">
                  <c:v>PM</c:v>
                </c:pt>
                <c:pt idx="3">
                  <c:v>AM</c:v>
                </c:pt>
              </c:strCache>
            </c:strRef>
          </c:cat>
          <c:val>
            <c:numRef>
              <c:f>Sheet1!$B$95:$E$95</c:f>
              <c:numCache>
                <c:formatCode>h:mm</c:formatCode>
                <c:ptCount val="4"/>
                <c:pt idx="0">
                  <c:v>0.5854166666666667</c:v>
                </c:pt>
                <c:pt idx="1">
                  <c:v>0.52152777777777781</c:v>
                </c:pt>
                <c:pt idx="2">
                  <c:v>0.40069444444444446</c:v>
                </c:pt>
                <c:pt idx="3">
                  <c:v>0.30624999999999997</c:v>
                </c:pt>
              </c:numCache>
            </c:numRef>
          </c:val>
          <c:extLst>
            <c:ext xmlns:c16="http://schemas.microsoft.com/office/drawing/2014/chart" uri="{C3380CC4-5D6E-409C-BE32-E72D297353CC}">
              <c16:uniqueId val="{00000002-D0CB-4F93-B7A6-51DBEF67D638}"/>
            </c:ext>
          </c:extLst>
        </c:ser>
        <c:dLbls>
          <c:showLegendKey val="0"/>
          <c:showVal val="0"/>
          <c:showCatName val="0"/>
          <c:showSerName val="0"/>
          <c:showPercent val="0"/>
          <c:showBubbleSize val="0"/>
        </c:dLbls>
        <c:gapWidth val="182"/>
        <c:axId val="590018632"/>
        <c:axId val="950310992"/>
      </c:barChart>
      <c:catAx>
        <c:axId val="590018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50000"/>
                  </a:schemeClr>
                </a:solidFill>
                <a:latin typeface="+mn-lt"/>
                <a:ea typeface="+mn-ea"/>
                <a:cs typeface="+mn-cs"/>
              </a:defRPr>
            </a:pPr>
            <a:endParaRPr lang="en-US"/>
          </a:p>
        </c:txPr>
        <c:crossAx val="950310992"/>
        <c:crosses val="autoZero"/>
        <c:auto val="1"/>
        <c:lblAlgn val="ctr"/>
        <c:lblOffset val="100"/>
        <c:noMultiLvlLbl val="0"/>
      </c:catAx>
      <c:valAx>
        <c:axId val="950310992"/>
        <c:scaling>
          <c:orientation val="minMax"/>
          <c:max val="0.62500000000000011"/>
        </c:scaling>
        <c:delete val="0"/>
        <c:axPos val="b"/>
        <c:majorGridlines>
          <c:spPr>
            <a:ln w="9525" cap="flat" cmpd="sng" algn="ctr">
              <a:solidFill>
                <a:schemeClr val="tx1">
                  <a:lumMod val="15000"/>
                  <a:lumOff val="85000"/>
                </a:schemeClr>
              </a:solidFill>
              <a:round/>
            </a:ln>
            <a:effectLst/>
          </c:spPr>
        </c:majorGridlines>
        <c:numFmt formatCode="h:mm"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mn-lt"/>
                <a:ea typeface="+mn-ea"/>
                <a:cs typeface="+mn-cs"/>
              </a:defRPr>
            </a:pPr>
            <a:endParaRPr lang="en-US"/>
          </a:p>
        </c:txPr>
        <c:crossAx val="590018632"/>
        <c:crosses val="autoZero"/>
        <c:crossBetween val="between"/>
        <c:majorUnit val="0.1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Sheet1!$A$113</c:f>
              <c:strCache>
                <c:ptCount val="1"/>
                <c:pt idx="0">
                  <c:v>Alt 2</c:v>
                </c:pt>
              </c:strCache>
            </c:strRef>
          </c:tx>
          <c:spPr>
            <a:solidFill>
              <a:srgbClr val="1B4F5E"/>
            </a:solidFill>
            <a:ln>
              <a:noFill/>
            </a:ln>
            <a:effectLst/>
          </c:spPr>
          <c:invertIfNegative val="0"/>
          <c:cat>
            <c:strRef>
              <c:f>Sheet1!$B$111:$E$112</c:f>
              <c:strCache>
                <c:ptCount val="4"/>
                <c:pt idx="0">
                  <c:v>PM</c:v>
                </c:pt>
                <c:pt idx="1">
                  <c:v>AM</c:v>
                </c:pt>
                <c:pt idx="2">
                  <c:v>PM</c:v>
                </c:pt>
                <c:pt idx="3">
                  <c:v>AM</c:v>
                </c:pt>
              </c:strCache>
            </c:strRef>
          </c:cat>
          <c:val>
            <c:numRef>
              <c:f>Sheet1!$B$113:$E$113</c:f>
              <c:numCache>
                <c:formatCode>General</c:formatCode>
                <c:ptCount val="4"/>
                <c:pt idx="0" formatCode="h:mm">
                  <c:v>0.39652777777777781</c:v>
                </c:pt>
                <c:pt idx="1">
                  <c:v>0</c:v>
                </c:pt>
                <c:pt idx="2" formatCode="h:mm">
                  <c:v>0.59097222222222223</c:v>
                </c:pt>
                <c:pt idx="3">
                  <c:v>0</c:v>
                </c:pt>
              </c:numCache>
            </c:numRef>
          </c:val>
          <c:extLst>
            <c:ext xmlns:c16="http://schemas.microsoft.com/office/drawing/2014/chart" uri="{C3380CC4-5D6E-409C-BE32-E72D297353CC}">
              <c16:uniqueId val="{00000000-8EC3-42C1-B20B-D13047A29853}"/>
            </c:ext>
          </c:extLst>
        </c:ser>
        <c:ser>
          <c:idx val="1"/>
          <c:order val="1"/>
          <c:tx>
            <c:strRef>
              <c:f>Sheet1!$A$114</c:f>
              <c:strCache>
                <c:ptCount val="1"/>
                <c:pt idx="0">
                  <c:v>Alt 1</c:v>
                </c:pt>
              </c:strCache>
            </c:strRef>
          </c:tx>
          <c:spPr>
            <a:solidFill>
              <a:srgbClr val="A20C33"/>
            </a:solidFill>
            <a:ln>
              <a:noFill/>
            </a:ln>
            <a:effectLst/>
          </c:spPr>
          <c:invertIfNegative val="0"/>
          <c:cat>
            <c:strRef>
              <c:f>Sheet1!$B$111:$E$112</c:f>
              <c:strCache>
                <c:ptCount val="4"/>
                <c:pt idx="0">
                  <c:v>PM</c:v>
                </c:pt>
                <c:pt idx="1">
                  <c:v>AM</c:v>
                </c:pt>
                <c:pt idx="2">
                  <c:v>PM</c:v>
                </c:pt>
                <c:pt idx="3">
                  <c:v>AM</c:v>
                </c:pt>
              </c:strCache>
            </c:strRef>
          </c:cat>
          <c:val>
            <c:numRef>
              <c:f>Sheet1!$B$114:$E$114</c:f>
              <c:numCache>
                <c:formatCode>h:mm</c:formatCode>
                <c:ptCount val="4"/>
                <c:pt idx="0">
                  <c:v>0.40625</c:v>
                </c:pt>
                <c:pt idx="1">
                  <c:v>0.37916666666666665</c:v>
                </c:pt>
                <c:pt idx="2">
                  <c:v>0.27361111111111108</c:v>
                </c:pt>
                <c:pt idx="3">
                  <c:v>0.26111111111111113</c:v>
                </c:pt>
              </c:numCache>
            </c:numRef>
          </c:val>
          <c:extLst>
            <c:ext xmlns:c16="http://schemas.microsoft.com/office/drawing/2014/chart" uri="{C3380CC4-5D6E-409C-BE32-E72D297353CC}">
              <c16:uniqueId val="{00000001-8EC3-42C1-B20B-D13047A29853}"/>
            </c:ext>
          </c:extLst>
        </c:ser>
        <c:ser>
          <c:idx val="2"/>
          <c:order val="2"/>
          <c:tx>
            <c:strRef>
              <c:f>Sheet1!$A$115</c:f>
              <c:strCache>
                <c:ptCount val="1"/>
                <c:pt idx="0">
                  <c:v>Existing</c:v>
                </c:pt>
              </c:strCache>
            </c:strRef>
          </c:tx>
          <c:spPr>
            <a:solidFill>
              <a:schemeClr val="bg2"/>
            </a:solidFill>
            <a:ln>
              <a:noFill/>
            </a:ln>
            <a:effectLst/>
          </c:spPr>
          <c:invertIfNegative val="0"/>
          <c:cat>
            <c:strRef>
              <c:f>Sheet1!$B$111:$E$112</c:f>
              <c:strCache>
                <c:ptCount val="4"/>
                <c:pt idx="0">
                  <c:v>PM</c:v>
                </c:pt>
                <c:pt idx="1">
                  <c:v>AM</c:v>
                </c:pt>
                <c:pt idx="2">
                  <c:v>PM</c:v>
                </c:pt>
                <c:pt idx="3">
                  <c:v>AM</c:v>
                </c:pt>
              </c:strCache>
            </c:strRef>
          </c:cat>
          <c:val>
            <c:numRef>
              <c:f>Sheet1!$B$115:$E$115</c:f>
              <c:numCache>
                <c:formatCode>h:mm</c:formatCode>
                <c:ptCount val="4"/>
                <c:pt idx="0">
                  <c:v>0.63055555555555554</c:v>
                </c:pt>
                <c:pt idx="1">
                  <c:v>0.53888888888888886</c:v>
                </c:pt>
                <c:pt idx="2">
                  <c:v>0.31458333333333333</c:v>
                </c:pt>
                <c:pt idx="3">
                  <c:v>0.29722222222222222</c:v>
                </c:pt>
              </c:numCache>
            </c:numRef>
          </c:val>
          <c:extLst>
            <c:ext xmlns:c16="http://schemas.microsoft.com/office/drawing/2014/chart" uri="{C3380CC4-5D6E-409C-BE32-E72D297353CC}">
              <c16:uniqueId val="{00000002-8EC3-42C1-B20B-D13047A29853}"/>
            </c:ext>
          </c:extLst>
        </c:ser>
        <c:dLbls>
          <c:showLegendKey val="0"/>
          <c:showVal val="0"/>
          <c:showCatName val="0"/>
          <c:showSerName val="0"/>
          <c:showPercent val="0"/>
          <c:showBubbleSize val="0"/>
        </c:dLbls>
        <c:gapWidth val="182"/>
        <c:axId val="955592224"/>
        <c:axId val="955590584"/>
      </c:barChart>
      <c:catAx>
        <c:axId val="9555922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50000"/>
                  </a:schemeClr>
                </a:solidFill>
                <a:latin typeface="+mn-lt"/>
                <a:ea typeface="+mn-ea"/>
                <a:cs typeface="+mn-cs"/>
              </a:defRPr>
            </a:pPr>
            <a:endParaRPr lang="en-US"/>
          </a:p>
        </c:txPr>
        <c:crossAx val="955590584"/>
        <c:crosses val="autoZero"/>
        <c:auto val="1"/>
        <c:lblAlgn val="ctr"/>
        <c:lblOffset val="100"/>
        <c:noMultiLvlLbl val="0"/>
      </c:catAx>
      <c:valAx>
        <c:axId val="955590584"/>
        <c:scaling>
          <c:orientation val="minMax"/>
          <c:max val="0.62500000000000011"/>
        </c:scaling>
        <c:delete val="0"/>
        <c:axPos val="b"/>
        <c:majorGridlines>
          <c:spPr>
            <a:ln w="9525" cap="flat" cmpd="sng" algn="ctr">
              <a:solidFill>
                <a:schemeClr val="tx1">
                  <a:lumMod val="15000"/>
                  <a:lumOff val="85000"/>
                </a:schemeClr>
              </a:solidFill>
              <a:round/>
            </a:ln>
            <a:effectLst/>
          </c:spPr>
        </c:majorGridlines>
        <c:numFmt formatCode="h:mm"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mn-lt"/>
                <a:ea typeface="+mn-ea"/>
                <a:cs typeface="+mn-cs"/>
              </a:defRPr>
            </a:pPr>
            <a:endParaRPr lang="en-US"/>
          </a:p>
        </c:txPr>
        <c:crossAx val="955592224"/>
        <c:crosses val="autoZero"/>
        <c:crossBetween val="between"/>
        <c:majorUnit val="0.1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Sheet1!$A$31</c:f>
              <c:strCache>
                <c:ptCount val="1"/>
                <c:pt idx="0">
                  <c:v>Hybrid</c:v>
                </c:pt>
              </c:strCache>
            </c:strRef>
          </c:tx>
          <c:spPr>
            <a:solidFill>
              <a:srgbClr val="00B050"/>
            </a:solidFill>
            <a:ln>
              <a:noFill/>
            </a:ln>
            <a:effectLst/>
          </c:spPr>
          <c:invertIfNegative val="0"/>
          <c:cat>
            <c:strRef>
              <c:f>Sheet1!$B$29:$E$29</c:f>
              <c:strCache>
                <c:ptCount val="4"/>
                <c:pt idx="0">
                  <c:v>AM</c:v>
                </c:pt>
                <c:pt idx="1">
                  <c:v>PM</c:v>
                </c:pt>
                <c:pt idx="2">
                  <c:v>AM</c:v>
                </c:pt>
                <c:pt idx="3">
                  <c:v>PM</c:v>
                </c:pt>
              </c:strCache>
            </c:strRef>
          </c:cat>
          <c:val>
            <c:numRef>
              <c:f>Sheet1!$B$31:$E$31</c:f>
              <c:numCache>
                <c:formatCode>h:mm</c:formatCode>
                <c:ptCount val="4"/>
                <c:pt idx="0">
                  <c:v>0.35347222222222219</c:v>
                </c:pt>
                <c:pt idx="1">
                  <c:v>0.33819444444444446</c:v>
                </c:pt>
                <c:pt idx="2">
                  <c:v>0.3923611111111111</c:v>
                </c:pt>
                <c:pt idx="3">
                  <c:v>0.25069444444444444</c:v>
                </c:pt>
              </c:numCache>
            </c:numRef>
          </c:val>
          <c:extLst>
            <c:ext xmlns:c16="http://schemas.microsoft.com/office/drawing/2014/chart" uri="{C3380CC4-5D6E-409C-BE32-E72D297353CC}">
              <c16:uniqueId val="{00000000-9381-4BA8-927B-CB11C37C1D9B}"/>
            </c:ext>
          </c:extLst>
        </c:ser>
        <c:ser>
          <c:idx val="0"/>
          <c:order val="1"/>
          <c:tx>
            <c:strRef>
              <c:f>Sheet1!$A$30</c:f>
              <c:strCache>
                <c:ptCount val="1"/>
                <c:pt idx="0">
                  <c:v>Existing</c:v>
                </c:pt>
              </c:strCache>
            </c:strRef>
          </c:tx>
          <c:spPr>
            <a:solidFill>
              <a:srgbClr val="D9D9D9"/>
            </a:solidFill>
            <a:ln>
              <a:noFill/>
            </a:ln>
            <a:effectLst/>
          </c:spPr>
          <c:invertIfNegative val="0"/>
          <c:cat>
            <c:strRef>
              <c:f>Sheet1!$B$29:$E$29</c:f>
              <c:strCache>
                <c:ptCount val="4"/>
                <c:pt idx="0">
                  <c:v>AM</c:v>
                </c:pt>
                <c:pt idx="1">
                  <c:v>PM</c:v>
                </c:pt>
                <c:pt idx="2">
                  <c:v>AM</c:v>
                </c:pt>
                <c:pt idx="3">
                  <c:v>PM</c:v>
                </c:pt>
              </c:strCache>
            </c:strRef>
          </c:cat>
          <c:val>
            <c:numRef>
              <c:f>Sheet1!$B$30:$E$30</c:f>
              <c:numCache>
                <c:formatCode>h:mm</c:formatCode>
                <c:ptCount val="4"/>
                <c:pt idx="0">
                  <c:v>0.63055555555555554</c:v>
                </c:pt>
                <c:pt idx="1">
                  <c:v>0.53888888888888886</c:v>
                </c:pt>
                <c:pt idx="2">
                  <c:v>0.31458333333333333</c:v>
                </c:pt>
                <c:pt idx="3">
                  <c:v>0.29722222222222222</c:v>
                </c:pt>
              </c:numCache>
            </c:numRef>
          </c:val>
          <c:extLst>
            <c:ext xmlns:c16="http://schemas.microsoft.com/office/drawing/2014/chart" uri="{C3380CC4-5D6E-409C-BE32-E72D297353CC}">
              <c16:uniqueId val="{00000001-9381-4BA8-927B-CB11C37C1D9B}"/>
            </c:ext>
          </c:extLst>
        </c:ser>
        <c:dLbls>
          <c:showLegendKey val="0"/>
          <c:showVal val="0"/>
          <c:showCatName val="0"/>
          <c:showSerName val="0"/>
          <c:showPercent val="0"/>
          <c:showBubbleSize val="0"/>
        </c:dLbls>
        <c:gapWidth val="182"/>
        <c:axId val="315190440"/>
        <c:axId val="670765696"/>
      </c:barChart>
      <c:catAx>
        <c:axId val="315190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670765696"/>
        <c:crosses val="autoZero"/>
        <c:auto val="1"/>
        <c:lblAlgn val="ctr"/>
        <c:lblOffset val="100"/>
        <c:noMultiLvlLbl val="0"/>
      </c:catAx>
      <c:valAx>
        <c:axId val="670765696"/>
        <c:scaling>
          <c:orientation val="minMax"/>
          <c:max val="0.66700000000000015"/>
        </c:scaling>
        <c:delete val="0"/>
        <c:axPos val="b"/>
        <c:majorGridlines>
          <c:spPr>
            <a:ln w="9525" cap="flat" cmpd="sng" algn="ctr">
              <a:solidFill>
                <a:schemeClr val="tx1">
                  <a:lumMod val="15000"/>
                  <a:lumOff val="85000"/>
                </a:schemeClr>
              </a:solidFill>
              <a:round/>
            </a:ln>
            <a:effectLst/>
          </c:spPr>
        </c:majorGridlines>
        <c:numFmt formatCode="h: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5190440"/>
        <c:crosses val="autoZero"/>
        <c:crossBetween val="between"/>
        <c:majorUnit val="0.1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0"/>
          <c:tx>
            <c:strRef>
              <c:f>Sheet1!$A$31</c:f>
              <c:strCache>
                <c:ptCount val="1"/>
                <c:pt idx="0">
                  <c:v>Hybrid</c:v>
                </c:pt>
              </c:strCache>
            </c:strRef>
          </c:tx>
          <c:spPr>
            <a:solidFill>
              <a:srgbClr val="00B050"/>
            </a:solidFill>
            <a:ln>
              <a:noFill/>
            </a:ln>
            <a:effectLst/>
          </c:spPr>
          <c:invertIfNegative val="0"/>
          <c:cat>
            <c:strRef>
              <c:f>Sheet1!$B$29:$E$29</c:f>
              <c:strCache>
                <c:ptCount val="4"/>
                <c:pt idx="0">
                  <c:v>AM</c:v>
                </c:pt>
                <c:pt idx="1">
                  <c:v>PM</c:v>
                </c:pt>
                <c:pt idx="2">
                  <c:v>AM</c:v>
                </c:pt>
                <c:pt idx="3">
                  <c:v>PM</c:v>
                </c:pt>
              </c:strCache>
            </c:strRef>
          </c:cat>
          <c:val>
            <c:numRef>
              <c:f>Sheet1!$I$31:$L$31</c:f>
              <c:numCache>
                <c:formatCode>h:mm</c:formatCode>
                <c:ptCount val="4"/>
                <c:pt idx="0">
                  <c:v>0.33402777777777781</c:v>
                </c:pt>
                <c:pt idx="1">
                  <c:v>0.31597222222222221</c:v>
                </c:pt>
                <c:pt idx="2">
                  <c:v>0.25555555555555559</c:v>
                </c:pt>
                <c:pt idx="3">
                  <c:v>0.27777777777777779</c:v>
                </c:pt>
              </c:numCache>
            </c:numRef>
          </c:val>
          <c:extLst>
            <c:ext xmlns:c16="http://schemas.microsoft.com/office/drawing/2014/chart" uri="{C3380CC4-5D6E-409C-BE32-E72D297353CC}">
              <c16:uniqueId val="{00000000-558B-4988-BFC0-4FBECBC74250}"/>
            </c:ext>
          </c:extLst>
        </c:ser>
        <c:ser>
          <c:idx val="0"/>
          <c:order val="1"/>
          <c:tx>
            <c:strRef>
              <c:f>Sheet1!$A$30</c:f>
              <c:strCache>
                <c:ptCount val="1"/>
                <c:pt idx="0">
                  <c:v>Existing</c:v>
                </c:pt>
              </c:strCache>
            </c:strRef>
          </c:tx>
          <c:spPr>
            <a:solidFill>
              <a:srgbClr val="D9D9D9"/>
            </a:solidFill>
            <a:ln>
              <a:noFill/>
            </a:ln>
            <a:effectLst/>
          </c:spPr>
          <c:invertIfNegative val="0"/>
          <c:cat>
            <c:strRef>
              <c:f>Sheet1!$B$29:$E$29</c:f>
              <c:strCache>
                <c:ptCount val="4"/>
                <c:pt idx="0">
                  <c:v>AM</c:v>
                </c:pt>
                <c:pt idx="1">
                  <c:v>PM</c:v>
                </c:pt>
                <c:pt idx="2">
                  <c:v>AM</c:v>
                </c:pt>
                <c:pt idx="3">
                  <c:v>PM</c:v>
                </c:pt>
              </c:strCache>
            </c:strRef>
          </c:cat>
          <c:val>
            <c:numRef>
              <c:f>Sheet1!$I$30:$L$30</c:f>
              <c:numCache>
                <c:formatCode>h:mm</c:formatCode>
                <c:ptCount val="4"/>
                <c:pt idx="0">
                  <c:v>0.52152777777777781</c:v>
                </c:pt>
                <c:pt idx="1">
                  <c:v>0.5854166666666667</c:v>
                </c:pt>
                <c:pt idx="2">
                  <c:v>0.30624999999999997</c:v>
                </c:pt>
                <c:pt idx="3">
                  <c:v>0.40069444444444446</c:v>
                </c:pt>
              </c:numCache>
            </c:numRef>
          </c:val>
          <c:extLst>
            <c:ext xmlns:c16="http://schemas.microsoft.com/office/drawing/2014/chart" uri="{C3380CC4-5D6E-409C-BE32-E72D297353CC}">
              <c16:uniqueId val="{00000001-558B-4988-BFC0-4FBECBC74250}"/>
            </c:ext>
          </c:extLst>
        </c:ser>
        <c:dLbls>
          <c:showLegendKey val="0"/>
          <c:showVal val="0"/>
          <c:showCatName val="0"/>
          <c:showSerName val="0"/>
          <c:showPercent val="0"/>
          <c:showBubbleSize val="0"/>
        </c:dLbls>
        <c:gapWidth val="182"/>
        <c:axId val="315190440"/>
        <c:axId val="670765696"/>
      </c:barChart>
      <c:catAx>
        <c:axId val="315190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670765696"/>
        <c:crosses val="autoZero"/>
        <c:auto val="1"/>
        <c:lblAlgn val="ctr"/>
        <c:lblOffset val="100"/>
        <c:noMultiLvlLbl val="0"/>
      </c:catAx>
      <c:valAx>
        <c:axId val="670765696"/>
        <c:scaling>
          <c:orientation val="minMax"/>
          <c:max val="0.66700000000000015"/>
        </c:scaling>
        <c:delete val="0"/>
        <c:axPos val="b"/>
        <c:majorGridlines>
          <c:spPr>
            <a:ln w="9525" cap="flat" cmpd="sng" algn="ctr">
              <a:solidFill>
                <a:schemeClr val="tx1">
                  <a:lumMod val="15000"/>
                  <a:lumOff val="85000"/>
                </a:schemeClr>
              </a:solidFill>
              <a:round/>
            </a:ln>
            <a:effectLst/>
          </c:spPr>
        </c:majorGridlines>
        <c:numFmt formatCode="h:m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315190440"/>
        <c:crosses val="autoZero"/>
        <c:crossBetween val="between"/>
        <c:majorUnit val="0.1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3B633-D252-4481-8855-48983611B11D}" type="datetimeFigureOut">
              <a:rPr lang="en-US"/>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343CF-7359-49EF-936E-603843DEA426}" type="slidenum">
              <a:rPr lang="en-US"/>
              <a:t>‹#›</a:t>
            </a:fld>
            <a:endParaRPr lang="en-US"/>
          </a:p>
        </p:txBody>
      </p:sp>
    </p:spTree>
    <p:extLst>
      <p:ext uri="{BB962C8B-B14F-4D97-AF65-F5344CB8AC3E}">
        <p14:creationId xmlns:p14="http://schemas.microsoft.com/office/powerpoint/2010/main" val="3401955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6</a:t>
            </a:fld>
            <a:endParaRPr lang="en-US"/>
          </a:p>
        </p:txBody>
      </p:sp>
    </p:spTree>
    <p:extLst>
      <p:ext uri="{BB962C8B-B14F-4D97-AF65-F5344CB8AC3E}">
        <p14:creationId xmlns:p14="http://schemas.microsoft.com/office/powerpoint/2010/main" val="1621096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Alt 1:</a:t>
            </a:r>
          </a:p>
          <a:p>
            <a:r>
              <a:rPr lang="en-US">
                <a:cs typeface="Calibri"/>
              </a:rPr>
              <a:t>Vehicles Alternative 1 Conditions AM – Average eastbound travel time = 6:16, Average westbound travel time =  7:54</a:t>
            </a:r>
          </a:p>
          <a:p>
            <a:r>
              <a:rPr lang="en-US">
                <a:cs typeface="Calibri"/>
              </a:rPr>
              <a:t>Transit Alternative 1 Conditions AM – Average eastbound travel time = 9:06, Average westbound travel time =  9:59 (includes dwell time)</a:t>
            </a:r>
          </a:p>
          <a:p>
            <a:endParaRPr lang="en-US">
              <a:cs typeface="Calibri"/>
            </a:endParaRPr>
          </a:p>
          <a:p>
            <a:r>
              <a:rPr lang="en-US"/>
              <a:t>Vehicles Alternative 1 Conditions PM – Average eastbound travel time = 6:34, Average westbound travel time = 8:09</a:t>
            </a:r>
            <a:endParaRPr lang="en-US">
              <a:cs typeface="Calibri"/>
            </a:endParaRPr>
          </a:p>
          <a:p>
            <a:r>
              <a:rPr lang="en-US"/>
              <a:t>Transit Alternative 1 Conditions PM – Average eastbound travel time = 9:45, Average westbound travel time =  9:32 (includes dwell time)</a:t>
            </a:r>
          </a:p>
          <a:p>
            <a:endParaRPr lang="en-US">
              <a:cs typeface="Calibri"/>
            </a:endParaRPr>
          </a:p>
          <a:p>
            <a:r>
              <a:rPr lang="en-US" b="1">
                <a:cs typeface="Calibri"/>
              </a:rPr>
              <a:t>Alt 2:</a:t>
            </a:r>
          </a:p>
          <a:p>
            <a:r>
              <a:rPr lang="en-US">
                <a:cs typeface="Calibri"/>
              </a:rPr>
              <a:t>Vehicles Alternative 2 Conditions AM – Average eastbound travel time = NA, Average westbound travel time =  NA</a:t>
            </a:r>
          </a:p>
          <a:p>
            <a:r>
              <a:rPr lang="en-US">
                <a:cs typeface="Calibri"/>
              </a:rPr>
              <a:t>Transit Alternative 2 Conditions AM – Average eastbound travel time = NA, Average westbound travel time =  NA (includes dwell time)</a:t>
            </a:r>
          </a:p>
          <a:p>
            <a:endParaRPr lang="en-US">
              <a:cs typeface="Calibri"/>
            </a:endParaRPr>
          </a:p>
          <a:p>
            <a:r>
              <a:rPr lang="en-US"/>
              <a:t>Vehicles Alternative 2 Conditions PM – Average eastbound travel time = 14:11, Average westbound travel time = 14:17</a:t>
            </a:r>
            <a:endParaRPr lang="en-US">
              <a:cs typeface="Calibri"/>
            </a:endParaRPr>
          </a:p>
          <a:p>
            <a:r>
              <a:rPr lang="en-US"/>
              <a:t>Transit Alternative 2 Conditions PM – Average eastbound travel time = 9:31, Average westbound travel time =  9:33 (includes dwell time)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39343CF-7359-49EF-936E-603843DEA426}" type="slidenum">
              <a:rPr lang="en-US"/>
              <a:t>29</a:t>
            </a:fld>
            <a:endParaRPr lang="en-US"/>
          </a:p>
        </p:txBody>
      </p:sp>
    </p:spTree>
    <p:extLst>
      <p:ext uri="{BB962C8B-B14F-4D97-AF65-F5344CB8AC3E}">
        <p14:creationId xmlns:p14="http://schemas.microsoft.com/office/powerpoint/2010/main" val="2917919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30</a:t>
            </a:fld>
            <a:endParaRPr lang="en-US"/>
          </a:p>
        </p:txBody>
      </p:sp>
    </p:spTree>
    <p:extLst>
      <p:ext uri="{BB962C8B-B14F-4D97-AF65-F5344CB8AC3E}">
        <p14:creationId xmlns:p14="http://schemas.microsoft.com/office/powerpoint/2010/main" val="359786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Existing LOS AM/PM</a:t>
            </a:r>
          </a:p>
          <a:p>
            <a:endParaRPr lang="en-US">
              <a:cs typeface="Calibri"/>
            </a:endParaRPr>
          </a:p>
          <a:p>
            <a:pPr marL="171450" indent="-171450">
              <a:buFont typeface="Arial" panose="020B0604020202020204" pitchFamily="34" charset="0"/>
              <a:buChar char="•"/>
            </a:pPr>
            <a:r>
              <a:rPr lang="en-US">
                <a:cs typeface="Calibri"/>
              </a:rPr>
              <a:t>Pie chart summarizing AM / PM - # of intersections in each category.</a:t>
            </a: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r>
              <a:rPr lang="en-US">
                <a:cs typeface="Calibri"/>
              </a:rPr>
              <a:t>Key for coloring of circles.</a:t>
            </a:r>
          </a:p>
        </p:txBody>
      </p:sp>
      <p:sp>
        <p:nvSpPr>
          <p:cNvPr id="4" name="Slide Number Placeholder 3"/>
          <p:cNvSpPr>
            <a:spLocks noGrp="1"/>
          </p:cNvSpPr>
          <p:nvPr>
            <p:ph type="sldNum" sz="quarter" idx="5"/>
          </p:nvPr>
        </p:nvSpPr>
        <p:spPr/>
        <p:txBody>
          <a:bodyPr/>
          <a:lstStyle/>
          <a:p>
            <a:fld id="{939343CF-7359-49EF-936E-603843DEA426}" type="slidenum">
              <a:rPr lang="en-US"/>
              <a:t>34</a:t>
            </a:fld>
            <a:endParaRPr lang="en-US"/>
          </a:p>
        </p:txBody>
      </p:sp>
    </p:spTree>
    <p:extLst>
      <p:ext uri="{BB962C8B-B14F-4D97-AF65-F5344CB8AC3E}">
        <p14:creationId xmlns:p14="http://schemas.microsoft.com/office/powerpoint/2010/main" val="4154890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38</a:t>
            </a:fld>
            <a:endParaRPr lang="en-US"/>
          </a:p>
        </p:txBody>
      </p:sp>
    </p:spTree>
    <p:extLst>
      <p:ext uri="{BB962C8B-B14F-4D97-AF65-F5344CB8AC3E}">
        <p14:creationId xmlns:p14="http://schemas.microsoft.com/office/powerpoint/2010/main" val="1505157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42</a:t>
            </a:fld>
            <a:endParaRPr lang="en-US"/>
          </a:p>
        </p:txBody>
      </p:sp>
    </p:spTree>
    <p:extLst>
      <p:ext uri="{BB962C8B-B14F-4D97-AF65-F5344CB8AC3E}">
        <p14:creationId xmlns:p14="http://schemas.microsoft.com/office/powerpoint/2010/main" val="1727870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45</a:t>
            </a:fld>
            <a:endParaRPr lang="en-US"/>
          </a:p>
        </p:txBody>
      </p:sp>
    </p:spTree>
    <p:extLst>
      <p:ext uri="{BB962C8B-B14F-4D97-AF65-F5344CB8AC3E}">
        <p14:creationId xmlns:p14="http://schemas.microsoft.com/office/powerpoint/2010/main" val="2327545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Alt 1:</a:t>
            </a:r>
          </a:p>
          <a:p>
            <a:r>
              <a:rPr lang="en-US">
                <a:cs typeface="Calibri"/>
              </a:rPr>
              <a:t>Vehicles Alternative 1 Conditions AM – Average eastbound travel time = 6:16, Average westbound travel time =  7:54</a:t>
            </a:r>
          </a:p>
          <a:p>
            <a:r>
              <a:rPr lang="en-US">
                <a:cs typeface="Calibri"/>
              </a:rPr>
              <a:t>Transit Alternative 1 Conditions AM – Average eastbound travel time = 9:06, Average westbound travel time =  9:59 (includes dwell time)</a:t>
            </a:r>
          </a:p>
          <a:p>
            <a:endParaRPr lang="en-US">
              <a:cs typeface="Calibri"/>
            </a:endParaRPr>
          </a:p>
          <a:p>
            <a:r>
              <a:rPr lang="en-US"/>
              <a:t>Vehicles Alternative 1 Conditions PM – Average eastbound travel time = 6:34, Average westbound travel time = 8:09</a:t>
            </a:r>
            <a:endParaRPr lang="en-US">
              <a:cs typeface="Calibri"/>
            </a:endParaRPr>
          </a:p>
          <a:p>
            <a:r>
              <a:rPr lang="en-US"/>
              <a:t>Transit Alternative 1 Conditions PM – Average eastbound travel time = 9:45, Average westbound travel time =  9:32 (includes dwell time)</a:t>
            </a:r>
          </a:p>
          <a:p>
            <a:endParaRPr lang="en-US">
              <a:cs typeface="Calibri"/>
            </a:endParaRPr>
          </a:p>
          <a:p>
            <a:r>
              <a:rPr lang="en-US" b="1">
                <a:cs typeface="Calibri"/>
              </a:rPr>
              <a:t>Alt 2:</a:t>
            </a:r>
          </a:p>
          <a:p>
            <a:r>
              <a:rPr lang="en-US">
                <a:cs typeface="Calibri"/>
              </a:rPr>
              <a:t>Vehicles Alternative 2 Conditions AM – Average eastbound travel time = NA, Average westbound travel time =  NA</a:t>
            </a:r>
          </a:p>
          <a:p>
            <a:r>
              <a:rPr lang="en-US">
                <a:cs typeface="Calibri"/>
              </a:rPr>
              <a:t>Transit Alternative 2 Conditions AM – Average eastbound travel time = NA, Average westbound travel time =  NA (includes dwell time)</a:t>
            </a:r>
          </a:p>
          <a:p>
            <a:endParaRPr lang="en-US">
              <a:cs typeface="Calibri"/>
            </a:endParaRPr>
          </a:p>
          <a:p>
            <a:r>
              <a:rPr lang="en-US"/>
              <a:t>Vehicles Alternative 2 Conditions PM – Average eastbound travel time = 14:11, Average westbound travel time = 14:17</a:t>
            </a:r>
            <a:endParaRPr lang="en-US">
              <a:cs typeface="Calibri"/>
            </a:endParaRPr>
          </a:p>
          <a:p>
            <a:r>
              <a:rPr lang="en-US"/>
              <a:t>Transit Alternative 2 Conditions PM – Average eastbound travel time = 9:31, Average westbound travel time =  9:33 (includes dwell time)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39343CF-7359-49EF-936E-603843DEA426}" type="slidenum">
              <a:rPr lang="en-US"/>
              <a:t>46</a:t>
            </a:fld>
            <a:endParaRPr lang="en-US"/>
          </a:p>
        </p:txBody>
      </p:sp>
    </p:spTree>
    <p:extLst>
      <p:ext uri="{BB962C8B-B14F-4D97-AF65-F5344CB8AC3E}">
        <p14:creationId xmlns:p14="http://schemas.microsoft.com/office/powerpoint/2010/main" val="2159493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47</a:t>
            </a:fld>
            <a:endParaRPr lang="en-US"/>
          </a:p>
        </p:txBody>
      </p:sp>
    </p:spTree>
    <p:extLst>
      <p:ext uri="{BB962C8B-B14F-4D97-AF65-F5344CB8AC3E}">
        <p14:creationId xmlns:p14="http://schemas.microsoft.com/office/powerpoint/2010/main" val="3466833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Existing LOS AM/PM</a:t>
            </a:r>
          </a:p>
          <a:p>
            <a:endParaRPr lang="en-US">
              <a:cs typeface="Calibri"/>
            </a:endParaRPr>
          </a:p>
          <a:p>
            <a:pPr marL="171450" indent="-171450">
              <a:buFont typeface="Arial" panose="020B0604020202020204" pitchFamily="34" charset="0"/>
              <a:buChar char="•"/>
            </a:pPr>
            <a:r>
              <a:rPr lang="en-US">
                <a:cs typeface="Calibri"/>
              </a:rPr>
              <a:t>Pie chart summarizing AM / PM - # of intersections in each category.</a:t>
            </a: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r>
              <a:rPr lang="en-US">
                <a:cs typeface="Calibri"/>
              </a:rPr>
              <a:t>Key for coloring of circles.</a:t>
            </a:r>
          </a:p>
        </p:txBody>
      </p:sp>
      <p:sp>
        <p:nvSpPr>
          <p:cNvPr id="4" name="Slide Number Placeholder 3"/>
          <p:cNvSpPr>
            <a:spLocks noGrp="1"/>
          </p:cNvSpPr>
          <p:nvPr>
            <p:ph type="sldNum" sz="quarter" idx="5"/>
          </p:nvPr>
        </p:nvSpPr>
        <p:spPr/>
        <p:txBody>
          <a:bodyPr/>
          <a:lstStyle/>
          <a:p>
            <a:fld id="{939343CF-7359-49EF-936E-603843DEA426}" type="slidenum">
              <a:rPr lang="en-US"/>
              <a:t>50</a:t>
            </a:fld>
            <a:endParaRPr lang="en-US"/>
          </a:p>
        </p:txBody>
      </p:sp>
    </p:spTree>
    <p:extLst>
      <p:ext uri="{BB962C8B-B14F-4D97-AF65-F5344CB8AC3E}">
        <p14:creationId xmlns:p14="http://schemas.microsoft.com/office/powerpoint/2010/main" val="1045156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52</a:t>
            </a:fld>
            <a:endParaRPr lang="en-US"/>
          </a:p>
        </p:txBody>
      </p:sp>
    </p:spTree>
    <p:extLst>
      <p:ext uri="{BB962C8B-B14F-4D97-AF65-F5344CB8AC3E}">
        <p14:creationId xmlns:p14="http://schemas.microsoft.com/office/powerpoint/2010/main" val="3654234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8</a:t>
            </a:fld>
            <a:endParaRPr lang="en-US"/>
          </a:p>
        </p:txBody>
      </p:sp>
    </p:spTree>
    <p:extLst>
      <p:ext uri="{BB962C8B-B14F-4D97-AF65-F5344CB8AC3E}">
        <p14:creationId xmlns:p14="http://schemas.microsoft.com/office/powerpoint/2010/main" val="346620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11</a:t>
            </a:fld>
            <a:endParaRPr lang="en-US"/>
          </a:p>
        </p:txBody>
      </p:sp>
    </p:spTree>
    <p:extLst>
      <p:ext uri="{BB962C8B-B14F-4D97-AF65-F5344CB8AC3E}">
        <p14:creationId xmlns:p14="http://schemas.microsoft.com/office/powerpoint/2010/main" val="787462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16</a:t>
            </a:fld>
            <a:endParaRPr lang="en-US"/>
          </a:p>
        </p:txBody>
      </p:sp>
    </p:spTree>
    <p:extLst>
      <p:ext uri="{BB962C8B-B14F-4D97-AF65-F5344CB8AC3E}">
        <p14:creationId xmlns:p14="http://schemas.microsoft.com/office/powerpoint/2010/main" val="232454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Vehicles Existing Conditions AM – Average eastbound travel time = 7:08, Average westbound travel time = 7:21 </a:t>
            </a:r>
          </a:p>
          <a:p>
            <a:r>
              <a:rPr lang="en-US">
                <a:cs typeface="Calibri"/>
              </a:rPr>
              <a:t>Transit Existing Conditions AM – Average eastbound travel time = 12:56, Average westbound travel time = 12:31 (includes dwell time)</a:t>
            </a:r>
          </a:p>
          <a:p>
            <a:endParaRPr lang="en-US">
              <a:cs typeface="Calibri"/>
            </a:endParaRPr>
          </a:p>
          <a:p>
            <a:r>
              <a:rPr lang="en-US"/>
              <a:t>Vehicles Existing Conditions PM – Average eastbound travel time = 7:33, Average westbound travel time = 9:37</a:t>
            </a:r>
            <a:endParaRPr lang="en-US">
              <a:cs typeface="Calibri"/>
            </a:endParaRPr>
          </a:p>
          <a:p>
            <a:r>
              <a:rPr lang="en-US"/>
              <a:t>Transit Existing Conditions PM – Average eastbound travel time = 15:08, Average westbound travel time = 14:03 (includes dwell time)</a:t>
            </a:r>
            <a:endParaRPr lang="en-US">
              <a:cs typeface="Calibri"/>
            </a:endParaRPr>
          </a:p>
        </p:txBody>
      </p:sp>
      <p:sp>
        <p:nvSpPr>
          <p:cNvPr id="4" name="Slide Number Placeholder 3"/>
          <p:cNvSpPr>
            <a:spLocks noGrp="1"/>
          </p:cNvSpPr>
          <p:nvPr>
            <p:ph type="sldNum" sz="quarter" idx="5"/>
          </p:nvPr>
        </p:nvSpPr>
        <p:spPr/>
        <p:txBody>
          <a:bodyPr/>
          <a:lstStyle/>
          <a:p>
            <a:fld id="{939343CF-7359-49EF-936E-603843DEA426}" type="slidenum">
              <a:rPr lang="en-US"/>
              <a:t>17</a:t>
            </a:fld>
            <a:endParaRPr lang="en-US"/>
          </a:p>
        </p:txBody>
      </p:sp>
    </p:spTree>
    <p:extLst>
      <p:ext uri="{BB962C8B-B14F-4D97-AF65-F5344CB8AC3E}">
        <p14:creationId xmlns:p14="http://schemas.microsoft.com/office/powerpoint/2010/main" val="377897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Existing LOS AM/PM</a:t>
            </a:r>
          </a:p>
          <a:p>
            <a:endParaRPr lang="en-US">
              <a:cs typeface="Calibri"/>
            </a:endParaRPr>
          </a:p>
          <a:p>
            <a:pPr marL="171450" indent="-171450">
              <a:buFont typeface="Arial" panose="020B0604020202020204" pitchFamily="34" charset="0"/>
              <a:buChar char="•"/>
            </a:pPr>
            <a:r>
              <a:rPr lang="en-US">
                <a:cs typeface="Calibri"/>
              </a:rPr>
              <a:t>Pie chart summarizing AM / PM - # of intersections in each category.</a:t>
            </a: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r>
              <a:rPr lang="en-US">
                <a:cs typeface="Calibri"/>
              </a:rPr>
              <a:t>Key for coloring of circles.</a:t>
            </a:r>
          </a:p>
        </p:txBody>
      </p:sp>
      <p:sp>
        <p:nvSpPr>
          <p:cNvPr id="4" name="Slide Number Placeholder 3"/>
          <p:cNvSpPr>
            <a:spLocks noGrp="1"/>
          </p:cNvSpPr>
          <p:nvPr>
            <p:ph type="sldNum" sz="quarter" idx="5"/>
          </p:nvPr>
        </p:nvSpPr>
        <p:spPr/>
        <p:txBody>
          <a:bodyPr/>
          <a:lstStyle/>
          <a:p>
            <a:fld id="{939343CF-7359-49EF-936E-603843DEA426}" type="slidenum">
              <a:rPr lang="en-US"/>
              <a:t>18</a:t>
            </a:fld>
            <a:endParaRPr lang="en-US"/>
          </a:p>
        </p:txBody>
      </p:sp>
    </p:spTree>
    <p:extLst>
      <p:ext uri="{BB962C8B-B14F-4D97-AF65-F5344CB8AC3E}">
        <p14:creationId xmlns:p14="http://schemas.microsoft.com/office/powerpoint/2010/main" val="296776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Existing LOS AM/PM</a:t>
            </a:r>
          </a:p>
          <a:p>
            <a:endParaRPr lang="en-US">
              <a:cs typeface="Calibri"/>
            </a:endParaRPr>
          </a:p>
          <a:p>
            <a:pPr marL="171450" indent="-171450">
              <a:buFont typeface="Arial" panose="020B0604020202020204" pitchFamily="34" charset="0"/>
              <a:buChar char="•"/>
            </a:pPr>
            <a:r>
              <a:rPr lang="en-US">
                <a:cs typeface="Calibri"/>
              </a:rPr>
              <a:t>Pie chart summarizing AM / PM - # of intersections in each category.</a:t>
            </a: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r>
              <a:rPr lang="en-US">
                <a:cs typeface="Calibri"/>
              </a:rPr>
              <a:t>Key for coloring of circles.</a:t>
            </a:r>
          </a:p>
        </p:txBody>
      </p:sp>
      <p:sp>
        <p:nvSpPr>
          <p:cNvPr id="4" name="Slide Number Placeholder 3"/>
          <p:cNvSpPr>
            <a:spLocks noGrp="1"/>
          </p:cNvSpPr>
          <p:nvPr>
            <p:ph type="sldNum" sz="quarter" idx="5"/>
          </p:nvPr>
        </p:nvSpPr>
        <p:spPr/>
        <p:txBody>
          <a:bodyPr/>
          <a:lstStyle/>
          <a:p>
            <a:fld id="{939343CF-7359-49EF-936E-603843DEA426}" type="slidenum">
              <a:rPr lang="en-US"/>
              <a:t>20</a:t>
            </a:fld>
            <a:endParaRPr lang="en-US"/>
          </a:p>
        </p:txBody>
      </p:sp>
    </p:spTree>
    <p:extLst>
      <p:ext uri="{BB962C8B-B14F-4D97-AF65-F5344CB8AC3E}">
        <p14:creationId xmlns:p14="http://schemas.microsoft.com/office/powerpoint/2010/main" val="935948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21</a:t>
            </a:fld>
            <a:endParaRPr lang="en-US"/>
          </a:p>
        </p:txBody>
      </p:sp>
    </p:spTree>
    <p:extLst>
      <p:ext uri="{BB962C8B-B14F-4D97-AF65-F5344CB8AC3E}">
        <p14:creationId xmlns:p14="http://schemas.microsoft.com/office/powerpoint/2010/main" val="666537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9343CF-7359-49EF-936E-603843DEA426}" type="slidenum">
              <a:rPr lang="en-US" smtClean="0"/>
              <a:t>28</a:t>
            </a:fld>
            <a:endParaRPr lang="en-US"/>
          </a:p>
        </p:txBody>
      </p:sp>
    </p:spTree>
    <p:extLst>
      <p:ext uri="{BB962C8B-B14F-4D97-AF65-F5344CB8AC3E}">
        <p14:creationId xmlns:p14="http://schemas.microsoft.com/office/powerpoint/2010/main" val="377460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15F1-6C2B-479A-ACA5-391C9F1909E3}"/>
              </a:ext>
            </a:extLst>
          </p:cNvPr>
          <p:cNvSpPr>
            <a:spLocks noGrp="1"/>
          </p:cNvSpPr>
          <p:nvPr>
            <p:ph type="ctrTitle"/>
          </p:nvPr>
        </p:nvSpPr>
        <p:spPr>
          <a:xfrm>
            <a:off x="1524000" y="1122363"/>
            <a:ext cx="9144000" cy="2387600"/>
          </a:xfrm>
        </p:spPr>
        <p:txBody>
          <a:bodyPr anchor="ctr">
            <a:normAutofit/>
          </a:bodyPr>
          <a:lstStyle>
            <a:lvl1pPr algn="ctr">
              <a:defRPr sz="4800" b="1"/>
            </a:lvl1pPr>
          </a:lstStyle>
          <a:p>
            <a:r>
              <a:rPr lang="en-US"/>
              <a:t>Click to edit Master title style</a:t>
            </a:r>
          </a:p>
        </p:txBody>
      </p:sp>
      <p:sp>
        <p:nvSpPr>
          <p:cNvPr id="3" name="Subtitle 2">
            <a:extLst>
              <a:ext uri="{FF2B5EF4-FFF2-40B4-BE49-F238E27FC236}">
                <a16:creationId xmlns:a16="http://schemas.microsoft.com/office/drawing/2014/main" id="{2B22099D-70B0-414F-BE25-9F6E317DCC6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3AC4A0-D72E-49C3-BF2B-33726D9DE60A}"/>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A88CD59C-D0E7-402B-B439-9EA2B3C75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A367B-C95E-44CE-8F0F-697B0F4EFFE0}"/>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4078123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BBAE-2E56-4461-8781-8D61085F0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B23AA-CB6B-4746-9AA1-340E2B8A2F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1D484A-BE06-4489-9F9C-BC5ADCAD50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0826B7-E357-4587-A842-347820D239A6}"/>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6" name="Footer Placeholder 5">
            <a:extLst>
              <a:ext uri="{FF2B5EF4-FFF2-40B4-BE49-F238E27FC236}">
                <a16:creationId xmlns:a16="http://schemas.microsoft.com/office/drawing/2014/main" id="{5B3B4748-2F4C-498E-B561-CFB5B4A2F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7A709-F9EB-4D6C-9515-1B425F7AF1E0}"/>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13829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C024-68D4-42C3-8A5C-313E89C2F2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50DAD9-C192-4E95-8BC4-8A0705A8FD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2FB764-3144-4364-AAD1-49D638704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FE8B1C-2A84-481C-BBA7-3C171FF1F6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018873-2213-46A4-81A1-0CA3763C6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7EF26F-ACA5-40E1-9A91-AEE890EAD793}"/>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8" name="Footer Placeholder 7">
            <a:extLst>
              <a:ext uri="{FF2B5EF4-FFF2-40B4-BE49-F238E27FC236}">
                <a16:creationId xmlns:a16="http://schemas.microsoft.com/office/drawing/2014/main" id="{27AE7430-1ED5-47F0-897D-85F9CE7758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0D8787-543E-4BEB-9F87-C431F82FD88F}"/>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411009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02B2B-9FA9-46E8-98AF-EEB8C4DD8C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BAF677-2D66-4C71-9A40-28839D646546}"/>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4" name="Footer Placeholder 3">
            <a:extLst>
              <a:ext uri="{FF2B5EF4-FFF2-40B4-BE49-F238E27FC236}">
                <a16:creationId xmlns:a16="http://schemas.microsoft.com/office/drawing/2014/main" id="{E8C23099-72E7-4411-813F-9151B42055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C738E3-3696-4239-AE50-52D98DE4DBA4}"/>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822764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7B97C4-0863-4D24-9F20-8D3C0C8A5E03}"/>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3" name="Footer Placeholder 2">
            <a:extLst>
              <a:ext uri="{FF2B5EF4-FFF2-40B4-BE49-F238E27FC236}">
                <a16:creationId xmlns:a16="http://schemas.microsoft.com/office/drawing/2014/main" id="{72721362-46CD-47DF-894E-5BCE991035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05B13D-1E3E-4869-B3DC-08B3889A0050}"/>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1213463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7819-937C-4FC5-ACDE-C134C9B1AA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96EF91-4F75-4EF9-B6D6-64A201A5A2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2AEB6-3784-4CFD-AAE6-B85159502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07217-388E-4113-95F4-90B89C652955}"/>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6" name="Footer Placeholder 5">
            <a:extLst>
              <a:ext uri="{FF2B5EF4-FFF2-40B4-BE49-F238E27FC236}">
                <a16:creationId xmlns:a16="http://schemas.microsoft.com/office/drawing/2014/main" id="{A4C347D7-11DB-4DDC-B2A0-BAC305ACD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E54569-B4EF-4C09-9005-AFF55BA7967D}"/>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820963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F550-FD85-4C72-8DD9-5D811805D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432871-9378-4BCA-B357-45454FE18C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D20990-FC9D-40C4-B905-C09E8D188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3BD64-D40D-4CAC-9295-1983BD7FD413}"/>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6" name="Footer Placeholder 5">
            <a:extLst>
              <a:ext uri="{FF2B5EF4-FFF2-40B4-BE49-F238E27FC236}">
                <a16:creationId xmlns:a16="http://schemas.microsoft.com/office/drawing/2014/main" id="{3EF24A12-07EE-4DF8-AFF3-A4185F105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65C114-25F1-4926-BD0B-A1D4219BE12C}"/>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2978292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46561-DD98-4316-9095-642CC8F5A2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5E62B-FD73-4D0E-96E6-B655C192D8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F9FBE-F2C2-44D1-8991-F10C2091B9D6}"/>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9DC82ABF-C876-4FFF-9E11-9FC592B82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9BE52D-F8F7-45E8-B2A1-70EB5C83469A}"/>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2646283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2ADC76-7DE8-45C0-8178-53F030C438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71C889-D7D0-4126-BEAA-761D3D6733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FA302-3B62-4091-809A-6C1A419AB6D1}"/>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CF592E92-A777-408F-AA89-F7EBBF43C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8EDFA-2617-45CD-80A3-58A0479BCC8E}"/>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2880023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15F1-6C2B-479A-ACA5-391C9F1909E3}"/>
              </a:ext>
            </a:extLst>
          </p:cNvPr>
          <p:cNvSpPr>
            <a:spLocks noGrp="1"/>
          </p:cNvSpPr>
          <p:nvPr>
            <p:ph type="ctrTitle"/>
          </p:nvPr>
        </p:nvSpPr>
        <p:spPr>
          <a:xfrm>
            <a:off x="1524000" y="1122363"/>
            <a:ext cx="9144000" cy="2387600"/>
          </a:xfrm>
        </p:spPr>
        <p:txBody>
          <a:bodyPr anchor="ctr">
            <a:normAutofit/>
          </a:bodyPr>
          <a:lstStyle>
            <a:lvl1pPr algn="ctr">
              <a:defRPr sz="4800" b="1"/>
            </a:lvl1pPr>
          </a:lstStyle>
          <a:p>
            <a:r>
              <a:rPr lang="en-US"/>
              <a:t>Click to edit Master title style</a:t>
            </a:r>
          </a:p>
        </p:txBody>
      </p:sp>
      <p:sp>
        <p:nvSpPr>
          <p:cNvPr id="3" name="Subtitle 2">
            <a:extLst>
              <a:ext uri="{FF2B5EF4-FFF2-40B4-BE49-F238E27FC236}">
                <a16:creationId xmlns:a16="http://schemas.microsoft.com/office/drawing/2014/main" id="{2B22099D-70B0-414F-BE25-9F6E317DCC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49131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8CDB-0320-4D86-B49F-858CB760EA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BCE68-9294-4EB2-BB99-6FB736458B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87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15F1-6C2B-479A-ACA5-391C9F1909E3}"/>
              </a:ext>
            </a:extLst>
          </p:cNvPr>
          <p:cNvSpPr>
            <a:spLocks noGrp="1"/>
          </p:cNvSpPr>
          <p:nvPr>
            <p:ph type="ctrTitle"/>
          </p:nvPr>
        </p:nvSpPr>
        <p:spPr>
          <a:xfrm>
            <a:off x="543104" y="1122363"/>
            <a:ext cx="9144000" cy="2387600"/>
          </a:xfrm>
        </p:spPr>
        <p:txBody>
          <a:bodyPr anchor="ctr">
            <a:normAutofit/>
          </a:bodyPr>
          <a:lstStyle>
            <a:lvl1pPr algn="ctr">
              <a:defRPr sz="4800" b="1"/>
            </a:lvl1pPr>
          </a:lstStyle>
          <a:p>
            <a:r>
              <a:rPr lang="en-US"/>
              <a:t>Click to edit Master title style</a:t>
            </a:r>
          </a:p>
        </p:txBody>
      </p:sp>
      <p:sp>
        <p:nvSpPr>
          <p:cNvPr id="3" name="Subtitle 2">
            <a:extLst>
              <a:ext uri="{FF2B5EF4-FFF2-40B4-BE49-F238E27FC236}">
                <a16:creationId xmlns:a16="http://schemas.microsoft.com/office/drawing/2014/main" id="{2B22099D-70B0-414F-BE25-9F6E317DCC6C}"/>
              </a:ext>
            </a:extLst>
          </p:cNvPr>
          <p:cNvSpPr>
            <a:spLocks noGrp="1"/>
          </p:cNvSpPr>
          <p:nvPr>
            <p:ph type="subTitle" idx="1"/>
          </p:nvPr>
        </p:nvSpPr>
        <p:spPr>
          <a:xfrm>
            <a:off x="543104"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3AC4A0-D72E-49C3-BF2B-33726D9DE60A}"/>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A88CD59C-D0E7-402B-B439-9EA2B3C75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A367B-C95E-44CE-8F0F-697B0F4EFFE0}"/>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878446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42F6-AD3B-41EF-A9B5-1D95EC01B2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F86959-A572-431C-8795-0FE2346674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18069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2BBAE-2E56-4461-8781-8D61085F04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B23AA-CB6B-4746-9AA1-340E2B8A2F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1D484A-BE06-4489-9F9C-BC5ADCAD50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550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FC024-68D4-42C3-8A5C-313E89C2F2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50DAD9-C192-4E95-8BC4-8A0705A8FD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2FB764-3144-4364-AAD1-49D638704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FE8B1C-2A84-481C-BBA7-3C171FF1F6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018873-2213-46A4-81A1-0CA3763C6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890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02B2B-9FA9-46E8-98AF-EEB8C4DD8C7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8361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5755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B563-6AD7-4FF4-8DCA-52B4B0A8CD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0ED368-7EE8-4A20-B9ED-9FED44FAA066}"/>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4" name="Footer Placeholder 3">
            <a:extLst>
              <a:ext uri="{FF2B5EF4-FFF2-40B4-BE49-F238E27FC236}">
                <a16:creationId xmlns:a16="http://schemas.microsoft.com/office/drawing/2014/main" id="{AEADFD54-C850-4F89-B34B-F091EC2EB5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0DE1BD-8C22-4367-A1BC-D65B09E14E80}"/>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2293160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8CDB-0320-4D86-B49F-858CB760EA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BCE68-9294-4EB2-BB99-6FB736458B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88EFA-E3C2-4BE0-8FA6-F830FA20689E}"/>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DACC96E9-E8B9-452B-903D-72D9E9329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F0DD0-09BB-4DB7-AD69-3EA3EAC07BB8}"/>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3041397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B563-6AD7-4FF4-8DCA-52B4B0A8CD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0ED368-7EE8-4A20-B9ED-9FED44FAA066}"/>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4" name="Footer Placeholder 3">
            <a:extLst>
              <a:ext uri="{FF2B5EF4-FFF2-40B4-BE49-F238E27FC236}">
                <a16:creationId xmlns:a16="http://schemas.microsoft.com/office/drawing/2014/main" id="{AEADFD54-C850-4F89-B34B-F091EC2EB5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0DE1BD-8C22-4367-A1BC-D65B09E14E80}"/>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30178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15F1-6C2B-479A-ACA5-391C9F1909E3}"/>
              </a:ext>
            </a:extLst>
          </p:cNvPr>
          <p:cNvSpPr>
            <a:spLocks noGrp="1"/>
          </p:cNvSpPr>
          <p:nvPr>
            <p:ph type="ctrTitle"/>
          </p:nvPr>
        </p:nvSpPr>
        <p:spPr>
          <a:xfrm>
            <a:off x="543104" y="1122363"/>
            <a:ext cx="9144000" cy="2387600"/>
          </a:xfrm>
        </p:spPr>
        <p:txBody>
          <a:bodyPr anchor="ctr">
            <a:normAutofit/>
          </a:bodyPr>
          <a:lstStyle>
            <a:lvl1pPr algn="ctr">
              <a:defRPr sz="4800" b="1"/>
            </a:lvl1pPr>
          </a:lstStyle>
          <a:p>
            <a:r>
              <a:rPr lang="en-US"/>
              <a:t>Click to edit Master title style</a:t>
            </a:r>
          </a:p>
        </p:txBody>
      </p:sp>
      <p:sp>
        <p:nvSpPr>
          <p:cNvPr id="3" name="Subtitle 2">
            <a:extLst>
              <a:ext uri="{FF2B5EF4-FFF2-40B4-BE49-F238E27FC236}">
                <a16:creationId xmlns:a16="http://schemas.microsoft.com/office/drawing/2014/main" id="{2B22099D-70B0-414F-BE25-9F6E317DCC6C}"/>
              </a:ext>
            </a:extLst>
          </p:cNvPr>
          <p:cNvSpPr>
            <a:spLocks noGrp="1"/>
          </p:cNvSpPr>
          <p:nvPr>
            <p:ph type="subTitle" idx="1"/>
          </p:nvPr>
        </p:nvSpPr>
        <p:spPr>
          <a:xfrm>
            <a:off x="543104"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3AC4A0-D72E-49C3-BF2B-33726D9DE60A}"/>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A88CD59C-D0E7-402B-B439-9EA2B3C75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A367B-C95E-44CE-8F0F-697B0F4EFFE0}"/>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4223969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B563-6AD7-4FF4-8DCA-52B4B0A8CD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0ED368-7EE8-4A20-B9ED-9FED44FAA066}"/>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4" name="Footer Placeholder 3">
            <a:extLst>
              <a:ext uri="{FF2B5EF4-FFF2-40B4-BE49-F238E27FC236}">
                <a16:creationId xmlns:a16="http://schemas.microsoft.com/office/drawing/2014/main" id="{AEADFD54-C850-4F89-B34B-F091EC2EB5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0DE1BD-8C22-4367-A1BC-D65B09E14E80}"/>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3196312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15F1-6C2B-479A-ACA5-391C9F1909E3}"/>
              </a:ext>
            </a:extLst>
          </p:cNvPr>
          <p:cNvSpPr>
            <a:spLocks noGrp="1"/>
          </p:cNvSpPr>
          <p:nvPr>
            <p:ph type="ctrTitle"/>
          </p:nvPr>
        </p:nvSpPr>
        <p:spPr>
          <a:xfrm>
            <a:off x="1524000" y="1122363"/>
            <a:ext cx="9144000" cy="2387600"/>
          </a:xfrm>
        </p:spPr>
        <p:txBody>
          <a:bodyPr anchor="ctr">
            <a:normAutofit/>
          </a:bodyPr>
          <a:lstStyle>
            <a:lvl1pPr algn="ctr">
              <a:defRPr sz="4800" b="1"/>
            </a:lvl1pPr>
          </a:lstStyle>
          <a:p>
            <a:r>
              <a:rPr lang="en-US"/>
              <a:t>Click to edit Master title style</a:t>
            </a:r>
          </a:p>
        </p:txBody>
      </p:sp>
      <p:sp>
        <p:nvSpPr>
          <p:cNvPr id="3" name="Subtitle 2">
            <a:extLst>
              <a:ext uri="{FF2B5EF4-FFF2-40B4-BE49-F238E27FC236}">
                <a16:creationId xmlns:a16="http://schemas.microsoft.com/office/drawing/2014/main" id="{2B22099D-70B0-414F-BE25-9F6E317DCC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3AC4A0-D72E-49C3-BF2B-33726D9DE60A}"/>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A88CD59C-D0E7-402B-B439-9EA2B3C755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AA367B-C95E-44CE-8F0F-697B0F4EFFE0}"/>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3180481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8CDB-0320-4D86-B49F-858CB760EA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BCE68-9294-4EB2-BB99-6FB736458B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88EFA-E3C2-4BE0-8FA6-F830FA20689E}"/>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DACC96E9-E8B9-452B-903D-72D9E9329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F0DD0-09BB-4DB7-AD69-3EA3EAC07BB8}"/>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1558334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42F6-AD3B-41EF-A9B5-1D95EC01B2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F86959-A572-431C-8795-0FE2346674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D895E2-6430-440D-BF22-5C14D5670FFA}"/>
              </a:ext>
            </a:extLst>
          </p:cNvPr>
          <p:cNvSpPr>
            <a:spLocks noGrp="1"/>
          </p:cNvSpPr>
          <p:nvPr>
            <p:ph type="dt" sz="half" idx="10"/>
          </p:nvPr>
        </p:nvSpPr>
        <p:spPr/>
        <p:txBody>
          <a:body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06DA8861-9A3D-4DF7-B4A5-AB3E54CD40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64ED2-E051-487B-A62A-9609D52C827D}"/>
              </a:ext>
            </a:extLst>
          </p:cNvPr>
          <p:cNvSpPr>
            <a:spLocks noGrp="1"/>
          </p:cNvSpPr>
          <p:nvPr>
            <p:ph type="sldNum" sz="quarter" idx="12"/>
          </p:nvPr>
        </p:nvSpPr>
        <p:spPr/>
        <p:txBody>
          <a:bodyPr/>
          <a:lstStyle/>
          <a:p>
            <a:fld id="{30B58915-0145-43B4-950B-6389DBAFCEEB}" type="slidenum">
              <a:rPr lang="en-US" smtClean="0"/>
              <a:t>‹#›</a:t>
            </a:fld>
            <a:endParaRPr lang="en-US"/>
          </a:p>
        </p:txBody>
      </p:sp>
    </p:spTree>
    <p:extLst>
      <p:ext uri="{BB962C8B-B14F-4D97-AF65-F5344CB8AC3E}">
        <p14:creationId xmlns:p14="http://schemas.microsoft.com/office/powerpoint/2010/main" val="21594537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3.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975A4-8EF8-40EC-8CA7-B170ACDCF65B}"/>
              </a:ext>
            </a:extLst>
          </p:cNvPr>
          <p:cNvSpPr>
            <a:spLocks noGrp="1"/>
          </p:cNvSpPr>
          <p:nvPr>
            <p:ph type="title"/>
          </p:nvPr>
        </p:nvSpPr>
        <p:spPr>
          <a:xfrm>
            <a:off x="588818" y="731521"/>
            <a:ext cx="3883429" cy="2854470"/>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BA139793-0FA1-4B14-978A-BA9BC96C5B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BF625808-1D38-45CD-B04F-82AEA31B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3BA14-3B38-4F2F-A38E-DC276EDD9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B58915-0145-43B4-950B-6389DBAFCEEB}" type="slidenum">
              <a:rPr lang="en-US" smtClean="0"/>
              <a:t>‹#›</a:t>
            </a:fld>
            <a:endParaRPr lang="en-US"/>
          </a:p>
        </p:txBody>
      </p:sp>
      <p:pic>
        <p:nvPicPr>
          <p:cNvPr id="14" name="Picture 13" descr="A picture containing game, drawing&#10;&#10;Description automatically generated">
            <a:extLst>
              <a:ext uri="{FF2B5EF4-FFF2-40B4-BE49-F238E27FC236}">
                <a16:creationId xmlns:a16="http://schemas.microsoft.com/office/drawing/2014/main" id="{6BC63E38-92AF-4003-ACB8-CF55E38CD6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477792"/>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975A4-8EF8-40EC-8CA7-B170ACDCF6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3DD44-F3C5-48E0-BCA6-7FB890651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39793-0FA1-4B14-978A-BA9BC96C5B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BF625808-1D38-45CD-B04F-82AEA31B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3BA14-3B38-4F2F-A38E-DC276EDD9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B58915-0145-43B4-950B-6389DBAFCEEB}" type="slidenum">
              <a:rPr lang="en-US" smtClean="0"/>
              <a:t>‹#›</a:t>
            </a:fld>
            <a:endParaRPr lang="en-US"/>
          </a:p>
        </p:txBody>
      </p:sp>
      <p:pic>
        <p:nvPicPr>
          <p:cNvPr id="11" name="Picture 10" descr="A picture containing table, game&#10;&#10;Description automatically generated">
            <a:extLst>
              <a:ext uri="{FF2B5EF4-FFF2-40B4-BE49-F238E27FC236}">
                <a16:creationId xmlns:a16="http://schemas.microsoft.com/office/drawing/2014/main" id="{8DC0C0FB-BF8B-442E-913E-680D7B3ACC9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55279855"/>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78" r:id="rId3"/>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975A4-8EF8-40EC-8CA7-B170ACDCF6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3DD44-F3C5-48E0-BCA6-7FB8906515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39793-0FA1-4B14-978A-BA9BC96C5B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BF625808-1D38-45CD-B04F-82AEA31B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3BA14-3B38-4F2F-A38E-DC276EDD9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B58915-0145-43B4-950B-6389DBAFCEEB}" type="slidenum">
              <a:rPr lang="en-US" smtClean="0"/>
              <a:t>‹#›</a:t>
            </a:fld>
            <a:endParaRPr lang="en-US"/>
          </a:p>
        </p:txBody>
      </p:sp>
    </p:spTree>
    <p:extLst>
      <p:ext uri="{BB962C8B-B14F-4D97-AF65-F5344CB8AC3E}">
        <p14:creationId xmlns:p14="http://schemas.microsoft.com/office/powerpoint/2010/main" val="1817497034"/>
      </p:ext>
    </p:extLst>
  </p:cSld>
  <p:clrMap bg1="lt1" tx1="dk1" bg2="lt2" tx2="dk2" accent1="accent1" accent2="accent2" accent3="accent3" accent4="accent4" accent5="accent5" accent6="accent6" hlink="hlink" folHlink="folHlink"/>
  <p:sldLayoutIdLst>
    <p:sldLayoutId id="2147483675" r:id="rId1"/>
    <p:sldLayoutId id="2147483677" r:id="rId2"/>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975A4-8EF8-40EC-8CA7-B170ACDCF65B}"/>
              </a:ext>
            </a:extLst>
          </p:cNvPr>
          <p:cNvSpPr>
            <a:spLocks noGrp="1"/>
          </p:cNvSpPr>
          <p:nvPr>
            <p:ph type="title"/>
          </p:nvPr>
        </p:nvSpPr>
        <p:spPr>
          <a:xfrm>
            <a:off x="838200" y="365125"/>
            <a:ext cx="8904316"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3DD44-F3C5-48E0-BCA6-7FB890651529}"/>
              </a:ext>
            </a:extLst>
          </p:cNvPr>
          <p:cNvSpPr>
            <a:spLocks noGrp="1"/>
          </p:cNvSpPr>
          <p:nvPr>
            <p:ph type="body" idx="1"/>
          </p:nvPr>
        </p:nvSpPr>
        <p:spPr>
          <a:xfrm>
            <a:off x="838200" y="1825625"/>
            <a:ext cx="8904316" cy="41096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139793-0FA1-4B14-978A-BA9BC96C5B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23552-DFEC-4596-BD79-623C5D85973D}" type="datetimeFigureOut">
              <a:rPr lang="en-US" smtClean="0"/>
              <a:t>11/5/2020</a:t>
            </a:fld>
            <a:endParaRPr lang="en-US"/>
          </a:p>
        </p:txBody>
      </p:sp>
      <p:sp>
        <p:nvSpPr>
          <p:cNvPr id="5" name="Footer Placeholder 4">
            <a:extLst>
              <a:ext uri="{FF2B5EF4-FFF2-40B4-BE49-F238E27FC236}">
                <a16:creationId xmlns:a16="http://schemas.microsoft.com/office/drawing/2014/main" id="{BF625808-1D38-45CD-B04F-82AEA31B8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23BA14-3B38-4F2F-A38E-DC276EDD95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B58915-0145-43B4-950B-6389DBAFCEEB}" type="slidenum">
              <a:rPr lang="en-US" smtClean="0"/>
              <a:t>‹#›</a:t>
            </a:fld>
            <a:endParaRPr lang="en-US"/>
          </a:p>
        </p:txBody>
      </p:sp>
      <p:pic>
        <p:nvPicPr>
          <p:cNvPr id="12" name="Picture 11">
            <a:extLst>
              <a:ext uri="{FF2B5EF4-FFF2-40B4-BE49-F238E27FC236}">
                <a16:creationId xmlns:a16="http://schemas.microsoft.com/office/drawing/2014/main" id="{16617A38-5D38-4A18-9D93-ABA37154B89D}"/>
              </a:ext>
              <a:ext uri="{C183D7F6-B498-43B3-948B-1728B52AA6E4}">
                <adec:decorative xmlns:adec="http://schemas.microsoft.com/office/drawing/2017/decorative" val="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2384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5975A4-8EF8-40EC-8CA7-B170ACDCF65B}"/>
              </a:ext>
            </a:extLst>
          </p:cNvPr>
          <p:cNvSpPr>
            <a:spLocks noGrp="1"/>
          </p:cNvSpPr>
          <p:nvPr>
            <p:ph type="title"/>
          </p:nvPr>
        </p:nvSpPr>
        <p:spPr>
          <a:xfrm>
            <a:off x="838200" y="365125"/>
            <a:ext cx="8904316"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3DD44-F3C5-48E0-BCA6-7FB890651529}"/>
              </a:ext>
            </a:extLst>
          </p:cNvPr>
          <p:cNvSpPr>
            <a:spLocks noGrp="1"/>
          </p:cNvSpPr>
          <p:nvPr>
            <p:ph type="body" idx="1"/>
          </p:nvPr>
        </p:nvSpPr>
        <p:spPr>
          <a:xfrm>
            <a:off x="838200" y="1825625"/>
            <a:ext cx="8904316" cy="41096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16617A38-5D38-4A18-9D93-ABA37154B89D}"/>
              </a:ext>
              <a:ext uri="{C183D7F6-B498-43B3-948B-1728B52AA6E4}">
                <adec:decorative xmlns:adec="http://schemas.microsoft.com/office/drawing/2017/decorative" val="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 r="25082"/>
          <a:stretch/>
        </p:blipFill>
        <p:spPr>
          <a:xfrm>
            <a:off x="0" y="0"/>
            <a:ext cx="9133952" cy="6858000"/>
          </a:xfrm>
          <a:prstGeom prst="rect">
            <a:avLst/>
          </a:prstGeom>
        </p:spPr>
      </p:pic>
    </p:spTree>
    <p:extLst>
      <p:ext uri="{BB962C8B-B14F-4D97-AF65-F5344CB8AC3E}">
        <p14:creationId xmlns:p14="http://schemas.microsoft.com/office/powerpoint/2010/main" val="94083024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8" r:id="rId8"/>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52.png"/><Relationship Id="rId3" Type="http://schemas.openxmlformats.org/officeDocument/2006/relationships/image" Target="../media/image37.svg"/><Relationship Id="rId21" Type="http://schemas.openxmlformats.org/officeDocument/2006/relationships/image" Target="../media/image55.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53.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2.svg"/><Relationship Id="rId18" Type="http://schemas.openxmlformats.org/officeDocument/2006/relationships/image" Target="../media/image67.png"/><Relationship Id="rId26" Type="http://schemas.openxmlformats.org/officeDocument/2006/relationships/image" Target="../media/image75.svg"/><Relationship Id="rId3" Type="http://schemas.microsoft.com/office/2007/relationships/hdphoto" Target="../media/hdphoto4.wdp"/><Relationship Id="rId21" Type="http://schemas.openxmlformats.org/officeDocument/2006/relationships/image" Target="../media/image70.svg"/><Relationship Id="rId7" Type="http://schemas.openxmlformats.org/officeDocument/2006/relationships/image" Target="../media/image60.svg"/><Relationship Id="rId12" Type="http://schemas.openxmlformats.org/officeDocument/2006/relationships/image" Target="../media/image61.png"/><Relationship Id="rId17" Type="http://schemas.openxmlformats.org/officeDocument/2006/relationships/image" Target="../media/image66.svg"/><Relationship Id="rId25" Type="http://schemas.openxmlformats.org/officeDocument/2006/relationships/image" Target="../media/image74.png"/><Relationship Id="rId2" Type="http://schemas.openxmlformats.org/officeDocument/2006/relationships/image" Target="../media/image56.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59.png"/><Relationship Id="rId11" Type="http://schemas.openxmlformats.org/officeDocument/2006/relationships/image" Target="../media/image31.svg"/><Relationship Id="rId24" Type="http://schemas.openxmlformats.org/officeDocument/2006/relationships/image" Target="../media/image73.svg"/><Relationship Id="rId5" Type="http://schemas.openxmlformats.org/officeDocument/2006/relationships/image" Target="../media/image58.svg"/><Relationship Id="rId15" Type="http://schemas.openxmlformats.org/officeDocument/2006/relationships/image" Target="../media/image64.svg"/><Relationship Id="rId23" Type="http://schemas.openxmlformats.org/officeDocument/2006/relationships/image" Target="../media/image72.png"/><Relationship Id="rId28" Type="http://schemas.openxmlformats.org/officeDocument/2006/relationships/image" Target="../media/image6.png"/><Relationship Id="rId10" Type="http://schemas.openxmlformats.org/officeDocument/2006/relationships/image" Target="../media/image30.png"/><Relationship Id="rId19" Type="http://schemas.openxmlformats.org/officeDocument/2006/relationships/image" Target="../media/image68.svg"/><Relationship Id="rId4" Type="http://schemas.openxmlformats.org/officeDocument/2006/relationships/image" Target="../media/image57.png"/><Relationship Id="rId9" Type="http://schemas.openxmlformats.org/officeDocument/2006/relationships/image" Target="../media/image29.sv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62.svg"/><Relationship Id="rId18" Type="http://schemas.openxmlformats.org/officeDocument/2006/relationships/image" Target="../media/image67.png"/><Relationship Id="rId3" Type="http://schemas.openxmlformats.org/officeDocument/2006/relationships/image" Target="../media/image78.svg"/><Relationship Id="rId21" Type="http://schemas.openxmlformats.org/officeDocument/2006/relationships/image" Target="../media/image6.png"/><Relationship Id="rId7" Type="http://schemas.openxmlformats.org/officeDocument/2006/relationships/image" Target="../media/image82.svg"/><Relationship Id="rId12" Type="http://schemas.openxmlformats.org/officeDocument/2006/relationships/image" Target="../media/image61.png"/><Relationship Id="rId17" Type="http://schemas.openxmlformats.org/officeDocument/2006/relationships/image" Target="../media/image66.svg"/><Relationship Id="rId2" Type="http://schemas.openxmlformats.org/officeDocument/2006/relationships/image" Target="../media/image77.png"/><Relationship Id="rId16" Type="http://schemas.openxmlformats.org/officeDocument/2006/relationships/image" Target="../media/image65.png"/><Relationship Id="rId20"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1.svg"/><Relationship Id="rId11" Type="http://schemas.openxmlformats.org/officeDocument/2006/relationships/image" Target="../media/image31.svg"/><Relationship Id="rId5" Type="http://schemas.openxmlformats.org/officeDocument/2006/relationships/image" Target="../media/image80.svg"/><Relationship Id="rId15" Type="http://schemas.openxmlformats.org/officeDocument/2006/relationships/image" Target="../media/image64.svg"/><Relationship Id="rId10" Type="http://schemas.openxmlformats.org/officeDocument/2006/relationships/image" Target="../media/image30.png"/><Relationship Id="rId19" Type="http://schemas.openxmlformats.org/officeDocument/2006/relationships/image" Target="../media/image68.svg"/><Relationship Id="rId4" Type="http://schemas.openxmlformats.org/officeDocument/2006/relationships/image" Target="../media/image79.png"/><Relationship Id="rId9" Type="http://schemas.openxmlformats.org/officeDocument/2006/relationships/image" Target="../media/image29.svg"/><Relationship Id="rId14"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83.tmp"/><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image" Target="../media/image6.png"/><Relationship Id="rId1" Type="http://schemas.openxmlformats.org/officeDocument/2006/relationships/slideLayout" Target="../slideLayouts/slideLayout23.xml"/><Relationship Id="rId6" Type="http://schemas.openxmlformats.org/officeDocument/2006/relationships/image" Target="../media/image71.png"/><Relationship Id="rId11" Type="http://schemas.openxmlformats.org/officeDocument/2006/relationships/image" Target="../media/image88.svg"/><Relationship Id="rId5" Type="http://schemas.openxmlformats.org/officeDocument/2006/relationships/image" Target="../media/image37.svg"/><Relationship Id="rId10" Type="http://schemas.openxmlformats.org/officeDocument/2006/relationships/image" Target="../media/image87.png"/><Relationship Id="rId4" Type="http://schemas.openxmlformats.org/officeDocument/2006/relationships/image" Target="../media/image36.png"/><Relationship Id="rId9"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97.svg"/><Relationship Id="rId3" Type="http://schemas.openxmlformats.org/officeDocument/2006/relationships/image" Target="../media/image32.jpeg"/><Relationship Id="rId7" Type="http://schemas.openxmlformats.org/officeDocument/2006/relationships/image" Target="../media/image34.pn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notesSlide" Target="../notesSlides/notesSlide5.xml"/><Relationship Id="rId16"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93.svg"/><Relationship Id="rId11" Type="http://schemas.openxmlformats.org/officeDocument/2006/relationships/image" Target="../media/image95.svg"/><Relationship Id="rId5" Type="http://schemas.openxmlformats.org/officeDocument/2006/relationships/image" Target="../media/image92.png"/><Relationship Id="rId15" Type="http://schemas.openxmlformats.org/officeDocument/2006/relationships/image" Target="../media/image99.svg"/><Relationship Id="rId10" Type="http://schemas.openxmlformats.org/officeDocument/2006/relationships/image" Target="../media/image94.png"/><Relationship Id="rId4" Type="http://schemas.openxmlformats.org/officeDocument/2006/relationships/image" Target="../media/image91.png"/><Relationship Id="rId9" Type="http://schemas.openxmlformats.org/officeDocument/2006/relationships/chart" Target="../charts/chart2.xml"/><Relationship Id="rId14"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chart" Target="../charts/chart3.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09.svg"/><Relationship Id="rId3" Type="http://schemas.openxmlformats.org/officeDocument/2006/relationships/image" Target="../media/image25.png"/><Relationship Id="rId7" Type="http://schemas.openxmlformats.org/officeDocument/2006/relationships/image" Target="../media/image104.png"/><Relationship Id="rId12"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3.svg"/><Relationship Id="rId11" Type="http://schemas.openxmlformats.org/officeDocument/2006/relationships/image" Target="../media/image107.svg"/><Relationship Id="rId5" Type="http://schemas.openxmlformats.org/officeDocument/2006/relationships/image" Target="../media/image102.png"/><Relationship Id="rId10" Type="http://schemas.openxmlformats.org/officeDocument/2006/relationships/image" Target="../media/image106.png"/><Relationship Id="rId4" Type="http://schemas.microsoft.com/office/2007/relationships/hdphoto" Target="../media/hdphoto3.wdp"/><Relationship Id="rId9" Type="http://schemas.openxmlformats.org/officeDocument/2006/relationships/image" Target="../media/image9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111.svg"/></Relationships>
</file>

<file path=ppt/slides/_rels/slide23.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114.png"/><Relationship Id="rId7" Type="http://schemas.openxmlformats.org/officeDocument/2006/relationships/image" Target="../media/image67.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60.svg"/><Relationship Id="rId4" Type="http://schemas.openxmlformats.org/officeDocument/2006/relationships/image" Target="../media/image115.sv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6.png"/><Relationship Id="rId1" Type="http://schemas.openxmlformats.org/officeDocument/2006/relationships/slideLayout" Target="../slideLayouts/slideLayout6.xml"/><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9.png"/><Relationship Id="rId7" Type="http://schemas.openxmlformats.org/officeDocument/2006/relationships/image" Target="../media/image121.svg"/><Relationship Id="rId2" Type="http://schemas.openxmlformats.org/officeDocument/2006/relationships/image" Target="../media/image118.png"/><Relationship Id="rId1" Type="http://schemas.openxmlformats.org/officeDocument/2006/relationships/slideLayout" Target="../slideLayouts/slideLayout6.xml"/><Relationship Id="rId6" Type="http://schemas.openxmlformats.org/officeDocument/2006/relationships/image" Target="../media/image120.png"/><Relationship Id="rId5" Type="http://schemas.microsoft.com/office/2007/relationships/hdphoto" Target="../media/hdphoto3.wdp"/><Relationship Id="rId10" Type="http://schemas.openxmlformats.org/officeDocument/2006/relationships/image" Target="../media/image91.png"/><Relationship Id="rId4" Type="http://schemas.openxmlformats.org/officeDocument/2006/relationships/image" Target="../media/image25.png"/><Relationship Id="rId9" Type="http://schemas.openxmlformats.org/officeDocument/2006/relationships/image" Target="../media/image123.svg"/></Relationships>
</file>

<file path=ppt/slides/_rels/slide2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126.jpg"/><Relationship Id="rId4" Type="http://schemas.openxmlformats.org/officeDocument/2006/relationships/image" Target="../media/image125.jp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35.sv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6.png"/><Relationship Id="rId3" Type="http://schemas.openxmlformats.org/officeDocument/2006/relationships/image" Target="../media/image127.png"/><Relationship Id="rId7" Type="http://schemas.openxmlformats.org/officeDocument/2006/relationships/image" Target="../media/image129.png"/><Relationship Id="rId12"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chart" Target="../charts/chart4.xml"/><Relationship Id="rId5" Type="http://schemas.openxmlformats.org/officeDocument/2006/relationships/image" Target="../media/image34.png"/><Relationship Id="rId10" Type="http://schemas.openxmlformats.org/officeDocument/2006/relationships/image" Target="../media/image132.svg"/><Relationship Id="rId4" Type="http://schemas.openxmlformats.org/officeDocument/2006/relationships/image" Target="../media/image128.svg"/><Relationship Id="rId9" Type="http://schemas.openxmlformats.org/officeDocument/2006/relationships/image" Target="../media/image131.png"/></Relationships>
</file>

<file path=ppt/slides/_rels/slide3.xml.rels><?xml version="1.0" encoding="UTF-8" standalone="yes"?>
<Relationships xmlns="http://schemas.openxmlformats.org/package/2006/relationships"><Relationship Id="rId8" Type="http://schemas.openxmlformats.org/officeDocument/2006/relationships/image" Target="../media/image17.tmp"/><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png"/><Relationship Id="rId4" Type="http://schemas.microsoft.com/office/2007/relationships/hdphoto" Target="../media/hdphoto3.wdp"/></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9.svg"/><Relationship Id="rId3" Type="http://schemas.openxmlformats.org/officeDocument/2006/relationships/image" Target="../media/image25.png"/><Relationship Id="rId7" Type="http://schemas.openxmlformats.org/officeDocument/2006/relationships/image" Target="../media/image102.png"/><Relationship Id="rId12"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5.svg"/><Relationship Id="rId11" Type="http://schemas.openxmlformats.org/officeDocument/2006/relationships/image" Target="../media/image107.svg"/><Relationship Id="rId5" Type="http://schemas.openxmlformats.org/officeDocument/2006/relationships/image" Target="../media/image104.png"/><Relationship Id="rId10" Type="http://schemas.openxmlformats.org/officeDocument/2006/relationships/image" Target="../media/image106.png"/><Relationship Id="rId4" Type="http://schemas.microsoft.com/office/2007/relationships/hdphoto" Target="../media/hdphoto3.wdp"/><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36.svg"/><Relationship Id="rId7" Type="http://schemas.openxmlformats.org/officeDocument/2006/relationships/image" Target="../media/image70.svg"/><Relationship Id="rId2" Type="http://schemas.openxmlformats.org/officeDocument/2006/relationships/image" Target="../media/image135.png"/><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6.png"/><Relationship Id="rId5" Type="http://schemas.microsoft.com/office/2007/relationships/hdphoto" Target="../media/hdphoto4.wdp"/><Relationship Id="rId10"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58.svg"/></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9.png"/><Relationship Id="rId7" Type="http://schemas.openxmlformats.org/officeDocument/2006/relationships/image" Target="../media/image140.svg"/><Relationship Id="rId2" Type="http://schemas.openxmlformats.org/officeDocument/2006/relationships/image" Target="../media/image118.png"/><Relationship Id="rId1" Type="http://schemas.openxmlformats.org/officeDocument/2006/relationships/slideLayout" Target="../slideLayouts/slideLayout6.xml"/><Relationship Id="rId6" Type="http://schemas.openxmlformats.org/officeDocument/2006/relationships/image" Target="../media/image139.png"/><Relationship Id="rId5" Type="http://schemas.microsoft.com/office/2007/relationships/hdphoto" Target="../media/hdphoto3.wdp"/><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2.png"/></Relationships>
</file>

<file path=ppt/slides/_rels/slide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4.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chart" Target="../charts/chart7.xml"/><Relationship Id="rId3" Type="http://schemas.openxmlformats.org/officeDocument/2006/relationships/image" Target="../media/image127.png"/><Relationship Id="rId7" Type="http://schemas.openxmlformats.org/officeDocument/2006/relationships/image" Target="../media/image129.png"/><Relationship Id="rId12"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5.svg"/><Relationship Id="rId11" Type="http://schemas.openxmlformats.org/officeDocument/2006/relationships/image" Target="../media/image6.png"/><Relationship Id="rId5" Type="http://schemas.openxmlformats.org/officeDocument/2006/relationships/image" Target="../media/image34.png"/><Relationship Id="rId10" Type="http://schemas.openxmlformats.org/officeDocument/2006/relationships/image" Target="../media/image132.svg"/><Relationship Id="rId4" Type="http://schemas.openxmlformats.org/officeDocument/2006/relationships/image" Target="../media/image128.svg"/><Relationship Id="rId9" Type="http://schemas.openxmlformats.org/officeDocument/2006/relationships/image" Target="../media/image131.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9.svg"/><Relationship Id="rId3" Type="http://schemas.openxmlformats.org/officeDocument/2006/relationships/image" Target="../media/image25.png"/><Relationship Id="rId7" Type="http://schemas.openxmlformats.org/officeDocument/2006/relationships/image" Target="../media/image102.png"/><Relationship Id="rId12"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5.svg"/><Relationship Id="rId11" Type="http://schemas.openxmlformats.org/officeDocument/2006/relationships/image" Target="../media/image107.svg"/><Relationship Id="rId5" Type="http://schemas.openxmlformats.org/officeDocument/2006/relationships/image" Target="../media/image104.png"/><Relationship Id="rId10" Type="http://schemas.openxmlformats.org/officeDocument/2006/relationships/image" Target="../media/image106.png"/><Relationship Id="rId4" Type="http://schemas.microsoft.com/office/2007/relationships/hdphoto" Target="../media/hdphoto3.wdp"/><Relationship Id="rId9" Type="http://schemas.openxmlformats.org/officeDocument/2006/relationships/image" Target="../media/image6.png"/></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46.png"/><Relationship Id="rId7"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3.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tmp"/><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microsoft.com/office/2007/relationships/hdphoto" Target="../media/hdphoto3.wdp"/><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chart" Target="../charts/chart1.xml"/><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2F03-BB0F-492B-AF67-66FF9092B06F}"/>
              </a:ext>
            </a:extLst>
          </p:cNvPr>
          <p:cNvSpPr>
            <a:spLocks noGrp="1"/>
          </p:cNvSpPr>
          <p:nvPr>
            <p:ph type="ctrTitle"/>
          </p:nvPr>
        </p:nvSpPr>
        <p:spPr>
          <a:xfrm>
            <a:off x="559725" y="3363688"/>
            <a:ext cx="5775761" cy="1828799"/>
          </a:xfrm>
        </p:spPr>
        <p:txBody>
          <a:bodyPr>
            <a:normAutofit/>
          </a:bodyPr>
          <a:lstStyle/>
          <a:p>
            <a:pPr algn="l"/>
            <a:r>
              <a:rPr lang="en-US" sz="5400"/>
              <a:t>K Street NW Traffic Analysis</a:t>
            </a:r>
          </a:p>
        </p:txBody>
      </p:sp>
      <p:pic>
        <p:nvPicPr>
          <p:cNvPr id="13" name="Picture 12" descr="A picture containing drawing, clock&#10;&#10;Description automatically generated">
            <a:extLst>
              <a:ext uri="{FF2B5EF4-FFF2-40B4-BE49-F238E27FC236}">
                <a16:creationId xmlns:a16="http://schemas.microsoft.com/office/drawing/2014/main" id="{91C94B9B-866C-485F-8715-0435A321A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850" y="6122998"/>
            <a:ext cx="2130290" cy="422301"/>
          </a:xfrm>
          <a:prstGeom prst="rect">
            <a:avLst/>
          </a:prstGeom>
        </p:spPr>
      </p:pic>
      <p:pic>
        <p:nvPicPr>
          <p:cNvPr id="23" name="Picture 22" descr="A close up of a sign&#10;&#10;Description automatically generated">
            <a:extLst>
              <a:ext uri="{FF2B5EF4-FFF2-40B4-BE49-F238E27FC236}">
                <a16:creationId xmlns:a16="http://schemas.microsoft.com/office/drawing/2014/main" id="{2B3C5428-EFFF-40EB-B465-93F837904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998" y="5936680"/>
            <a:ext cx="2385761" cy="794935"/>
          </a:xfrm>
          <a:prstGeom prst="rect">
            <a:avLst/>
          </a:prstGeom>
        </p:spPr>
      </p:pic>
    </p:spTree>
    <p:extLst>
      <p:ext uri="{BB962C8B-B14F-4D97-AF65-F5344CB8AC3E}">
        <p14:creationId xmlns:p14="http://schemas.microsoft.com/office/powerpoint/2010/main" val="846292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F17BFBA7-E3A6-47E1-BBFA-6E0FEAA33FF3}"/>
              </a:ext>
            </a:extLst>
          </p:cNvPr>
          <p:cNvPicPr>
            <a:picLocks noChangeAspect="1"/>
          </p:cNvPicPr>
          <p:nvPr/>
        </p:nvPicPr>
        <p:blipFill rotWithShape="1">
          <a:blip r:embed="rId2">
            <a:extLst>
              <a:ext uri="{28A0092B-C50C-407E-A947-70E740481C1C}">
                <a14:useLocalDpi xmlns:a14="http://schemas.microsoft.com/office/drawing/2010/main" val="0"/>
              </a:ext>
            </a:extLst>
          </a:blip>
          <a:srcRect l="10234" t="36476" r="8384" b="36029"/>
          <a:stretch/>
        </p:blipFill>
        <p:spPr>
          <a:xfrm>
            <a:off x="0" y="2262569"/>
            <a:ext cx="12192000" cy="2659164"/>
          </a:xfrm>
          <a:prstGeom prst="rect">
            <a:avLst/>
          </a:prstGeom>
          <a:ln>
            <a:solidFill>
              <a:schemeClr val="tx1"/>
            </a:solidFill>
          </a:ln>
        </p:spPr>
      </p:pic>
      <p:sp>
        <p:nvSpPr>
          <p:cNvPr id="47" name="Rectangle 46">
            <a:extLst>
              <a:ext uri="{FF2B5EF4-FFF2-40B4-BE49-F238E27FC236}">
                <a16:creationId xmlns:a16="http://schemas.microsoft.com/office/drawing/2014/main" id="{C7002075-B012-4078-98DC-1E6FE63D3C6C}"/>
              </a:ext>
            </a:extLst>
          </p:cNvPr>
          <p:cNvSpPr/>
          <p:nvPr/>
        </p:nvSpPr>
        <p:spPr>
          <a:xfrm>
            <a:off x="9196919" y="-879222"/>
            <a:ext cx="457200" cy="434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rPr>
              <a:t>M</a:t>
            </a:r>
          </a:p>
        </p:txBody>
      </p:sp>
      <p:grpSp>
        <p:nvGrpSpPr>
          <p:cNvPr id="52" name="Group 51">
            <a:extLst>
              <a:ext uri="{FF2B5EF4-FFF2-40B4-BE49-F238E27FC236}">
                <a16:creationId xmlns:a16="http://schemas.microsoft.com/office/drawing/2014/main" id="{C8A1286C-6572-4652-93BC-6C47678EDF06}"/>
              </a:ext>
            </a:extLst>
          </p:cNvPr>
          <p:cNvGrpSpPr/>
          <p:nvPr/>
        </p:nvGrpSpPr>
        <p:grpSpPr>
          <a:xfrm>
            <a:off x="85770" y="2344713"/>
            <a:ext cx="3962447" cy="307777"/>
            <a:chOff x="891136" y="4988739"/>
            <a:chExt cx="3962447" cy="307777"/>
          </a:xfrm>
        </p:grpSpPr>
        <p:sp>
          <p:nvSpPr>
            <p:cNvPr id="51" name="TextBox 50">
              <a:extLst>
                <a:ext uri="{FF2B5EF4-FFF2-40B4-BE49-F238E27FC236}">
                  <a16:creationId xmlns:a16="http://schemas.microsoft.com/office/drawing/2014/main" id="{497E1028-10F9-458F-8D2C-468704156B60}"/>
                </a:ext>
              </a:extLst>
            </p:cNvPr>
            <p:cNvSpPr txBox="1"/>
            <p:nvPr/>
          </p:nvSpPr>
          <p:spPr>
            <a:xfrm>
              <a:off x="891136" y="4988739"/>
              <a:ext cx="3962447" cy="307777"/>
            </a:xfrm>
            <a:prstGeom prst="rect">
              <a:avLst/>
            </a:prstGeom>
            <a:solidFill>
              <a:schemeClr val="bg1"/>
            </a:solidFill>
            <a:ln>
              <a:noFill/>
            </a:ln>
            <a:effectLst>
              <a:glow rad="139700">
                <a:schemeClr val="bg1">
                  <a:alpha val="99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r"/>
              <a:r>
                <a:rPr lang="en-US" sz="1400" b="1">
                  <a:ln w="0">
                    <a:noFill/>
                  </a:ln>
                  <a:solidFill>
                    <a:schemeClr val="tx1"/>
                  </a:solidFill>
                  <a:effectLst>
                    <a:glow rad="139700">
                      <a:schemeClr val="bg1">
                        <a:lumMod val="50000"/>
                        <a:alpha val="40000"/>
                      </a:schemeClr>
                    </a:glow>
                  </a:effectLst>
                </a:rPr>
                <a:t>Bus Stop Locations on K Street NW Mainline</a:t>
              </a:r>
            </a:p>
          </p:txBody>
        </p:sp>
        <p:sp>
          <p:nvSpPr>
            <p:cNvPr id="50" name="Rectangle: Rounded Corners 49">
              <a:extLst>
                <a:ext uri="{FF2B5EF4-FFF2-40B4-BE49-F238E27FC236}">
                  <a16:creationId xmlns:a16="http://schemas.microsoft.com/office/drawing/2014/main" id="{477196F1-D2AC-4536-8854-A47304CC6A87}"/>
                </a:ext>
              </a:extLst>
            </p:cNvPr>
            <p:cNvSpPr/>
            <p:nvPr/>
          </p:nvSpPr>
          <p:spPr>
            <a:xfrm>
              <a:off x="992808" y="4992600"/>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Arrow: Right 28">
            <a:extLst>
              <a:ext uri="{FF2B5EF4-FFF2-40B4-BE49-F238E27FC236}">
                <a16:creationId xmlns:a16="http://schemas.microsoft.com/office/drawing/2014/main" id="{25056AFC-1E77-4DEB-AABE-31954E0C6E87}"/>
              </a:ext>
            </a:extLst>
          </p:cNvPr>
          <p:cNvSpPr/>
          <p:nvPr/>
        </p:nvSpPr>
        <p:spPr>
          <a:xfrm rot="10800000">
            <a:off x="275208" y="3227683"/>
            <a:ext cx="11695811" cy="223871"/>
          </a:xfrm>
          <a:prstGeom prst="rightArrow">
            <a:avLst>
              <a:gd name="adj1" fmla="val 50000"/>
              <a:gd name="adj2" fmla="val 76102"/>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683576FA-7F65-465C-B2E8-F0FD51E40E48}"/>
              </a:ext>
            </a:extLst>
          </p:cNvPr>
          <p:cNvSpPr/>
          <p:nvPr/>
        </p:nvSpPr>
        <p:spPr>
          <a:xfrm>
            <a:off x="1885124" y="3173782"/>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A0CC3CF-0137-4C51-B97F-84DA2DD47B06}"/>
              </a:ext>
            </a:extLst>
          </p:cNvPr>
          <p:cNvSpPr txBox="1"/>
          <p:nvPr/>
        </p:nvSpPr>
        <p:spPr>
          <a:xfrm>
            <a:off x="1526894" y="2860964"/>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K+20</a:t>
            </a:r>
            <a:r>
              <a:rPr lang="en-US" sz="1400" b="1" baseline="30000">
                <a:ln w="0">
                  <a:noFill/>
                </a:ln>
                <a:solidFill>
                  <a:schemeClr val="tx1"/>
                </a:solidFill>
                <a:effectLst>
                  <a:glow rad="139700">
                    <a:schemeClr val="bg1">
                      <a:lumMod val="50000"/>
                      <a:alpha val="40000"/>
                    </a:schemeClr>
                  </a:glow>
                </a:effectLst>
              </a:rPr>
              <a:t>th</a:t>
            </a:r>
          </a:p>
        </p:txBody>
      </p:sp>
      <p:sp>
        <p:nvSpPr>
          <p:cNvPr id="33" name="Rectangle: Rounded Corners 32">
            <a:extLst>
              <a:ext uri="{FF2B5EF4-FFF2-40B4-BE49-F238E27FC236}">
                <a16:creationId xmlns:a16="http://schemas.microsoft.com/office/drawing/2014/main" id="{721C319E-605E-45B3-9E89-5836C00D82D6}"/>
              </a:ext>
            </a:extLst>
          </p:cNvPr>
          <p:cNvSpPr/>
          <p:nvPr/>
        </p:nvSpPr>
        <p:spPr>
          <a:xfrm>
            <a:off x="2626600" y="3179129"/>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5BF8DB3-0DA5-4844-923A-F1FEC4D2E500}"/>
              </a:ext>
            </a:extLst>
          </p:cNvPr>
          <p:cNvSpPr txBox="1"/>
          <p:nvPr/>
        </p:nvSpPr>
        <p:spPr>
          <a:xfrm>
            <a:off x="2267138" y="2858703"/>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K+19</a:t>
            </a:r>
            <a:r>
              <a:rPr lang="en-US" sz="1400" b="1" baseline="30000">
                <a:ln w="0">
                  <a:noFill/>
                </a:ln>
                <a:solidFill>
                  <a:schemeClr val="tx1"/>
                </a:solidFill>
                <a:effectLst>
                  <a:glow rad="139700">
                    <a:schemeClr val="bg1">
                      <a:lumMod val="50000"/>
                      <a:alpha val="40000"/>
                    </a:schemeClr>
                  </a:glow>
                </a:effectLst>
              </a:rPr>
              <a:t>th</a:t>
            </a:r>
          </a:p>
        </p:txBody>
      </p:sp>
      <p:sp>
        <p:nvSpPr>
          <p:cNvPr id="37" name="Rectangle: Rounded Corners 36">
            <a:extLst>
              <a:ext uri="{FF2B5EF4-FFF2-40B4-BE49-F238E27FC236}">
                <a16:creationId xmlns:a16="http://schemas.microsoft.com/office/drawing/2014/main" id="{B3D5E9EF-7ECC-4125-9BE2-DEC76B03FB72}"/>
              </a:ext>
            </a:extLst>
          </p:cNvPr>
          <p:cNvSpPr/>
          <p:nvPr/>
        </p:nvSpPr>
        <p:spPr>
          <a:xfrm>
            <a:off x="5846926" y="3179148"/>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23A8F68-7DF7-4FCC-94A1-3A1F359E82FE}"/>
              </a:ext>
            </a:extLst>
          </p:cNvPr>
          <p:cNvSpPr txBox="1"/>
          <p:nvPr/>
        </p:nvSpPr>
        <p:spPr>
          <a:xfrm>
            <a:off x="5500083" y="2859735"/>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K+16</a:t>
            </a:r>
            <a:r>
              <a:rPr lang="en-US" sz="1400" b="1" baseline="30000">
                <a:ln w="0">
                  <a:noFill/>
                </a:ln>
                <a:solidFill>
                  <a:schemeClr val="tx1"/>
                </a:solidFill>
                <a:effectLst>
                  <a:glow rad="139700">
                    <a:schemeClr val="bg1">
                      <a:lumMod val="50000"/>
                      <a:alpha val="40000"/>
                    </a:schemeClr>
                  </a:glow>
                </a:effectLst>
              </a:rPr>
              <a:t>th</a:t>
            </a:r>
          </a:p>
        </p:txBody>
      </p:sp>
      <p:sp>
        <p:nvSpPr>
          <p:cNvPr id="39" name="Rectangle: Rounded Corners 38">
            <a:extLst>
              <a:ext uri="{FF2B5EF4-FFF2-40B4-BE49-F238E27FC236}">
                <a16:creationId xmlns:a16="http://schemas.microsoft.com/office/drawing/2014/main" id="{86001B09-C254-4EC1-A9D7-A597573DB0BE}"/>
              </a:ext>
            </a:extLst>
          </p:cNvPr>
          <p:cNvSpPr/>
          <p:nvPr/>
        </p:nvSpPr>
        <p:spPr>
          <a:xfrm>
            <a:off x="8235828" y="3151192"/>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56D1E9D-1F17-4129-BAD9-04FB1FEC75D2}"/>
              </a:ext>
            </a:extLst>
          </p:cNvPr>
          <p:cNvSpPr txBox="1"/>
          <p:nvPr/>
        </p:nvSpPr>
        <p:spPr>
          <a:xfrm>
            <a:off x="7875454" y="2832299"/>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K+14</a:t>
            </a:r>
            <a:r>
              <a:rPr lang="en-US" sz="1400" b="1" baseline="30000">
                <a:ln w="0">
                  <a:noFill/>
                </a:ln>
                <a:solidFill>
                  <a:schemeClr val="tx1"/>
                </a:solidFill>
                <a:effectLst>
                  <a:glow rad="139700">
                    <a:schemeClr val="bg1">
                      <a:lumMod val="50000"/>
                      <a:alpha val="40000"/>
                    </a:schemeClr>
                  </a:glow>
                </a:effectLst>
              </a:rPr>
              <a:t>th</a:t>
            </a:r>
          </a:p>
        </p:txBody>
      </p:sp>
      <p:sp>
        <p:nvSpPr>
          <p:cNvPr id="41" name="Rectangle: Rounded Corners 40">
            <a:extLst>
              <a:ext uri="{FF2B5EF4-FFF2-40B4-BE49-F238E27FC236}">
                <a16:creationId xmlns:a16="http://schemas.microsoft.com/office/drawing/2014/main" id="{F51833E5-822D-4A5C-BEF3-CFA1F61E3E1C}"/>
              </a:ext>
            </a:extLst>
          </p:cNvPr>
          <p:cNvSpPr/>
          <p:nvPr/>
        </p:nvSpPr>
        <p:spPr>
          <a:xfrm>
            <a:off x="9418349" y="3166627"/>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726B0C-1F8A-4BE1-A134-A8D912BCF106}"/>
              </a:ext>
            </a:extLst>
          </p:cNvPr>
          <p:cNvSpPr txBox="1"/>
          <p:nvPr/>
        </p:nvSpPr>
        <p:spPr>
          <a:xfrm>
            <a:off x="9282567" y="2848070"/>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K+13</a:t>
            </a:r>
            <a:r>
              <a:rPr lang="en-US" sz="1400" b="1" baseline="30000">
                <a:ln w="0">
                  <a:noFill/>
                </a:ln>
                <a:solidFill>
                  <a:schemeClr val="tx1"/>
                </a:solidFill>
                <a:effectLst>
                  <a:glow rad="139700">
                    <a:schemeClr val="bg1">
                      <a:lumMod val="50000"/>
                      <a:alpha val="40000"/>
                    </a:schemeClr>
                  </a:glow>
                </a:effectLst>
              </a:rPr>
              <a:t>th</a:t>
            </a:r>
          </a:p>
        </p:txBody>
      </p:sp>
      <p:sp>
        <p:nvSpPr>
          <p:cNvPr id="45" name="Rectangle: Rounded Corners 44">
            <a:extLst>
              <a:ext uri="{FF2B5EF4-FFF2-40B4-BE49-F238E27FC236}">
                <a16:creationId xmlns:a16="http://schemas.microsoft.com/office/drawing/2014/main" id="{9429EF1C-0334-43CB-B352-A8EE4876DF55}"/>
              </a:ext>
            </a:extLst>
          </p:cNvPr>
          <p:cNvSpPr/>
          <p:nvPr/>
        </p:nvSpPr>
        <p:spPr>
          <a:xfrm>
            <a:off x="6846690" y="3166627"/>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1203C2E-27E9-42A9-AFBE-F3B045829CA2}"/>
              </a:ext>
            </a:extLst>
          </p:cNvPr>
          <p:cNvSpPr txBox="1"/>
          <p:nvPr/>
        </p:nvSpPr>
        <p:spPr>
          <a:xfrm>
            <a:off x="6491868" y="2848099"/>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K+15</a:t>
            </a:r>
            <a:r>
              <a:rPr lang="en-US" sz="1400" b="1" baseline="30000">
                <a:ln w="0">
                  <a:noFill/>
                </a:ln>
                <a:solidFill>
                  <a:schemeClr val="tx1"/>
                </a:solidFill>
                <a:effectLst>
                  <a:glow rad="139700">
                    <a:schemeClr val="bg1">
                      <a:lumMod val="50000"/>
                      <a:alpha val="40000"/>
                    </a:schemeClr>
                  </a:glow>
                </a:effectLst>
              </a:rPr>
              <a:t>th</a:t>
            </a:r>
          </a:p>
        </p:txBody>
      </p:sp>
      <p:pic>
        <p:nvPicPr>
          <p:cNvPr id="49" name="Picture 48">
            <a:extLst>
              <a:ext uri="{FF2B5EF4-FFF2-40B4-BE49-F238E27FC236}">
                <a16:creationId xmlns:a16="http://schemas.microsoft.com/office/drawing/2014/main" id="{52133699-C96E-4405-8766-01A6EBD6E2F9}"/>
              </a:ext>
            </a:extLst>
          </p:cNvPr>
          <p:cNvPicPr>
            <a:picLocks noChangeAspect="1"/>
          </p:cNvPicPr>
          <p:nvPr/>
        </p:nvPicPr>
        <p:blipFill rotWithShape="1">
          <a:blip r:embed="rId3"/>
          <a:srcRect l="9678" t="4224" r="12203" b="23120"/>
          <a:stretch/>
        </p:blipFill>
        <p:spPr>
          <a:xfrm>
            <a:off x="4895652" y="3064575"/>
            <a:ext cx="203201" cy="192425"/>
          </a:xfrm>
          <a:prstGeom prst="rect">
            <a:avLst/>
          </a:prstGeom>
        </p:spPr>
      </p:pic>
      <p:sp>
        <p:nvSpPr>
          <p:cNvPr id="43" name="Rectangle: Rounded Corners 42">
            <a:extLst>
              <a:ext uri="{FF2B5EF4-FFF2-40B4-BE49-F238E27FC236}">
                <a16:creationId xmlns:a16="http://schemas.microsoft.com/office/drawing/2014/main" id="{A98611A2-E128-462E-8BC7-11D94DF69B52}"/>
              </a:ext>
            </a:extLst>
          </p:cNvPr>
          <p:cNvSpPr/>
          <p:nvPr/>
        </p:nvSpPr>
        <p:spPr>
          <a:xfrm>
            <a:off x="3576552" y="3182645"/>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B7BA07C-EBF0-4058-A389-07A96640EE95}"/>
              </a:ext>
            </a:extLst>
          </p:cNvPr>
          <p:cNvSpPr txBox="1"/>
          <p:nvPr/>
        </p:nvSpPr>
        <p:spPr>
          <a:xfrm>
            <a:off x="3217090" y="2862219"/>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K+18</a:t>
            </a:r>
            <a:r>
              <a:rPr lang="en-US" sz="1400" b="1" baseline="30000">
                <a:ln w="0">
                  <a:noFill/>
                </a:ln>
                <a:solidFill>
                  <a:schemeClr val="tx1"/>
                </a:solidFill>
                <a:effectLst>
                  <a:glow rad="139700">
                    <a:schemeClr val="bg1">
                      <a:lumMod val="50000"/>
                      <a:alpha val="40000"/>
                    </a:schemeClr>
                  </a:glow>
                </a:effectLst>
              </a:rPr>
              <a:t>th</a:t>
            </a:r>
          </a:p>
        </p:txBody>
      </p:sp>
      <p:sp>
        <p:nvSpPr>
          <p:cNvPr id="57" name="Rectangle: Rounded Corners 56">
            <a:extLst>
              <a:ext uri="{FF2B5EF4-FFF2-40B4-BE49-F238E27FC236}">
                <a16:creationId xmlns:a16="http://schemas.microsoft.com/office/drawing/2014/main" id="{D74A30B4-8F1A-40F2-9094-073F8A8AC26C}"/>
              </a:ext>
            </a:extLst>
          </p:cNvPr>
          <p:cNvSpPr/>
          <p:nvPr/>
        </p:nvSpPr>
        <p:spPr>
          <a:xfrm>
            <a:off x="9812781" y="3166627"/>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F72C780A-09A8-49D2-B032-0F044D794E7A}"/>
              </a:ext>
            </a:extLst>
          </p:cNvPr>
          <p:cNvSpPr/>
          <p:nvPr/>
        </p:nvSpPr>
        <p:spPr>
          <a:xfrm>
            <a:off x="275208" y="3665887"/>
            <a:ext cx="11779632" cy="223871"/>
          </a:xfrm>
          <a:prstGeom prst="rightArrow">
            <a:avLst>
              <a:gd name="adj1" fmla="val 50000"/>
              <a:gd name="adj2" fmla="val 76102"/>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F236B6C-1204-4838-A164-E91C3C08710C}"/>
              </a:ext>
            </a:extLst>
          </p:cNvPr>
          <p:cNvSpPr/>
          <p:nvPr/>
        </p:nvSpPr>
        <p:spPr>
          <a:xfrm>
            <a:off x="2314250" y="3641404"/>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04850BB-7CEB-4ECD-841B-DAA29BF5CF30}"/>
              </a:ext>
            </a:extLst>
          </p:cNvPr>
          <p:cNvSpPr txBox="1"/>
          <p:nvPr/>
        </p:nvSpPr>
        <p:spPr>
          <a:xfrm>
            <a:off x="1957048" y="3915056"/>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K+19</a:t>
            </a:r>
            <a:r>
              <a:rPr lang="en-US" sz="1400" b="1" baseline="30000">
                <a:ln w="0">
                  <a:noFill/>
                </a:ln>
                <a:solidFill>
                  <a:schemeClr val="tx1"/>
                </a:solidFill>
                <a:effectLst>
                  <a:glow rad="139700">
                    <a:schemeClr val="bg1">
                      <a:lumMod val="50000"/>
                      <a:alpha val="40000"/>
                    </a:schemeClr>
                  </a:glow>
                </a:effectLst>
              </a:rPr>
              <a:t>th</a:t>
            </a:r>
          </a:p>
        </p:txBody>
      </p:sp>
      <p:sp>
        <p:nvSpPr>
          <p:cNvPr id="21" name="Rectangle: Rounded Corners 20">
            <a:extLst>
              <a:ext uri="{FF2B5EF4-FFF2-40B4-BE49-F238E27FC236}">
                <a16:creationId xmlns:a16="http://schemas.microsoft.com/office/drawing/2014/main" id="{AFB75887-FD7D-4525-A177-FC1577F574A8}"/>
              </a:ext>
            </a:extLst>
          </p:cNvPr>
          <p:cNvSpPr/>
          <p:nvPr/>
        </p:nvSpPr>
        <p:spPr>
          <a:xfrm>
            <a:off x="5846926" y="3641404"/>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928D2F7-8364-47FF-A8F9-140F9EFB7D76}"/>
              </a:ext>
            </a:extLst>
          </p:cNvPr>
          <p:cNvSpPr txBox="1"/>
          <p:nvPr/>
        </p:nvSpPr>
        <p:spPr>
          <a:xfrm>
            <a:off x="5689296" y="3924852"/>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K+16</a:t>
            </a:r>
            <a:r>
              <a:rPr lang="en-US" sz="1400" b="1" baseline="30000">
                <a:ln w="0">
                  <a:noFill/>
                </a:ln>
                <a:solidFill>
                  <a:schemeClr val="tx1"/>
                </a:solidFill>
                <a:effectLst>
                  <a:glow rad="139700">
                    <a:schemeClr val="bg1">
                      <a:lumMod val="50000"/>
                      <a:alpha val="40000"/>
                    </a:schemeClr>
                  </a:glow>
                </a:effectLst>
              </a:rPr>
              <a:t>th</a:t>
            </a:r>
          </a:p>
        </p:txBody>
      </p:sp>
      <p:sp>
        <p:nvSpPr>
          <p:cNvPr id="23" name="Rectangle: Rounded Corners 22">
            <a:extLst>
              <a:ext uri="{FF2B5EF4-FFF2-40B4-BE49-F238E27FC236}">
                <a16:creationId xmlns:a16="http://schemas.microsoft.com/office/drawing/2014/main" id="{4860FD78-B330-4B96-9F1F-4420E011C113}"/>
              </a:ext>
            </a:extLst>
          </p:cNvPr>
          <p:cNvSpPr/>
          <p:nvPr/>
        </p:nvSpPr>
        <p:spPr>
          <a:xfrm>
            <a:off x="8232653" y="3639715"/>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7F0D33E-DF2C-49F1-A486-8C51F809D326}"/>
              </a:ext>
            </a:extLst>
          </p:cNvPr>
          <p:cNvSpPr txBox="1"/>
          <p:nvPr/>
        </p:nvSpPr>
        <p:spPr>
          <a:xfrm>
            <a:off x="7875453" y="3912723"/>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K+14th</a:t>
            </a:r>
          </a:p>
        </p:txBody>
      </p:sp>
      <p:sp>
        <p:nvSpPr>
          <p:cNvPr id="25" name="Rectangle: Rounded Corners 24">
            <a:extLst>
              <a:ext uri="{FF2B5EF4-FFF2-40B4-BE49-F238E27FC236}">
                <a16:creationId xmlns:a16="http://schemas.microsoft.com/office/drawing/2014/main" id="{BCAA05B6-30BB-4B2A-BF51-CF3A25247BB3}"/>
              </a:ext>
            </a:extLst>
          </p:cNvPr>
          <p:cNvSpPr/>
          <p:nvPr/>
        </p:nvSpPr>
        <p:spPr>
          <a:xfrm>
            <a:off x="9427877" y="3641404"/>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437C86A-1410-4481-947B-A41BF56190CA}"/>
              </a:ext>
            </a:extLst>
          </p:cNvPr>
          <p:cNvSpPr txBox="1"/>
          <p:nvPr/>
        </p:nvSpPr>
        <p:spPr>
          <a:xfrm>
            <a:off x="9273039" y="3917865"/>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K+13</a:t>
            </a:r>
            <a:r>
              <a:rPr lang="en-US" sz="1400" b="1" baseline="30000">
                <a:ln w="0">
                  <a:noFill/>
                </a:ln>
                <a:solidFill>
                  <a:schemeClr val="tx1"/>
                </a:solidFill>
                <a:effectLst>
                  <a:glow rad="139700">
                    <a:schemeClr val="bg1">
                      <a:lumMod val="50000"/>
                      <a:alpha val="40000"/>
                    </a:schemeClr>
                  </a:glow>
                </a:effectLst>
              </a:rPr>
              <a:t>th</a:t>
            </a:r>
          </a:p>
        </p:txBody>
      </p:sp>
      <p:sp>
        <p:nvSpPr>
          <p:cNvPr id="27" name="Rectangle: Rounded Corners 26">
            <a:extLst>
              <a:ext uri="{FF2B5EF4-FFF2-40B4-BE49-F238E27FC236}">
                <a16:creationId xmlns:a16="http://schemas.microsoft.com/office/drawing/2014/main" id="{29BFB0A8-92C2-4E68-AAE7-DA12629EDF09}"/>
              </a:ext>
            </a:extLst>
          </p:cNvPr>
          <p:cNvSpPr/>
          <p:nvPr/>
        </p:nvSpPr>
        <p:spPr>
          <a:xfrm>
            <a:off x="3212464" y="3645445"/>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80D8927-B47F-4354-93E3-391F332C5739}"/>
              </a:ext>
            </a:extLst>
          </p:cNvPr>
          <p:cNvSpPr txBox="1"/>
          <p:nvPr/>
        </p:nvSpPr>
        <p:spPr>
          <a:xfrm>
            <a:off x="2857279" y="3920628"/>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K+18</a:t>
            </a:r>
            <a:r>
              <a:rPr lang="en-US" sz="1400" b="1" baseline="30000">
                <a:ln w="0">
                  <a:noFill/>
                </a:ln>
                <a:solidFill>
                  <a:schemeClr val="tx1"/>
                </a:solidFill>
                <a:effectLst>
                  <a:glow rad="139700">
                    <a:schemeClr val="bg1">
                      <a:lumMod val="50000"/>
                      <a:alpha val="40000"/>
                    </a:schemeClr>
                  </a:glow>
                </a:effectLst>
              </a:rPr>
              <a:t>th</a:t>
            </a:r>
          </a:p>
        </p:txBody>
      </p:sp>
      <p:sp>
        <p:nvSpPr>
          <p:cNvPr id="48" name="Rectangle: Rounded Corners 47">
            <a:extLst>
              <a:ext uri="{FF2B5EF4-FFF2-40B4-BE49-F238E27FC236}">
                <a16:creationId xmlns:a16="http://schemas.microsoft.com/office/drawing/2014/main" id="{73A71B0E-2D38-4A44-BFEC-C1542D59B9D6}"/>
              </a:ext>
            </a:extLst>
          </p:cNvPr>
          <p:cNvSpPr/>
          <p:nvPr/>
        </p:nvSpPr>
        <p:spPr>
          <a:xfrm>
            <a:off x="6235143" y="3641404"/>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40B6AAC2-7F33-4FC0-A927-DF7D0C950C06}"/>
              </a:ext>
            </a:extLst>
          </p:cNvPr>
          <p:cNvSpPr/>
          <p:nvPr/>
        </p:nvSpPr>
        <p:spPr>
          <a:xfrm>
            <a:off x="6889934" y="3647157"/>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354617D-C6EE-4881-9446-491EAC086C46}"/>
              </a:ext>
            </a:extLst>
          </p:cNvPr>
          <p:cNvSpPr txBox="1"/>
          <p:nvPr/>
        </p:nvSpPr>
        <p:spPr>
          <a:xfrm>
            <a:off x="6533994" y="3916296"/>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K+15</a:t>
            </a:r>
            <a:r>
              <a:rPr lang="en-US" sz="1400" b="1" baseline="30000">
                <a:ln w="0">
                  <a:noFill/>
                </a:ln>
                <a:solidFill>
                  <a:schemeClr val="tx1"/>
                </a:solidFill>
                <a:effectLst>
                  <a:glow rad="139700">
                    <a:schemeClr val="bg1">
                      <a:lumMod val="50000"/>
                      <a:alpha val="40000"/>
                    </a:schemeClr>
                  </a:glow>
                </a:effectLst>
              </a:rPr>
              <a:t>th</a:t>
            </a:r>
          </a:p>
        </p:txBody>
      </p:sp>
      <p:sp>
        <p:nvSpPr>
          <p:cNvPr id="56" name="Rectangle: Rounded Corners 55">
            <a:extLst>
              <a:ext uri="{FF2B5EF4-FFF2-40B4-BE49-F238E27FC236}">
                <a16:creationId xmlns:a16="http://schemas.microsoft.com/office/drawing/2014/main" id="{D3D1091E-A09B-4E0B-920B-0D6D43CB3517}"/>
              </a:ext>
            </a:extLst>
          </p:cNvPr>
          <p:cNvSpPr/>
          <p:nvPr/>
        </p:nvSpPr>
        <p:spPr>
          <a:xfrm>
            <a:off x="9822309" y="3641404"/>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310D7076-ADF4-4144-B2E9-BFB2ED06CCC6}"/>
              </a:ext>
            </a:extLst>
          </p:cNvPr>
          <p:cNvSpPr/>
          <p:nvPr/>
        </p:nvSpPr>
        <p:spPr>
          <a:xfrm>
            <a:off x="11147771" y="3637859"/>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B87CC297-1837-4405-BDCB-10F233F3C512}"/>
              </a:ext>
            </a:extLst>
          </p:cNvPr>
          <p:cNvSpPr txBox="1"/>
          <p:nvPr/>
        </p:nvSpPr>
        <p:spPr>
          <a:xfrm>
            <a:off x="10790568" y="3924613"/>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K+11</a:t>
            </a:r>
            <a:r>
              <a:rPr lang="en-US" sz="1400" b="1" baseline="30000">
                <a:ln w="0">
                  <a:noFill/>
                </a:ln>
                <a:solidFill>
                  <a:schemeClr val="tx1"/>
                </a:solidFill>
                <a:effectLst>
                  <a:glow rad="139700">
                    <a:schemeClr val="bg1">
                      <a:lumMod val="50000"/>
                      <a:alpha val="40000"/>
                    </a:schemeClr>
                  </a:glow>
                </a:effectLst>
              </a:rPr>
              <a:t>th</a:t>
            </a:r>
          </a:p>
        </p:txBody>
      </p:sp>
      <p:sp>
        <p:nvSpPr>
          <p:cNvPr id="60" name="Content Placeholder 2">
            <a:extLst>
              <a:ext uri="{FF2B5EF4-FFF2-40B4-BE49-F238E27FC236}">
                <a16:creationId xmlns:a16="http://schemas.microsoft.com/office/drawing/2014/main" id="{BE42E3A5-05AF-4365-BB76-A0BDBA2E0183}"/>
              </a:ext>
            </a:extLst>
          </p:cNvPr>
          <p:cNvSpPr txBox="1">
            <a:spLocks/>
          </p:cNvSpPr>
          <p:nvPr/>
        </p:nvSpPr>
        <p:spPr>
          <a:xfrm>
            <a:off x="7330633" y="5044080"/>
            <a:ext cx="1886645" cy="80595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en-US" sz="3200" b="1"/>
              <a:t>Average Dwell Time</a:t>
            </a:r>
          </a:p>
        </p:txBody>
      </p:sp>
      <p:sp>
        <p:nvSpPr>
          <p:cNvPr id="61" name="Content Placeholder 2">
            <a:extLst>
              <a:ext uri="{FF2B5EF4-FFF2-40B4-BE49-F238E27FC236}">
                <a16:creationId xmlns:a16="http://schemas.microsoft.com/office/drawing/2014/main" id="{B6302DDB-B4D1-4CA5-9DB4-D42E83AD83B7}"/>
              </a:ext>
            </a:extLst>
          </p:cNvPr>
          <p:cNvSpPr txBox="1">
            <a:spLocks/>
          </p:cNvSpPr>
          <p:nvPr/>
        </p:nvSpPr>
        <p:spPr>
          <a:xfrm>
            <a:off x="9128265" y="5386364"/>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21 sec</a:t>
            </a:r>
          </a:p>
        </p:txBody>
      </p:sp>
      <p:grpSp>
        <p:nvGrpSpPr>
          <p:cNvPr id="62" name="Group 61">
            <a:extLst>
              <a:ext uri="{FF2B5EF4-FFF2-40B4-BE49-F238E27FC236}">
                <a16:creationId xmlns:a16="http://schemas.microsoft.com/office/drawing/2014/main" id="{E609BA70-5B7A-4DC7-8656-A932A5FD6F25}"/>
              </a:ext>
            </a:extLst>
          </p:cNvPr>
          <p:cNvGrpSpPr/>
          <p:nvPr/>
        </p:nvGrpSpPr>
        <p:grpSpPr>
          <a:xfrm>
            <a:off x="6518932" y="5254131"/>
            <a:ext cx="779323" cy="434826"/>
            <a:chOff x="239159" y="3975319"/>
            <a:chExt cx="779323" cy="434826"/>
          </a:xfrm>
        </p:grpSpPr>
        <p:sp>
          <p:nvSpPr>
            <p:cNvPr id="63" name="Freeform: Shape 62">
              <a:extLst>
                <a:ext uri="{FF2B5EF4-FFF2-40B4-BE49-F238E27FC236}">
                  <a16:creationId xmlns:a16="http://schemas.microsoft.com/office/drawing/2014/main" id="{9E003CD6-BDA2-456A-8494-6D86744E4488}"/>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solidFill>
              <a:schemeClr val="tx1">
                <a:lumMod val="50000"/>
              </a:schemeClr>
            </a:solidFill>
            <a:ln w="88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47887AB-AC34-480D-9C7B-BDC66C658CD1}"/>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821504-4022-40FA-B98F-CCA539C55EE5}"/>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grpSp>
      <p:grpSp>
        <p:nvGrpSpPr>
          <p:cNvPr id="66" name="Group 65">
            <a:extLst>
              <a:ext uri="{FF2B5EF4-FFF2-40B4-BE49-F238E27FC236}">
                <a16:creationId xmlns:a16="http://schemas.microsoft.com/office/drawing/2014/main" id="{250FEC78-7D2E-41CD-A386-A4A8D448BE7B}"/>
              </a:ext>
            </a:extLst>
          </p:cNvPr>
          <p:cNvGrpSpPr/>
          <p:nvPr/>
        </p:nvGrpSpPr>
        <p:grpSpPr>
          <a:xfrm>
            <a:off x="6479970" y="5754776"/>
            <a:ext cx="5664937" cy="461985"/>
            <a:chOff x="203737" y="4307891"/>
            <a:chExt cx="5665340" cy="461985"/>
          </a:xfrm>
        </p:grpSpPr>
        <p:sp>
          <p:nvSpPr>
            <p:cNvPr id="67" name="Rectangle 66">
              <a:extLst>
                <a:ext uri="{FF2B5EF4-FFF2-40B4-BE49-F238E27FC236}">
                  <a16:creationId xmlns:a16="http://schemas.microsoft.com/office/drawing/2014/main" id="{B35F1925-1CAF-45BC-871C-F6D490BC974A}"/>
                </a:ext>
              </a:extLst>
            </p:cNvPr>
            <p:cNvSpPr/>
            <p:nvPr/>
          </p:nvSpPr>
          <p:spPr>
            <a:xfrm>
              <a:off x="203737" y="4421341"/>
              <a:ext cx="5465685" cy="19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a:extLst>
                <a:ext uri="{FF2B5EF4-FFF2-40B4-BE49-F238E27FC236}">
                  <a16:creationId xmlns:a16="http://schemas.microsoft.com/office/drawing/2014/main" id="{7DB163B1-C4A9-448E-BBB2-ED336EB01CB0}"/>
                </a:ext>
              </a:extLst>
            </p:cNvPr>
            <p:cNvSpPr/>
            <p:nvPr/>
          </p:nvSpPr>
          <p:spPr>
            <a:xfrm rot="5400000">
              <a:off x="5454908" y="4355707"/>
              <a:ext cx="461985" cy="3663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1998A98-2495-4923-B03D-5E49FEB150E5}"/>
                </a:ext>
              </a:extLst>
            </p:cNvPr>
            <p:cNvSpPr txBox="1"/>
            <p:nvPr/>
          </p:nvSpPr>
          <p:spPr>
            <a:xfrm>
              <a:off x="208540" y="4394753"/>
              <a:ext cx="5289498" cy="276999"/>
            </a:xfrm>
            <a:prstGeom prst="rect">
              <a:avLst/>
            </a:prstGeom>
            <a:noFill/>
          </p:spPr>
          <p:txBody>
            <a:bodyPr wrap="square" rtlCol="0" anchor="ctr">
              <a:spAutoFit/>
            </a:bodyPr>
            <a:lstStyle/>
            <a:p>
              <a:pPr algn="ctr"/>
              <a:r>
                <a:rPr lang="en-US" sz="1200" b="1" spc="300">
                  <a:solidFill>
                    <a:schemeClr val="bg1"/>
                  </a:solidFill>
                </a:rPr>
                <a:t>EASTBOUND</a:t>
              </a:r>
            </a:p>
          </p:txBody>
        </p:sp>
      </p:grpSp>
      <p:sp>
        <p:nvSpPr>
          <p:cNvPr id="70" name="Content Placeholder 2">
            <a:extLst>
              <a:ext uri="{FF2B5EF4-FFF2-40B4-BE49-F238E27FC236}">
                <a16:creationId xmlns:a16="http://schemas.microsoft.com/office/drawing/2014/main" id="{7C0C7392-501F-4A32-AC21-60C010DFFCF8}"/>
              </a:ext>
            </a:extLst>
          </p:cNvPr>
          <p:cNvSpPr txBox="1">
            <a:spLocks/>
          </p:cNvSpPr>
          <p:nvPr/>
        </p:nvSpPr>
        <p:spPr>
          <a:xfrm>
            <a:off x="8992144" y="5096377"/>
            <a:ext cx="1634087" cy="28998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71" name="Content Placeholder 2">
            <a:extLst>
              <a:ext uri="{FF2B5EF4-FFF2-40B4-BE49-F238E27FC236}">
                <a16:creationId xmlns:a16="http://schemas.microsoft.com/office/drawing/2014/main" id="{7C8DBC07-4FB6-4655-9E99-4AE03D88F592}"/>
              </a:ext>
            </a:extLst>
          </p:cNvPr>
          <p:cNvSpPr txBox="1">
            <a:spLocks/>
          </p:cNvSpPr>
          <p:nvPr/>
        </p:nvSpPr>
        <p:spPr>
          <a:xfrm>
            <a:off x="10420753" y="5109313"/>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PM Peak</a:t>
            </a:r>
          </a:p>
        </p:txBody>
      </p:sp>
      <p:sp>
        <p:nvSpPr>
          <p:cNvPr id="74" name="Content Placeholder 2">
            <a:extLst>
              <a:ext uri="{FF2B5EF4-FFF2-40B4-BE49-F238E27FC236}">
                <a16:creationId xmlns:a16="http://schemas.microsoft.com/office/drawing/2014/main" id="{CD9A72F9-F922-44C1-9BE4-6B85B908585E}"/>
              </a:ext>
            </a:extLst>
          </p:cNvPr>
          <p:cNvSpPr txBox="1">
            <a:spLocks/>
          </p:cNvSpPr>
          <p:nvPr/>
        </p:nvSpPr>
        <p:spPr>
          <a:xfrm>
            <a:off x="10545127" y="5386364"/>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22 sec</a:t>
            </a:r>
          </a:p>
        </p:txBody>
      </p:sp>
      <p:grpSp>
        <p:nvGrpSpPr>
          <p:cNvPr id="75" name="Group 74">
            <a:extLst>
              <a:ext uri="{FF2B5EF4-FFF2-40B4-BE49-F238E27FC236}">
                <a16:creationId xmlns:a16="http://schemas.microsoft.com/office/drawing/2014/main" id="{DA8D0281-B8B5-44F1-A732-7709059FCE73}"/>
              </a:ext>
            </a:extLst>
          </p:cNvPr>
          <p:cNvGrpSpPr/>
          <p:nvPr/>
        </p:nvGrpSpPr>
        <p:grpSpPr>
          <a:xfrm>
            <a:off x="6431028" y="1724363"/>
            <a:ext cx="5666876" cy="461985"/>
            <a:chOff x="6238549" y="3363014"/>
            <a:chExt cx="5724937" cy="461985"/>
          </a:xfrm>
        </p:grpSpPr>
        <p:sp>
          <p:nvSpPr>
            <p:cNvPr id="76" name="Rectangle 75">
              <a:extLst>
                <a:ext uri="{FF2B5EF4-FFF2-40B4-BE49-F238E27FC236}">
                  <a16:creationId xmlns:a16="http://schemas.microsoft.com/office/drawing/2014/main" id="{93A30359-2F1B-40F8-A906-985CE620DF3C}"/>
                </a:ext>
              </a:extLst>
            </p:cNvPr>
            <p:cNvSpPr/>
            <p:nvPr/>
          </p:nvSpPr>
          <p:spPr>
            <a:xfrm>
              <a:off x="6497801" y="3494272"/>
              <a:ext cx="5465685" cy="195855"/>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EBB75295-5F7B-45BF-B2DD-2EF946D92C29}"/>
                </a:ext>
              </a:extLst>
            </p:cNvPr>
            <p:cNvSpPr txBox="1"/>
            <p:nvPr/>
          </p:nvSpPr>
          <p:spPr>
            <a:xfrm>
              <a:off x="6530822" y="3464266"/>
              <a:ext cx="5432662" cy="276999"/>
            </a:xfrm>
            <a:prstGeom prst="rect">
              <a:avLst/>
            </a:prstGeom>
            <a:noFill/>
          </p:spPr>
          <p:txBody>
            <a:bodyPr wrap="square" rtlCol="0" anchor="ctr">
              <a:spAutoFit/>
            </a:bodyPr>
            <a:lstStyle/>
            <a:p>
              <a:pPr algn="ctr"/>
              <a:r>
                <a:rPr lang="en-US" sz="1200" b="1" spc="300">
                  <a:solidFill>
                    <a:schemeClr val="bg1"/>
                  </a:solidFill>
                </a:rPr>
                <a:t>WESTBOUND</a:t>
              </a:r>
            </a:p>
          </p:txBody>
        </p:sp>
        <p:sp>
          <p:nvSpPr>
            <p:cNvPr id="78" name="Isosceles Triangle 77">
              <a:extLst>
                <a:ext uri="{FF2B5EF4-FFF2-40B4-BE49-F238E27FC236}">
                  <a16:creationId xmlns:a16="http://schemas.microsoft.com/office/drawing/2014/main" id="{F515E388-6F65-42DB-9905-88B0EEDE0A90}"/>
                </a:ext>
              </a:extLst>
            </p:cNvPr>
            <p:cNvSpPr/>
            <p:nvPr/>
          </p:nvSpPr>
          <p:spPr>
            <a:xfrm rot="16200000">
              <a:off x="6190733" y="3410830"/>
              <a:ext cx="461985" cy="366353"/>
            </a:xfrm>
            <a:prstGeom prst="triangle">
              <a:avLst/>
            </a:prstGeom>
            <a:solidFill>
              <a:srgbClr val="1B4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Content Placeholder 2">
            <a:extLst>
              <a:ext uri="{FF2B5EF4-FFF2-40B4-BE49-F238E27FC236}">
                <a16:creationId xmlns:a16="http://schemas.microsoft.com/office/drawing/2014/main" id="{3EA1036A-8217-4127-BFF4-23083002D339}"/>
              </a:ext>
            </a:extLst>
          </p:cNvPr>
          <p:cNvSpPr txBox="1">
            <a:spLocks/>
          </p:cNvSpPr>
          <p:nvPr/>
        </p:nvSpPr>
        <p:spPr>
          <a:xfrm>
            <a:off x="9406610" y="1078732"/>
            <a:ext cx="1886645" cy="80595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en-US" sz="3200" b="1"/>
              <a:t>Average Dwell Time</a:t>
            </a:r>
          </a:p>
        </p:txBody>
      </p:sp>
      <p:sp>
        <p:nvSpPr>
          <p:cNvPr id="80" name="Content Placeholder 2">
            <a:extLst>
              <a:ext uri="{FF2B5EF4-FFF2-40B4-BE49-F238E27FC236}">
                <a16:creationId xmlns:a16="http://schemas.microsoft.com/office/drawing/2014/main" id="{63459A3A-5E61-41B3-921E-49F3009EAAE1}"/>
              </a:ext>
            </a:extLst>
          </p:cNvPr>
          <p:cNvSpPr txBox="1">
            <a:spLocks/>
          </p:cNvSpPr>
          <p:nvPr/>
        </p:nvSpPr>
        <p:spPr>
          <a:xfrm>
            <a:off x="6746195" y="1419626"/>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17 sec</a:t>
            </a:r>
          </a:p>
        </p:txBody>
      </p:sp>
      <p:sp>
        <p:nvSpPr>
          <p:cNvPr id="85" name="Content Placeholder 2">
            <a:extLst>
              <a:ext uri="{FF2B5EF4-FFF2-40B4-BE49-F238E27FC236}">
                <a16:creationId xmlns:a16="http://schemas.microsoft.com/office/drawing/2014/main" id="{8C381533-2067-48CA-B998-F3CD457C3ADF}"/>
              </a:ext>
            </a:extLst>
          </p:cNvPr>
          <p:cNvSpPr txBox="1">
            <a:spLocks/>
          </p:cNvSpPr>
          <p:nvPr/>
        </p:nvSpPr>
        <p:spPr>
          <a:xfrm>
            <a:off x="6610074" y="1129639"/>
            <a:ext cx="1634087" cy="28998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86" name="Content Placeholder 2">
            <a:extLst>
              <a:ext uri="{FF2B5EF4-FFF2-40B4-BE49-F238E27FC236}">
                <a16:creationId xmlns:a16="http://schemas.microsoft.com/office/drawing/2014/main" id="{61AE72D6-9AAB-482C-8F72-36487EFE9316}"/>
              </a:ext>
            </a:extLst>
          </p:cNvPr>
          <p:cNvSpPr txBox="1">
            <a:spLocks/>
          </p:cNvSpPr>
          <p:nvPr/>
        </p:nvSpPr>
        <p:spPr>
          <a:xfrm>
            <a:off x="8010108" y="1142575"/>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PM Peak</a:t>
            </a:r>
          </a:p>
        </p:txBody>
      </p:sp>
      <p:sp>
        <p:nvSpPr>
          <p:cNvPr id="87" name="Content Placeholder 2">
            <a:extLst>
              <a:ext uri="{FF2B5EF4-FFF2-40B4-BE49-F238E27FC236}">
                <a16:creationId xmlns:a16="http://schemas.microsoft.com/office/drawing/2014/main" id="{6191D5D2-E46D-4F24-84A7-29952DAC4687}"/>
              </a:ext>
            </a:extLst>
          </p:cNvPr>
          <p:cNvSpPr txBox="1">
            <a:spLocks/>
          </p:cNvSpPr>
          <p:nvPr/>
        </p:nvSpPr>
        <p:spPr>
          <a:xfrm>
            <a:off x="8134482" y="1419626"/>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22 sec</a:t>
            </a:r>
          </a:p>
        </p:txBody>
      </p:sp>
      <p:pic>
        <p:nvPicPr>
          <p:cNvPr id="88" name="Graphic 87" descr="Bus">
            <a:extLst>
              <a:ext uri="{FF2B5EF4-FFF2-40B4-BE49-F238E27FC236}">
                <a16:creationId xmlns:a16="http://schemas.microsoft.com/office/drawing/2014/main" id="{7ECBF80E-E154-4DB1-8624-2C85DE4D58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195454" y="1056626"/>
            <a:ext cx="910776" cy="850170"/>
          </a:xfrm>
          <a:prstGeom prst="rect">
            <a:avLst/>
          </a:prstGeom>
        </p:spPr>
      </p:pic>
      <p:sp>
        <p:nvSpPr>
          <p:cNvPr id="14" name="Oval 13">
            <a:extLst>
              <a:ext uri="{FF2B5EF4-FFF2-40B4-BE49-F238E27FC236}">
                <a16:creationId xmlns:a16="http://schemas.microsoft.com/office/drawing/2014/main" id="{2390227A-45C8-4BCC-971E-6AC279D4EFC6}"/>
              </a:ext>
            </a:extLst>
          </p:cNvPr>
          <p:cNvSpPr/>
          <p:nvPr/>
        </p:nvSpPr>
        <p:spPr>
          <a:xfrm>
            <a:off x="1174092" y="3430754"/>
            <a:ext cx="874904" cy="877924"/>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F929AD5-FFEA-4C86-9BCA-25F5953A3E14}"/>
              </a:ext>
            </a:extLst>
          </p:cNvPr>
          <p:cNvSpPr/>
          <p:nvPr/>
        </p:nvSpPr>
        <p:spPr>
          <a:xfrm>
            <a:off x="1546846" y="3634043"/>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EADDD69-008C-44C4-94B3-67D07E86E707}"/>
              </a:ext>
            </a:extLst>
          </p:cNvPr>
          <p:cNvSpPr txBox="1"/>
          <p:nvPr/>
        </p:nvSpPr>
        <p:spPr>
          <a:xfrm>
            <a:off x="1184311" y="3904024"/>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K+20</a:t>
            </a:r>
            <a:r>
              <a:rPr lang="en-US" sz="1400" b="1" baseline="30000">
                <a:ln w="0">
                  <a:noFill/>
                </a:ln>
                <a:solidFill>
                  <a:schemeClr val="tx1"/>
                </a:solidFill>
                <a:effectLst>
                  <a:glow rad="139700">
                    <a:schemeClr val="bg1">
                      <a:lumMod val="50000"/>
                      <a:alpha val="40000"/>
                    </a:schemeClr>
                  </a:glow>
                </a:effectLst>
              </a:rPr>
              <a:t>th</a:t>
            </a:r>
          </a:p>
        </p:txBody>
      </p:sp>
      <p:sp>
        <p:nvSpPr>
          <p:cNvPr id="89" name="Oval 88">
            <a:extLst>
              <a:ext uri="{FF2B5EF4-FFF2-40B4-BE49-F238E27FC236}">
                <a16:creationId xmlns:a16="http://schemas.microsoft.com/office/drawing/2014/main" id="{715C4961-7388-4A16-8AA0-4290EEE007B0}"/>
              </a:ext>
            </a:extLst>
          </p:cNvPr>
          <p:cNvSpPr/>
          <p:nvPr/>
        </p:nvSpPr>
        <p:spPr>
          <a:xfrm>
            <a:off x="3964769" y="3430754"/>
            <a:ext cx="874904" cy="877924"/>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CBD13CF-FDF6-42F0-A838-04C980540001}"/>
              </a:ext>
            </a:extLst>
          </p:cNvPr>
          <p:cNvSpPr/>
          <p:nvPr/>
        </p:nvSpPr>
        <p:spPr>
          <a:xfrm>
            <a:off x="4325783" y="3639378"/>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FABA251-FC55-4C0B-887D-8455B2FAF7F2}"/>
              </a:ext>
            </a:extLst>
          </p:cNvPr>
          <p:cNvSpPr txBox="1"/>
          <p:nvPr/>
        </p:nvSpPr>
        <p:spPr>
          <a:xfrm>
            <a:off x="3971186" y="3912723"/>
            <a:ext cx="876093"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K+CT</a:t>
            </a:r>
          </a:p>
        </p:txBody>
      </p:sp>
      <p:sp>
        <p:nvSpPr>
          <p:cNvPr id="90" name="Oval 89">
            <a:extLst>
              <a:ext uri="{FF2B5EF4-FFF2-40B4-BE49-F238E27FC236}">
                <a16:creationId xmlns:a16="http://schemas.microsoft.com/office/drawing/2014/main" id="{B4943620-01B8-434F-A9F1-8BF89705DDA8}"/>
              </a:ext>
            </a:extLst>
          </p:cNvPr>
          <p:cNvSpPr/>
          <p:nvPr/>
        </p:nvSpPr>
        <p:spPr>
          <a:xfrm>
            <a:off x="4299064" y="2736211"/>
            <a:ext cx="874904" cy="877924"/>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4D780BA-DA50-49D5-B4DD-F7C130C42650}"/>
              </a:ext>
            </a:extLst>
          </p:cNvPr>
          <p:cNvSpPr txBox="1"/>
          <p:nvPr/>
        </p:nvSpPr>
        <p:spPr>
          <a:xfrm>
            <a:off x="4190778" y="2838629"/>
            <a:ext cx="1097930" cy="307777"/>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tx1"/>
                </a:solidFill>
                <a:effectLst>
                  <a:glow rad="139700">
                    <a:schemeClr val="bg1">
                      <a:lumMod val="50000"/>
                      <a:alpha val="40000"/>
                    </a:schemeClr>
                  </a:glow>
                </a:effectLst>
              </a:rPr>
              <a:t>K+CT/17</a:t>
            </a:r>
            <a:r>
              <a:rPr lang="en-US" sz="1400" b="1" baseline="30000">
                <a:ln w="0">
                  <a:noFill/>
                </a:ln>
                <a:solidFill>
                  <a:schemeClr val="tx1"/>
                </a:solidFill>
                <a:effectLst>
                  <a:glow rad="139700">
                    <a:schemeClr val="bg1">
                      <a:lumMod val="50000"/>
                      <a:alpha val="40000"/>
                    </a:schemeClr>
                  </a:glow>
                </a:effectLst>
              </a:rPr>
              <a:t>th</a:t>
            </a:r>
          </a:p>
        </p:txBody>
      </p:sp>
      <p:sp>
        <p:nvSpPr>
          <p:cNvPr id="35" name="Rectangle: Rounded Corners 34">
            <a:extLst>
              <a:ext uri="{FF2B5EF4-FFF2-40B4-BE49-F238E27FC236}">
                <a16:creationId xmlns:a16="http://schemas.microsoft.com/office/drawing/2014/main" id="{64A1DB33-3455-44EC-9256-46D038BDA492}"/>
              </a:ext>
            </a:extLst>
          </p:cNvPr>
          <p:cNvSpPr/>
          <p:nvPr/>
        </p:nvSpPr>
        <p:spPr>
          <a:xfrm>
            <a:off x="4599160" y="3172888"/>
            <a:ext cx="161691" cy="279562"/>
          </a:xfrm>
          <a:prstGeom prst="round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C19CC43-8685-4D01-9440-1C04AFB6B7C7}"/>
              </a:ext>
            </a:extLst>
          </p:cNvPr>
          <p:cNvGrpSpPr/>
          <p:nvPr/>
        </p:nvGrpSpPr>
        <p:grpSpPr>
          <a:xfrm>
            <a:off x="8411127" y="4522835"/>
            <a:ext cx="3667781" cy="307777"/>
            <a:chOff x="924737" y="5671668"/>
            <a:chExt cx="3667781" cy="307777"/>
          </a:xfrm>
        </p:grpSpPr>
        <p:sp>
          <p:nvSpPr>
            <p:cNvPr id="96" name="TextBox 95">
              <a:extLst>
                <a:ext uri="{FF2B5EF4-FFF2-40B4-BE49-F238E27FC236}">
                  <a16:creationId xmlns:a16="http://schemas.microsoft.com/office/drawing/2014/main" id="{D58CFCB4-9FF3-41B9-803C-133727D38888}"/>
                </a:ext>
              </a:extLst>
            </p:cNvPr>
            <p:cNvSpPr txBox="1"/>
            <p:nvPr/>
          </p:nvSpPr>
          <p:spPr>
            <a:xfrm>
              <a:off x="924737" y="5671668"/>
              <a:ext cx="3667781" cy="307777"/>
            </a:xfrm>
            <a:prstGeom prst="rect">
              <a:avLst/>
            </a:prstGeom>
            <a:solidFill>
              <a:schemeClr val="bg1"/>
            </a:solidFill>
            <a:ln>
              <a:noFill/>
            </a:ln>
            <a:effectLst>
              <a:glow rad="139700">
                <a:schemeClr val="bg1">
                  <a:alpha val="99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r"/>
              <a:r>
                <a:rPr lang="en-US" sz="1400" b="1">
                  <a:ln w="0">
                    <a:noFill/>
                  </a:ln>
                  <a:solidFill>
                    <a:schemeClr val="tx1"/>
                  </a:solidFill>
                  <a:effectLst>
                    <a:glow rad="139700">
                      <a:schemeClr val="bg1">
                        <a:lumMod val="50000"/>
                        <a:alpha val="40000"/>
                      </a:schemeClr>
                    </a:glow>
                  </a:effectLst>
                </a:rPr>
                <a:t>Hot Spots with High Average Dwell Time</a:t>
              </a:r>
            </a:p>
          </p:txBody>
        </p:sp>
        <p:sp>
          <p:nvSpPr>
            <p:cNvPr id="93" name="Oval 92">
              <a:extLst>
                <a:ext uri="{FF2B5EF4-FFF2-40B4-BE49-F238E27FC236}">
                  <a16:creationId xmlns:a16="http://schemas.microsoft.com/office/drawing/2014/main" id="{D3447ECA-5031-4DD2-B8E8-CC6378345DF7}"/>
                </a:ext>
              </a:extLst>
            </p:cNvPr>
            <p:cNvSpPr/>
            <p:nvPr/>
          </p:nvSpPr>
          <p:spPr>
            <a:xfrm>
              <a:off x="993211" y="5688463"/>
              <a:ext cx="215068" cy="239000"/>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98" name="Oval 97">
            <a:extLst>
              <a:ext uri="{FF2B5EF4-FFF2-40B4-BE49-F238E27FC236}">
                <a16:creationId xmlns:a16="http://schemas.microsoft.com/office/drawing/2014/main" id="{5640D486-B7BC-4C65-AE6C-E61676CDF81A}"/>
              </a:ext>
            </a:extLst>
          </p:cNvPr>
          <p:cNvSpPr/>
          <p:nvPr/>
        </p:nvSpPr>
        <p:spPr>
          <a:xfrm>
            <a:off x="69343" y="5009931"/>
            <a:ext cx="1886644" cy="1798678"/>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DEF967F-0376-41A7-AF5E-3EC7B5B00C38}"/>
              </a:ext>
            </a:extLst>
          </p:cNvPr>
          <p:cNvSpPr txBox="1"/>
          <p:nvPr/>
        </p:nvSpPr>
        <p:spPr>
          <a:xfrm>
            <a:off x="574618" y="5389689"/>
            <a:ext cx="876093" cy="369332"/>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b="1">
                <a:ln w="0">
                  <a:noFill/>
                </a:ln>
                <a:solidFill>
                  <a:schemeClr val="tx1"/>
                </a:solidFill>
                <a:effectLst>
                  <a:glow rad="139700">
                    <a:schemeClr val="bg1">
                      <a:lumMod val="50000"/>
                      <a:alpha val="40000"/>
                    </a:schemeClr>
                  </a:glow>
                </a:effectLst>
              </a:rPr>
              <a:t>K+20</a:t>
            </a:r>
            <a:r>
              <a:rPr lang="en-US" b="1" baseline="30000">
                <a:ln w="0">
                  <a:noFill/>
                </a:ln>
                <a:solidFill>
                  <a:schemeClr val="tx1"/>
                </a:solidFill>
                <a:effectLst>
                  <a:glow rad="139700">
                    <a:schemeClr val="bg1">
                      <a:lumMod val="50000"/>
                      <a:alpha val="40000"/>
                    </a:schemeClr>
                  </a:glow>
                </a:effectLst>
              </a:rPr>
              <a:t>th</a:t>
            </a:r>
          </a:p>
        </p:txBody>
      </p:sp>
      <p:sp>
        <p:nvSpPr>
          <p:cNvPr id="100" name="Content Placeholder 2">
            <a:extLst>
              <a:ext uri="{FF2B5EF4-FFF2-40B4-BE49-F238E27FC236}">
                <a16:creationId xmlns:a16="http://schemas.microsoft.com/office/drawing/2014/main" id="{FE0232BB-274B-4091-A2FD-2A29015E73F7}"/>
              </a:ext>
            </a:extLst>
          </p:cNvPr>
          <p:cNvSpPr txBox="1">
            <a:spLocks/>
          </p:cNvSpPr>
          <p:nvPr/>
        </p:nvSpPr>
        <p:spPr>
          <a:xfrm>
            <a:off x="309904" y="6158782"/>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42 sec</a:t>
            </a:r>
          </a:p>
        </p:txBody>
      </p:sp>
      <p:sp>
        <p:nvSpPr>
          <p:cNvPr id="101" name="Content Placeholder 2">
            <a:extLst>
              <a:ext uri="{FF2B5EF4-FFF2-40B4-BE49-F238E27FC236}">
                <a16:creationId xmlns:a16="http://schemas.microsoft.com/office/drawing/2014/main" id="{9BCC8882-1B87-4728-A6BF-B89FCB4810A2}"/>
              </a:ext>
            </a:extLst>
          </p:cNvPr>
          <p:cNvSpPr txBox="1">
            <a:spLocks/>
          </p:cNvSpPr>
          <p:nvPr/>
        </p:nvSpPr>
        <p:spPr>
          <a:xfrm>
            <a:off x="173783" y="5953576"/>
            <a:ext cx="1634087" cy="28998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102" name="Oval 101">
            <a:extLst>
              <a:ext uri="{FF2B5EF4-FFF2-40B4-BE49-F238E27FC236}">
                <a16:creationId xmlns:a16="http://schemas.microsoft.com/office/drawing/2014/main" id="{33CE0833-AC08-4F29-87E2-31EE8BF9F213}"/>
              </a:ext>
            </a:extLst>
          </p:cNvPr>
          <p:cNvSpPr/>
          <p:nvPr/>
        </p:nvSpPr>
        <p:spPr>
          <a:xfrm>
            <a:off x="1766233" y="5009931"/>
            <a:ext cx="1886644" cy="1798678"/>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38EABC1-B246-48FD-A556-D7CA799DB8D6}"/>
              </a:ext>
            </a:extLst>
          </p:cNvPr>
          <p:cNvSpPr txBox="1"/>
          <p:nvPr/>
        </p:nvSpPr>
        <p:spPr>
          <a:xfrm>
            <a:off x="2081853" y="5389689"/>
            <a:ext cx="1255404" cy="369332"/>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b="1">
                <a:ln w="0">
                  <a:noFill/>
                </a:ln>
                <a:solidFill>
                  <a:schemeClr val="tx1"/>
                </a:solidFill>
                <a:effectLst>
                  <a:glow rad="139700">
                    <a:schemeClr val="bg1">
                      <a:lumMod val="50000"/>
                      <a:alpha val="40000"/>
                    </a:schemeClr>
                  </a:glow>
                </a:effectLst>
              </a:rPr>
              <a:t>K+CT, EB</a:t>
            </a:r>
            <a:endParaRPr lang="en-US" b="1" baseline="30000">
              <a:ln w="0">
                <a:noFill/>
              </a:ln>
              <a:solidFill>
                <a:schemeClr val="tx1"/>
              </a:solidFill>
              <a:effectLst>
                <a:glow rad="139700">
                  <a:schemeClr val="bg1">
                    <a:lumMod val="50000"/>
                    <a:alpha val="40000"/>
                  </a:schemeClr>
                </a:glow>
              </a:effectLst>
            </a:endParaRPr>
          </a:p>
        </p:txBody>
      </p:sp>
      <p:sp>
        <p:nvSpPr>
          <p:cNvPr id="104" name="Content Placeholder 2">
            <a:extLst>
              <a:ext uri="{FF2B5EF4-FFF2-40B4-BE49-F238E27FC236}">
                <a16:creationId xmlns:a16="http://schemas.microsoft.com/office/drawing/2014/main" id="{B4985DCA-F514-4328-BD4F-8E80E3D57733}"/>
              </a:ext>
            </a:extLst>
          </p:cNvPr>
          <p:cNvSpPr txBox="1">
            <a:spLocks/>
          </p:cNvSpPr>
          <p:nvPr/>
        </p:nvSpPr>
        <p:spPr>
          <a:xfrm>
            <a:off x="2006794" y="6158782"/>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40 sec</a:t>
            </a:r>
          </a:p>
        </p:txBody>
      </p:sp>
      <p:sp>
        <p:nvSpPr>
          <p:cNvPr id="105" name="Content Placeholder 2">
            <a:extLst>
              <a:ext uri="{FF2B5EF4-FFF2-40B4-BE49-F238E27FC236}">
                <a16:creationId xmlns:a16="http://schemas.microsoft.com/office/drawing/2014/main" id="{7B33C077-AD53-4DFA-8277-9A957B0623CE}"/>
              </a:ext>
            </a:extLst>
          </p:cNvPr>
          <p:cNvSpPr txBox="1">
            <a:spLocks/>
          </p:cNvSpPr>
          <p:nvPr/>
        </p:nvSpPr>
        <p:spPr>
          <a:xfrm>
            <a:off x="1870673" y="5953576"/>
            <a:ext cx="1634087" cy="28998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106" name="Oval 105">
            <a:extLst>
              <a:ext uri="{FF2B5EF4-FFF2-40B4-BE49-F238E27FC236}">
                <a16:creationId xmlns:a16="http://schemas.microsoft.com/office/drawing/2014/main" id="{48C970C0-A776-40F6-BEDD-FEBF9FD77F16}"/>
              </a:ext>
            </a:extLst>
          </p:cNvPr>
          <p:cNvSpPr/>
          <p:nvPr/>
        </p:nvSpPr>
        <p:spPr>
          <a:xfrm>
            <a:off x="3471625" y="5010633"/>
            <a:ext cx="1886644" cy="1798678"/>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8" name="Content Placeholder 2">
            <a:extLst>
              <a:ext uri="{FF2B5EF4-FFF2-40B4-BE49-F238E27FC236}">
                <a16:creationId xmlns:a16="http://schemas.microsoft.com/office/drawing/2014/main" id="{E6CC15F9-D504-49BB-999F-73C28E7CDA67}"/>
              </a:ext>
            </a:extLst>
          </p:cNvPr>
          <p:cNvSpPr txBox="1">
            <a:spLocks/>
          </p:cNvSpPr>
          <p:nvPr/>
        </p:nvSpPr>
        <p:spPr>
          <a:xfrm>
            <a:off x="3712186" y="6159484"/>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32 sec</a:t>
            </a:r>
          </a:p>
        </p:txBody>
      </p:sp>
      <p:sp>
        <p:nvSpPr>
          <p:cNvPr id="109" name="Content Placeholder 2">
            <a:extLst>
              <a:ext uri="{FF2B5EF4-FFF2-40B4-BE49-F238E27FC236}">
                <a16:creationId xmlns:a16="http://schemas.microsoft.com/office/drawing/2014/main" id="{95D28CC3-725A-4621-8F8C-EA7F93E041DB}"/>
              </a:ext>
            </a:extLst>
          </p:cNvPr>
          <p:cNvSpPr txBox="1">
            <a:spLocks/>
          </p:cNvSpPr>
          <p:nvPr/>
        </p:nvSpPr>
        <p:spPr>
          <a:xfrm>
            <a:off x="3576065" y="5954278"/>
            <a:ext cx="1634087" cy="28998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110" name="TextBox 109">
            <a:extLst>
              <a:ext uri="{FF2B5EF4-FFF2-40B4-BE49-F238E27FC236}">
                <a16:creationId xmlns:a16="http://schemas.microsoft.com/office/drawing/2014/main" id="{33F013AE-5D71-4343-B1FE-B4C7AFAAF3CA}"/>
              </a:ext>
            </a:extLst>
          </p:cNvPr>
          <p:cNvSpPr txBox="1"/>
          <p:nvPr/>
        </p:nvSpPr>
        <p:spPr>
          <a:xfrm>
            <a:off x="3669121" y="5389689"/>
            <a:ext cx="1491652" cy="369332"/>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b="1">
                <a:ln w="0">
                  <a:noFill/>
                </a:ln>
                <a:solidFill>
                  <a:schemeClr val="tx1"/>
                </a:solidFill>
                <a:effectLst>
                  <a:glow rad="139700">
                    <a:schemeClr val="bg1">
                      <a:lumMod val="50000"/>
                      <a:alpha val="40000"/>
                    </a:schemeClr>
                  </a:glow>
                </a:effectLst>
              </a:rPr>
              <a:t>K+CT, WB</a:t>
            </a:r>
            <a:endParaRPr lang="en-US" b="1" baseline="30000">
              <a:ln w="0">
                <a:noFill/>
              </a:ln>
              <a:solidFill>
                <a:schemeClr val="tx1"/>
              </a:solidFill>
              <a:effectLst>
                <a:glow rad="139700">
                  <a:schemeClr val="bg1">
                    <a:lumMod val="50000"/>
                    <a:alpha val="40000"/>
                  </a:schemeClr>
                </a:glow>
              </a:effectLst>
            </a:endParaRPr>
          </a:p>
        </p:txBody>
      </p:sp>
      <p:sp>
        <p:nvSpPr>
          <p:cNvPr id="111" name="Content Placeholder 2">
            <a:extLst>
              <a:ext uri="{FF2B5EF4-FFF2-40B4-BE49-F238E27FC236}">
                <a16:creationId xmlns:a16="http://schemas.microsoft.com/office/drawing/2014/main" id="{288EB91B-0848-47BD-BE7E-75F312F0012F}"/>
              </a:ext>
            </a:extLst>
          </p:cNvPr>
          <p:cNvSpPr txBox="1">
            <a:spLocks/>
          </p:cNvSpPr>
          <p:nvPr/>
        </p:nvSpPr>
        <p:spPr>
          <a:xfrm>
            <a:off x="5975726" y="6412138"/>
            <a:ext cx="6502704" cy="470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
              </a:spcBef>
              <a:buFont typeface="Arial" panose="020B0604020202020204" pitchFamily="34" charset="0"/>
              <a:buNone/>
            </a:pPr>
            <a:r>
              <a:rPr lang="en-US" sz="1100" i="1"/>
              <a:t>* Transit dwell time distributions derived from WMATA AVL data.</a:t>
            </a:r>
          </a:p>
          <a:p>
            <a:pPr marL="0" indent="0">
              <a:spcBef>
                <a:spcPts val="300"/>
              </a:spcBef>
              <a:buFont typeface="Arial" panose="020B0604020202020204" pitchFamily="34" charset="0"/>
              <a:buNone/>
            </a:pPr>
            <a:r>
              <a:rPr lang="en-US" sz="1100" i="1"/>
              <a:t>* PM peak period average dwell times were consistent with one another, hot spots not identified.</a:t>
            </a:r>
          </a:p>
        </p:txBody>
      </p:sp>
      <p:pic>
        <p:nvPicPr>
          <p:cNvPr id="92" name="Picture 91">
            <a:extLst>
              <a:ext uri="{FF2B5EF4-FFF2-40B4-BE49-F238E27FC236}">
                <a16:creationId xmlns:a16="http://schemas.microsoft.com/office/drawing/2014/main" id="{F1B24F97-113E-4D6E-9C8F-35FE58CF25D5}"/>
              </a:ext>
            </a:extLst>
          </p:cNvPr>
          <p:cNvPicPr>
            <a:picLocks noChangeAspect="1"/>
          </p:cNvPicPr>
          <p:nvPr/>
        </p:nvPicPr>
        <p:blipFill rotWithShape="1">
          <a:blip r:embed="rId3"/>
          <a:srcRect l="9678" t="4224" r="12203" b="23120"/>
          <a:stretch/>
        </p:blipFill>
        <p:spPr>
          <a:xfrm>
            <a:off x="3228149" y="4128687"/>
            <a:ext cx="203201" cy="192425"/>
          </a:xfrm>
          <a:prstGeom prst="rect">
            <a:avLst/>
          </a:prstGeom>
        </p:spPr>
      </p:pic>
      <p:pic>
        <p:nvPicPr>
          <p:cNvPr id="94" name="Picture 93">
            <a:extLst>
              <a:ext uri="{FF2B5EF4-FFF2-40B4-BE49-F238E27FC236}">
                <a16:creationId xmlns:a16="http://schemas.microsoft.com/office/drawing/2014/main" id="{8CB8E2C7-29A4-4273-9088-9A20E4BF7A80}"/>
              </a:ext>
            </a:extLst>
          </p:cNvPr>
          <p:cNvPicPr>
            <a:picLocks noChangeAspect="1"/>
          </p:cNvPicPr>
          <p:nvPr/>
        </p:nvPicPr>
        <p:blipFill rotWithShape="1">
          <a:blip r:embed="rId3"/>
          <a:srcRect l="9678" t="4224" r="12203" b="23120"/>
          <a:stretch/>
        </p:blipFill>
        <p:spPr>
          <a:xfrm>
            <a:off x="6806992" y="4395992"/>
            <a:ext cx="203201" cy="192425"/>
          </a:xfrm>
          <a:prstGeom prst="rect">
            <a:avLst/>
          </a:prstGeom>
        </p:spPr>
      </p:pic>
      <p:sp>
        <p:nvSpPr>
          <p:cNvPr id="107" name="Title 1">
            <a:extLst>
              <a:ext uri="{FF2B5EF4-FFF2-40B4-BE49-F238E27FC236}">
                <a16:creationId xmlns:a16="http://schemas.microsoft.com/office/drawing/2014/main" id="{0EFF2A9D-D928-4809-ADFF-2D80BD3C4175}"/>
              </a:ext>
            </a:extLst>
          </p:cNvPr>
          <p:cNvSpPr txBox="1">
            <a:spLocks/>
          </p:cNvSpPr>
          <p:nvPr/>
        </p:nvSpPr>
        <p:spPr>
          <a:xfrm>
            <a:off x="1512375" y="-3990"/>
            <a:ext cx="101060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accent2"/>
                </a:solidFill>
              </a:rPr>
              <a:t>Bus Average Dwell Time</a:t>
            </a:r>
          </a:p>
        </p:txBody>
      </p:sp>
      <p:pic>
        <p:nvPicPr>
          <p:cNvPr id="95" name="Picture 94">
            <a:extLst>
              <a:ext uri="{FF2B5EF4-FFF2-40B4-BE49-F238E27FC236}">
                <a16:creationId xmlns:a16="http://schemas.microsoft.com/office/drawing/2014/main" id="{15BDEE6C-1A90-4FEA-B1C8-4720FA50B02B}"/>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6427" t="15023" r="77099" b="54524"/>
          <a:stretch/>
        </p:blipFill>
        <p:spPr>
          <a:xfrm>
            <a:off x="84194" y="-4094"/>
            <a:ext cx="1247067" cy="1296775"/>
          </a:xfrm>
          <a:prstGeom prst="rect">
            <a:avLst/>
          </a:prstGeom>
        </p:spPr>
      </p:pic>
    </p:spTree>
    <p:extLst>
      <p:ext uri="{BB962C8B-B14F-4D97-AF65-F5344CB8AC3E}">
        <p14:creationId xmlns:p14="http://schemas.microsoft.com/office/powerpoint/2010/main" val="1797857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FC5AF49-9736-45B4-8060-6ADD0B314319}"/>
              </a:ext>
            </a:extLst>
          </p:cNvPr>
          <p:cNvSpPr/>
          <p:nvPr/>
        </p:nvSpPr>
        <p:spPr>
          <a:xfrm>
            <a:off x="3004709" y="-2334191"/>
            <a:ext cx="10806544" cy="1152637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7FFF7D0-CD31-4B19-8AC0-18722F1B457D}"/>
              </a:ext>
            </a:extLst>
          </p:cNvPr>
          <p:cNvSpPr/>
          <p:nvPr/>
        </p:nvSpPr>
        <p:spPr>
          <a:xfrm>
            <a:off x="3160534" y="-2334189"/>
            <a:ext cx="10806544" cy="1152637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4D13B9-0BEE-407A-821F-7802D834C415}"/>
              </a:ext>
            </a:extLst>
          </p:cNvPr>
          <p:cNvSpPr>
            <a:spLocks noGrp="1"/>
          </p:cNvSpPr>
          <p:nvPr>
            <p:ph type="ctrTitle"/>
          </p:nvPr>
        </p:nvSpPr>
        <p:spPr>
          <a:xfrm>
            <a:off x="4312104" y="2815742"/>
            <a:ext cx="7497601" cy="1144321"/>
          </a:xfrm>
        </p:spPr>
        <p:txBody>
          <a:bodyPr>
            <a:normAutofit/>
          </a:bodyPr>
          <a:lstStyle/>
          <a:p>
            <a:r>
              <a:rPr lang="en-US">
                <a:solidFill>
                  <a:schemeClr val="accent4"/>
                </a:solidFill>
              </a:rPr>
              <a:t>Traffic Simulation Model</a:t>
            </a:r>
          </a:p>
        </p:txBody>
      </p:sp>
      <p:cxnSp>
        <p:nvCxnSpPr>
          <p:cNvPr id="9" name="Straight Connector 8">
            <a:extLst>
              <a:ext uri="{FF2B5EF4-FFF2-40B4-BE49-F238E27FC236}">
                <a16:creationId xmlns:a16="http://schemas.microsoft.com/office/drawing/2014/main" id="{E697791A-B416-44CD-A19E-BD839AE1C39F}"/>
              </a:ext>
            </a:extLst>
          </p:cNvPr>
          <p:cNvCxnSpPr>
            <a:cxnSpLocks/>
          </p:cNvCxnSpPr>
          <p:nvPr/>
        </p:nvCxnSpPr>
        <p:spPr>
          <a:xfrm>
            <a:off x="4466821" y="3764857"/>
            <a:ext cx="721890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AB49C78-3086-46DE-B757-A7092AF5E551}"/>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0970" t="15023" r="52557" b="54524"/>
          <a:stretch/>
        </p:blipFill>
        <p:spPr>
          <a:xfrm>
            <a:off x="2165426" y="2479692"/>
            <a:ext cx="1825831" cy="1898608"/>
          </a:xfrm>
          <a:prstGeom prst="rect">
            <a:avLst/>
          </a:prstGeom>
        </p:spPr>
      </p:pic>
    </p:spTree>
    <p:extLst>
      <p:ext uri="{BB962C8B-B14F-4D97-AF65-F5344CB8AC3E}">
        <p14:creationId xmlns:p14="http://schemas.microsoft.com/office/powerpoint/2010/main" val="343093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3A17471-5E46-425E-8059-936B20324CE7}"/>
              </a:ext>
            </a:extLst>
          </p:cNvPr>
          <p:cNvSpPr/>
          <p:nvPr/>
        </p:nvSpPr>
        <p:spPr>
          <a:xfrm>
            <a:off x="862256" y="2902598"/>
            <a:ext cx="4318464" cy="1078319"/>
          </a:xfrm>
          <a:custGeom>
            <a:avLst/>
            <a:gdLst>
              <a:gd name="connsiteX0" fmla="*/ 0 w 10303667"/>
              <a:gd name="connsiteY0" fmla="*/ 0 h 1096622"/>
              <a:gd name="connsiteX1" fmla="*/ 10303667 w 10303667"/>
              <a:gd name="connsiteY1" fmla="*/ 0 h 1096622"/>
              <a:gd name="connsiteX2" fmla="*/ 10303667 w 10303667"/>
              <a:gd name="connsiteY2" fmla="*/ 1096622 h 1096622"/>
              <a:gd name="connsiteX3" fmla="*/ 0 w 10303667"/>
              <a:gd name="connsiteY3" fmla="*/ 1096622 h 1096622"/>
              <a:gd name="connsiteX4" fmla="*/ 0 w 10303667"/>
              <a:gd name="connsiteY4" fmla="*/ 0 h 1096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667" h="1096622">
                <a:moveTo>
                  <a:pt x="0" y="0"/>
                </a:moveTo>
                <a:lnTo>
                  <a:pt x="10303667" y="0"/>
                </a:lnTo>
                <a:lnTo>
                  <a:pt x="10303667" y="1096622"/>
                </a:lnTo>
                <a:lnTo>
                  <a:pt x="0" y="1096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400" kern="1200"/>
              <a:t>Simulates the presence and behavior of </a:t>
            </a:r>
            <a:r>
              <a:rPr lang="en-US" sz="2400" b="1" kern="1200"/>
              <a:t>each individual user</a:t>
            </a:r>
            <a:r>
              <a:rPr lang="en-US" sz="2400" kern="1200"/>
              <a:t> in the network</a:t>
            </a:r>
          </a:p>
        </p:txBody>
      </p:sp>
      <p:sp>
        <p:nvSpPr>
          <p:cNvPr id="21" name="Freeform: Shape 20">
            <a:extLst>
              <a:ext uri="{FF2B5EF4-FFF2-40B4-BE49-F238E27FC236}">
                <a16:creationId xmlns:a16="http://schemas.microsoft.com/office/drawing/2014/main" id="{21FB34DD-49D7-485C-BB88-3D019093CE92}"/>
              </a:ext>
            </a:extLst>
          </p:cNvPr>
          <p:cNvSpPr/>
          <p:nvPr/>
        </p:nvSpPr>
        <p:spPr>
          <a:xfrm>
            <a:off x="6368723" y="2866235"/>
            <a:ext cx="4546478" cy="1096622"/>
          </a:xfrm>
          <a:custGeom>
            <a:avLst/>
            <a:gdLst>
              <a:gd name="connsiteX0" fmla="*/ 0 w 10303667"/>
              <a:gd name="connsiteY0" fmla="*/ 0 h 1096622"/>
              <a:gd name="connsiteX1" fmla="*/ 10303667 w 10303667"/>
              <a:gd name="connsiteY1" fmla="*/ 0 h 1096622"/>
              <a:gd name="connsiteX2" fmla="*/ 10303667 w 10303667"/>
              <a:gd name="connsiteY2" fmla="*/ 1096622 h 1096622"/>
              <a:gd name="connsiteX3" fmla="*/ 0 w 10303667"/>
              <a:gd name="connsiteY3" fmla="*/ 1096622 h 1096622"/>
              <a:gd name="connsiteX4" fmla="*/ 0 w 10303667"/>
              <a:gd name="connsiteY4" fmla="*/ 0 h 1096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667" h="1096622">
                <a:moveTo>
                  <a:pt x="0" y="0"/>
                </a:moveTo>
                <a:lnTo>
                  <a:pt x="10303667" y="0"/>
                </a:lnTo>
                <a:lnTo>
                  <a:pt x="10303667" y="1096622"/>
                </a:lnTo>
                <a:lnTo>
                  <a:pt x="0" y="1096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400" kern="1200"/>
              <a:t>Records </a:t>
            </a:r>
            <a:r>
              <a:rPr lang="en-US" sz="2400" b="1" kern="1200"/>
              <a:t>performance metrics </a:t>
            </a:r>
            <a:r>
              <a:rPr lang="en-US" sz="2400" kern="1200"/>
              <a:t>for all network users and the network as a whole</a:t>
            </a:r>
          </a:p>
        </p:txBody>
      </p:sp>
      <p:sp>
        <p:nvSpPr>
          <p:cNvPr id="25" name="Freeform: Shape 24">
            <a:extLst>
              <a:ext uri="{FF2B5EF4-FFF2-40B4-BE49-F238E27FC236}">
                <a16:creationId xmlns:a16="http://schemas.microsoft.com/office/drawing/2014/main" id="{87FCD387-FB24-4CF7-84E5-E77F895DFC54}"/>
              </a:ext>
            </a:extLst>
          </p:cNvPr>
          <p:cNvSpPr/>
          <p:nvPr/>
        </p:nvSpPr>
        <p:spPr>
          <a:xfrm>
            <a:off x="1102834" y="5241322"/>
            <a:ext cx="3908268" cy="884399"/>
          </a:xfrm>
          <a:custGeom>
            <a:avLst/>
            <a:gdLst>
              <a:gd name="connsiteX0" fmla="*/ 0 w 10303667"/>
              <a:gd name="connsiteY0" fmla="*/ 0 h 1096622"/>
              <a:gd name="connsiteX1" fmla="*/ 10303667 w 10303667"/>
              <a:gd name="connsiteY1" fmla="*/ 0 h 1096622"/>
              <a:gd name="connsiteX2" fmla="*/ 10303667 w 10303667"/>
              <a:gd name="connsiteY2" fmla="*/ 1096622 h 1096622"/>
              <a:gd name="connsiteX3" fmla="*/ 0 w 10303667"/>
              <a:gd name="connsiteY3" fmla="*/ 1096622 h 1096622"/>
              <a:gd name="connsiteX4" fmla="*/ 0 w 10303667"/>
              <a:gd name="connsiteY4" fmla="*/ 0 h 1096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667" h="1096622">
                <a:moveTo>
                  <a:pt x="0" y="0"/>
                </a:moveTo>
                <a:lnTo>
                  <a:pt x="10303667" y="0"/>
                </a:lnTo>
                <a:lnTo>
                  <a:pt x="10303667" y="1096622"/>
                </a:lnTo>
                <a:lnTo>
                  <a:pt x="0" y="1096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400" kern="1200"/>
              <a:t>Model is </a:t>
            </a:r>
            <a:r>
              <a:rPr lang="en-US" sz="2400" b="1" kern="1200"/>
              <a:t>calibrated</a:t>
            </a:r>
            <a:r>
              <a:rPr lang="en-US" sz="2400" kern="1200"/>
              <a:t> to </a:t>
            </a:r>
            <a:br>
              <a:rPr lang="en-US" sz="2400" kern="1200"/>
            </a:br>
            <a:r>
              <a:rPr lang="en-US" sz="2400" kern="1200"/>
              <a:t>real-world conditions</a:t>
            </a:r>
          </a:p>
        </p:txBody>
      </p:sp>
      <p:sp>
        <p:nvSpPr>
          <p:cNvPr id="28" name="Freeform: Shape 27">
            <a:extLst>
              <a:ext uri="{FF2B5EF4-FFF2-40B4-BE49-F238E27FC236}">
                <a16:creationId xmlns:a16="http://schemas.microsoft.com/office/drawing/2014/main" id="{AB14ED89-30A8-41FB-9498-116EA3666BBB}"/>
              </a:ext>
            </a:extLst>
          </p:cNvPr>
          <p:cNvSpPr/>
          <p:nvPr/>
        </p:nvSpPr>
        <p:spPr>
          <a:xfrm>
            <a:off x="6097299" y="5208324"/>
            <a:ext cx="5089328" cy="1096622"/>
          </a:xfrm>
          <a:custGeom>
            <a:avLst/>
            <a:gdLst>
              <a:gd name="connsiteX0" fmla="*/ 0 w 10303667"/>
              <a:gd name="connsiteY0" fmla="*/ 0 h 1096622"/>
              <a:gd name="connsiteX1" fmla="*/ 10303667 w 10303667"/>
              <a:gd name="connsiteY1" fmla="*/ 0 h 1096622"/>
              <a:gd name="connsiteX2" fmla="*/ 10303667 w 10303667"/>
              <a:gd name="connsiteY2" fmla="*/ 1096622 h 1096622"/>
              <a:gd name="connsiteX3" fmla="*/ 0 w 10303667"/>
              <a:gd name="connsiteY3" fmla="*/ 1096622 h 1096622"/>
              <a:gd name="connsiteX4" fmla="*/ 0 w 10303667"/>
              <a:gd name="connsiteY4" fmla="*/ 0 h 1096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03667" h="1096622">
                <a:moveTo>
                  <a:pt x="0" y="0"/>
                </a:moveTo>
                <a:lnTo>
                  <a:pt x="10303667" y="0"/>
                </a:lnTo>
                <a:lnTo>
                  <a:pt x="10303667" y="1096622"/>
                </a:lnTo>
                <a:lnTo>
                  <a:pt x="0" y="10966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ctr" defTabSz="977900">
              <a:lnSpc>
                <a:spcPct val="90000"/>
              </a:lnSpc>
              <a:spcBef>
                <a:spcPct val="0"/>
              </a:spcBef>
              <a:spcAft>
                <a:spcPct val="35000"/>
              </a:spcAft>
              <a:buNone/>
            </a:pPr>
            <a:r>
              <a:rPr lang="en-US" sz="2400" kern="1200"/>
              <a:t>Enables the </a:t>
            </a:r>
            <a:r>
              <a:rPr lang="en-US" sz="2400" b="1" kern="1200"/>
              <a:t>analysis of build alternatives</a:t>
            </a:r>
            <a:r>
              <a:rPr lang="en-US" sz="2400" kern="1200"/>
              <a:t> in a future condition </a:t>
            </a:r>
            <a:br>
              <a:rPr lang="en-US" sz="2400" kern="1200"/>
            </a:br>
            <a:r>
              <a:rPr lang="en-US" sz="2400" kern="1200"/>
              <a:t>to inform design</a:t>
            </a:r>
          </a:p>
        </p:txBody>
      </p:sp>
      <p:sp>
        <p:nvSpPr>
          <p:cNvPr id="27" name="Straight Connector 26">
            <a:extLst>
              <a:ext uri="{FF2B5EF4-FFF2-40B4-BE49-F238E27FC236}">
                <a16:creationId xmlns:a16="http://schemas.microsoft.com/office/drawing/2014/main" id="{A0103EDC-6068-41E5-B7F9-F9984397D67A}"/>
              </a:ext>
            </a:extLst>
          </p:cNvPr>
          <p:cNvSpPr/>
          <p:nvPr/>
        </p:nvSpPr>
        <p:spPr>
          <a:xfrm>
            <a:off x="1394933" y="5105269"/>
            <a:ext cx="3324069" cy="30946"/>
          </a:xfrm>
          <a:prstGeom prst="line">
            <a:avLst/>
          </a:prstGeom>
          <a:ln w="28575"/>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6" name="Group 5">
            <a:extLst>
              <a:ext uri="{FF2B5EF4-FFF2-40B4-BE49-F238E27FC236}">
                <a16:creationId xmlns:a16="http://schemas.microsoft.com/office/drawing/2014/main" id="{7688C1BC-FAD5-4B76-B111-E64344EF3AB9}"/>
              </a:ext>
            </a:extLst>
          </p:cNvPr>
          <p:cNvGrpSpPr/>
          <p:nvPr/>
        </p:nvGrpSpPr>
        <p:grpSpPr>
          <a:xfrm>
            <a:off x="1585427" y="2160755"/>
            <a:ext cx="812521" cy="446042"/>
            <a:chOff x="239159" y="3975319"/>
            <a:chExt cx="779323" cy="434826"/>
          </a:xfrm>
          <a:solidFill>
            <a:schemeClr val="tx1"/>
          </a:solidFill>
        </p:grpSpPr>
        <p:sp>
          <p:nvSpPr>
            <p:cNvPr id="7" name="Freeform: Shape 6">
              <a:extLst>
                <a:ext uri="{FF2B5EF4-FFF2-40B4-BE49-F238E27FC236}">
                  <a16:creationId xmlns:a16="http://schemas.microsoft.com/office/drawing/2014/main" id="{C133BB4E-98CA-4542-B329-EE9F68AAC384}"/>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grpFill/>
            <a:ln w="883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C179CE7-1331-437B-8A62-CB4B4940B9AF}"/>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grpFill/>
            <a:ln w="8830"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C428325-29A3-4F06-B5CA-D50C0A479466}"/>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grpFill/>
            <a:ln w="8830" cap="flat">
              <a:noFill/>
              <a:prstDash val="solid"/>
              <a:miter/>
            </a:ln>
          </p:spPr>
          <p:txBody>
            <a:bodyPr rtlCol="0" anchor="ctr"/>
            <a:lstStyle/>
            <a:p>
              <a:endParaRPr lang="en-US"/>
            </a:p>
          </p:txBody>
        </p:sp>
      </p:grpSp>
      <p:pic>
        <p:nvPicPr>
          <p:cNvPr id="10" name="Graphic 9" descr="Car">
            <a:extLst>
              <a:ext uri="{FF2B5EF4-FFF2-40B4-BE49-F238E27FC236}">
                <a16:creationId xmlns:a16="http://schemas.microsoft.com/office/drawing/2014/main" id="{A418F005-E327-4568-9801-BC4D5070DE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06180" y="2038732"/>
            <a:ext cx="834614" cy="779077"/>
          </a:xfrm>
          <a:prstGeom prst="rect">
            <a:avLst/>
          </a:prstGeom>
        </p:spPr>
      </p:pic>
      <p:pic>
        <p:nvPicPr>
          <p:cNvPr id="11" name="Graphic 10" descr="Walk">
            <a:extLst>
              <a:ext uri="{FF2B5EF4-FFF2-40B4-BE49-F238E27FC236}">
                <a16:creationId xmlns:a16="http://schemas.microsoft.com/office/drawing/2014/main" id="{B3FF9B13-DF75-4075-9598-3375C93E47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3049" y="2136902"/>
            <a:ext cx="493750" cy="493750"/>
          </a:xfrm>
          <a:prstGeom prst="rect">
            <a:avLst/>
          </a:prstGeom>
        </p:spPr>
      </p:pic>
      <p:pic>
        <p:nvPicPr>
          <p:cNvPr id="12" name="Graphic 11" descr="Cycling">
            <a:extLst>
              <a:ext uri="{FF2B5EF4-FFF2-40B4-BE49-F238E27FC236}">
                <a16:creationId xmlns:a16="http://schemas.microsoft.com/office/drawing/2014/main" id="{D74F5EC8-7279-4991-AF7A-F534380467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63808" y="2129976"/>
            <a:ext cx="543125" cy="543125"/>
          </a:xfrm>
          <a:prstGeom prst="rect">
            <a:avLst/>
          </a:prstGeom>
        </p:spPr>
      </p:pic>
      <p:pic>
        <p:nvPicPr>
          <p:cNvPr id="14" name="Graphic 13" descr="Stopwatch">
            <a:extLst>
              <a:ext uri="{FF2B5EF4-FFF2-40B4-BE49-F238E27FC236}">
                <a16:creationId xmlns:a16="http://schemas.microsoft.com/office/drawing/2014/main" id="{54CF1096-AD96-4638-9E4C-CBFE54C84D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08950" y="1898482"/>
            <a:ext cx="812521" cy="812521"/>
          </a:xfrm>
          <a:prstGeom prst="rect">
            <a:avLst/>
          </a:prstGeom>
        </p:spPr>
      </p:pic>
      <p:pic>
        <p:nvPicPr>
          <p:cNvPr id="16" name="Graphic 15" descr="Gauge">
            <a:extLst>
              <a:ext uri="{FF2B5EF4-FFF2-40B4-BE49-F238E27FC236}">
                <a16:creationId xmlns:a16="http://schemas.microsoft.com/office/drawing/2014/main" id="{63CCF9C4-4F8A-4730-9BAB-794BB33170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87108" y="1890016"/>
            <a:ext cx="812521" cy="812521"/>
          </a:xfrm>
          <a:prstGeom prst="rect">
            <a:avLst/>
          </a:prstGeom>
        </p:spPr>
      </p:pic>
      <p:pic>
        <p:nvPicPr>
          <p:cNvPr id="18" name="Graphic 17" descr="Upward trend">
            <a:extLst>
              <a:ext uri="{FF2B5EF4-FFF2-40B4-BE49-F238E27FC236}">
                <a16:creationId xmlns:a16="http://schemas.microsoft.com/office/drawing/2014/main" id="{104A9D9D-FF0B-490B-8FC6-D615B18D14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65266" y="1898399"/>
            <a:ext cx="812521" cy="812521"/>
          </a:xfrm>
          <a:prstGeom prst="rect">
            <a:avLst/>
          </a:prstGeom>
        </p:spPr>
      </p:pic>
      <p:pic>
        <p:nvPicPr>
          <p:cNvPr id="20" name="Graphic 19" descr="Transfer">
            <a:extLst>
              <a:ext uri="{FF2B5EF4-FFF2-40B4-BE49-F238E27FC236}">
                <a16:creationId xmlns:a16="http://schemas.microsoft.com/office/drawing/2014/main" id="{4DC5D3D9-543D-4DC8-9834-51C66CEFC76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25794" y="4197441"/>
            <a:ext cx="819204" cy="819204"/>
          </a:xfrm>
          <a:prstGeom prst="rect">
            <a:avLst/>
          </a:prstGeom>
        </p:spPr>
      </p:pic>
      <p:pic>
        <p:nvPicPr>
          <p:cNvPr id="22" name="Graphic 21" descr="Lightbulb and gear">
            <a:extLst>
              <a:ext uri="{FF2B5EF4-FFF2-40B4-BE49-F238E27FC236}">
                <a16:creationId xmlns:a16="http://schemas.microsoft.com/office/drawing/2014/main" id="{8CE31857-99BF-4D7F-87C2-B41B15D4443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92245" y="4096987"/>
            <a:ext cx="901124" cy="901124"/>
          </a:xfrm>
          <a:prstGeom prst="rect">
            <a:avLst/>
          </a:prstGeom>
        </p:spPr>
      </p:pic>
      <p:pic>
        <p:nvPicPr>
          <p:cNvPr id="24" name="Graphic 23" descr="Map with pin">
            <a:extLst>
              <a:ext uri="{FF2B5EF4-FFF2-40B4-BE49-F238E27FC236}">
                <a16:creationId xmlns:a16="http://schemas.microsoft.com/office/drawing/2014/main" id="{25FE1122-1434-478F-A540-32D4933DAF5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064378" y="4158851"/>
            <a:ext cx="893773" cy="893773"/>
          </a:xfrm>
          <a:prstGeom prst="rect">
            <a:avLst/>
          </a:prstGeom>
        </p:spPr>
      </p:pic>
      <p:pic>
        <p:nvPicPr>
          <p:cNvPr id="26" name="Graphic 25" descr="Arrow circle">
            <a:extLst>
              <a:ext uri="{FF2B5EF4-FFF2-40B4-BE49-F238E27FC236}">
                <a16:creationId xmlns:a16="http://schemas.microsoft.com/office/drawing/2014/main" id="{D5BB4D62-707C-45AD-B1F8-6F4E1A27D9A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56967" y="4199043"/>
            <a:ext cx="893773" cy="893773"/>
          </a:xfrm>
          <a:prstGeom prst="rect">
            <a:avLst/>
          </a:prstGeom>
        </p:spPr>
      </p:pic>
      <p:sp>
        <p:nvSpPr>
          <p:cNvPr id="30" name="Straight Connector 29">
            <a:extLst>
              <a:ext uri="{FF2B5EF4-FFF2-40B4-BE49-F238E27FC236}">
                <a16:creationId xmlns:a16="http://schemas.microsoft.com/office/drawing/2014/main" id="{424279D0-D793-4201-A149-863DB2DE5B3C}"/>
              </a:ext>
            </a:extLst>
          </p:cNvPr>
          <p:cNvSpPr/>
          <p:nvPr/>
        </p:nvSpPr>
        <p:spPr>
          <a:xfrm>
            <a:off x="6477125" y="5103217"/>
            <a:ext cx="4349227" cy="0"/>
          </a:xfrm>
          <a:prstGeom prst="line">
            <a:avLst/>
          </a:prstGeom>
          <a:ln w="28575"/>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Straight Connector 30">
            <a:extLst>
              <a:ext uri="{FF2B5EF4-FFF2-40B4-BE49-F238E27FC236}">
                <a16:creationId xmlns:a16="http://schemas.microsoft.com/office/drawing/2014/main" id="{D65F85F2-B8C1-41F7-A3C5-607AA9B619EB}"/>
              </a:ext>
            </a:extLst>
          </p:cNvPr>
          <p:cNvSpPr/>
          <p:nvPr/>
        </p:nvSpPr>
        <p:spPr>
          <a:xfrm>
            <a:off x="1364329" y="2796693"/>
            <a:ext cx="3324069" cy="30946"/>
          </a:xfrm>
          <a:prstGeom prst="line">
            <a:avLst/>
          </a:prstGeom>
          <a:ln w="28575"/>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Straight Connector 31">
            <a:extLst>
              <a:ext uri="{FF2B5EF4-FFF2-40B4-BE49-F238E27FC236}">
                <a16:creationId xmlns:a16="http://schemas.microsoft.com/office/drawing/2014/main" id="{24D64FD9-6116-4644-A1EE-32F7A2080E17}"/>
              </a:ext>
            </a:extLst>
          </p:cNvPr>
          <p:cNvSpPr/>
          <p:nvPr/>
        </p:nvSpPr>
        <p:spPr>
          <a:xfrm>
            <a:off x="6698275" y="2791276"/>
            <a:ext cx="3908298" cy="5417"/>
          </a:xfrm>
          <a:prstGeom prst="line">
            <a:avLst/>
          </a:prstGeom>
          <a:ln w="28575"/>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pic>
        <p:nvPicPr>
          <p:cNvPr id="29" name="Picture 28">
            <a:extLst>
              <a:ext uri="{FF2B5EF4-FFF2-40B4-BE49-F238E27FC236}">
                <a16:creationId xmlns:a16="http://schemas.microsoft.com/office/drawing/2014/main" id="{858C3688-D6AC-482F-BD24-891C20A2223C}"/>
              </a:ext>
              <a:ext uri="{C183D7F6-B498-43B3-948B-1728B52AA6E4}">
                <adec:decorative xmlns:adec="http://schemas.microsoft.com/office/drawing/2017/decorative" val="1"/>
              </a:ext>
            </a:extLst>
          </p:cNvPr>
          <p:cNvPicPr>
            <a:picLocks noChangeAspect="1"/>
          </p:cNvPicPr>
          <p:nvPr/>
        </p:nvPicPr>
        <p:blipFill rotWithShape="1">
          <a:blip r:embed="rId22">
            <a:extLst>
              <a:ext uri="{28A0092B-C50C-407E-A947-70E740481C1C}">
                <a14:useLocalDpi xmlns:a14="http://schemas.microsoft.com/office/drawing/2010/main" val="0"/>
              </a:ext>
            </a:extLst>
          </a:blip>
          <a:srcRect l="30970" t="15023" r="52557" b="54524"/>
          <a:stretch/>
        </p:blipFill>
        <p:spPr>
          <a:xfrm>
            <a:off x="219279" y="273135"/>
            <a:ext cx="1247068" cy="1296774"/>
          </a:xfrm>
          <a:prstGeom prst="rect">
            <a:avLst/>
          </a:prstGeom>
        </p:spPr>
      </p:pic>
      <p:sp>
        <p:nvSpPr>
          <p:cNvPr id="33" name="Title 1">
            <a:extLst>
              <a:ext uri="{FF2B5EF4-FFF2-40B4-BE49-F238E27FC236}">
                <a16:creationId xmlns:a16="http://schemas.microsoft.com/office/drawing/2014/main" id="{086E7A6B-88FF-490B-8F6D-0AD7A60D4D1A}"/>
              </a:ext>
            </a:extLst>
          </p:cNvPr>
          <p:cNvSpPr txBox="1">
            <a:spLocks/>
          </p:cNvSpPr>
          <p:nvPr/>
        </p:nvSpPr>
        <p:spPr>
          <a:xfrm>
            <a:off x="1527172" y="244346"/>
            <a:ext cx="101695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rgbClr val="F58021"/>
                </a:solidFill>
              </a:rPr>
              <a:t>What is Traffic Simulation Modeling?</a:t>
            </a:r>
          </a:p>
        </p:txBody>
      </p:sp>
    </p:spTree>
    <p:extLst>
      <p:ext uri="{BB962C8B-B14F-4D97-AF65-F5344CB8AC3E}">
        <p14:creationId xmlns:p14="http://schemas.microsoft.com/office/powerpoint/2010/main" val="160852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s Stop Icons - Download Free Vector Icons | Noun Project">
            <a:extLst>
              <a:ext uri="{FF2B5EF4-FFF2-40B4-BE49-F238E27FC236}">
                <a16:creationId xmlns:a16="http://schemas.microsoft.com/office/drawing/2014/main" id="{13C76336-5D5D-44A4-BB99-89FE2A9AAB5A}"/>
              </a:ext>
            </a:extLst>
          </p:cNvPr>
          <p:cNvPicPr>
            <a:picLocks noChangeAspect="1" noChangeArrowheads="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461725" y="1915003"/>
            <a:ext cx="1301141" cy="13011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47FBE66-7A09-43E2-97C4-779B18B363C5}"/>
              </a:ext>
            </a:extLst>
          </p:cNvPr>
          <p:cNvSpPr txBox="1"/>
          <p:nvPr/>
        </p:nvSpPr>
        <p:spPr>
          <a:xfrm>
            <a:off x="541564" y="3124770"/>
            <a:ext cx="2940843" cy="830997"/>
          </a:xfrm>
          <a:prstGeom prst="rect">
            <a:avLst/>
          </a:prstGeom>
          <a:noFill/>
        </p:spPr>
        <p:txBody>
          <a:bodyPr wrap="square" rtlCol="0">
            <a:spAutoFit/>
          </a:bodyPr>
          <a:lstStyle/>
          <a:p>
            <a:pPr algn="ctr"/>
            <a:r>
              <a:rPr lang="en-US" sz="2400"/>
              <a:t>Understand modal interaction</a:t>
            </a:r>
          </a:p>
        </p:txBody>
      </p:sp>
      <p:grpSp>
        <p:nvGrpSpPr>
          <p:cNvPr id="6" name="Group 5">
            <a:extLst>
              <a:ext uri="{FF2B5EF4-FFF2-40B4-BE49-F238E27FC236}">
                <a16:creationId xmlns:a16="http://schemas.microsoft.com/office/drawing/2014/main" id="{261ED8F6-E2C8-4BA3-A826-0F7E38E8D7DC}"/>
              </a:ext>
            </a:extLst>
          </p:cNvPr>
          <p:cNvGrpSpPr/>
          <p:nvPr/>
        </p:nvGrpSpPr>
        <p:grpSpPr>
          <a:xfrm>
            <a:off x="628734" y="1817242"/>
            <a:ext cx="2712894" cy="1282359"/>
            <a:chOff x="6061283" y="1590286"/>
            <a:chExt cx="2712894" cy="1282359"/>
          </a:xfrm>
        </p:grpSpPr>
        <p:pic>
          <p:nvPicPr>
            <p:cNvPr id="7" name="Graphic 6" descr="Car">
              <a:extLst>
                <a:ext uri="{FF2B5EF4-FFF2-40B4-BE49-F238E27FC236}">
                  <a16:creationId xmlns:a16="http://schemas.microsoft.com/office/drawing/2014/main" id="{7E17906A-4735-4869-A0D9-7E2D2ED285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1283" y="1702913"/>
              <a:ext cx="914400" cy="914400"/>
            </a:xfrm>
            <a:prstGeom prst="rect">
              <a:avLst/>
            </a:prstGeom>
          </p:spPr>
        </p:pic>
        <p:pic>
          <p:nvPicPr>
            <p:cNvPr id="9" name="Graphic 8" descr="Cycling">
              <a:extLst>
                <a:ext uri="{FF2B5EF4-FFF2-40B4-BE49-F238E27FC236}">
                  <a16:creationId xmlns:a16="http://schemas.microsoft.com/office/drawing/2014/main" id="{E81D7B97-E551-4BA9-BD25-A3F0707A45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84966" y="1590286"/>
              <a:ext cx="557390" cy="557390"/>
            </a:xfrm>
            <a:prstGeom prst="rect">
              <a:avLst/>
            </a:prstGeom>
          </p:spPr>
        </p:pic>
        <p:sp>
          <p:nvSpPr>
            <p:cNvPr id="4" name="Arrow: Bent 3">
              <a:extLst>
                <a:ext uri="{FF2B5EF4-FFF2-40B4-BE49-F238E27FC236}">
                  <a16:creationId xmlns:a16="http://schemas.microsoft.com/office/drawing/2014/main" id="{0913E13E-2876-4EA7-8118-8BCC6F2F0111}"/>
                </a:ext>
              </a:extLst>
            </p:cNvPr>
            <p:cNvSpPr/>
            <p:nvPr/>
          </p:nvSpPr>
          <p:spPr>
            <a:xfrm rot="5400000">
              <a:off x="7125583" y="1948995"/>
              <a:ext cx="671797" cy="717086"/>
            </a:xfrm>
            <a:prstGeom prst="bentArrow">
              <a:avLst>
                <a:gd name="adj1" fmla="val 25000"/>
                <a:gd name="adj2" fmla="val 25000"/>
                <a:gd name="adj3" fmla="val 25000"/>
                <a:gd name="adj4" fmla="val 75000"/>
              </a:avLst>
            </a:prstGeom>
            <a:solidFill>
              <a:schemeClr val="accent5"/>
            </a:solidFill>
            <a:ln>
              <a:solidFill>
                <a:schemeClr val="bg2"/>
              </a:solidFill>
            </a:ln>
            <a:scene3d>
              <a:camera prst="orthographicFront">
                <a:rot lat="20399991"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Graphic 10" descr="Walk">
              <a:extLst>
                <a:ext uri="{FF2B5EF4-FFF2-40B4-BE49-F238E27FC236}">
                  <a16:creationId xmlns:a16="http://schemas.microsoft.com/office/drawing/2014/main" id="{195161AA-3B44-44D5-931C-21C41D206AB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1330" y="2059923"/>
              <a:ext cx="557390" cy="557390"/>
            </a:xfrm>
            <a:prstGeom prst="rect">
              <a:avLst/>
            </a:prstGeom>
          </p:spPr>
        </p:pic>
        <p:pic>
          <p:nvPicPr>
            <p:cNvPr id="13" name="Graphic 12" descr="Walk">
              <a:extLst>
                <a:ext uri="{FF2B5EF4-FFF2-40B4-BE49-F238E27FC236}">
                  <a16:creationId xmlns:a16="http://schemas.microsoft.com/office/drawing/2014/main" id="{CDDB41EC-14C8-4DF5-9AD6-BF585C1C35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05838" y="1971639"/>
              <a:ext cx="557390" cy="557390"/>
            </a:xfrm>
            <a:prstGeom prst="rect">
              <a:avLst/>
            </a:prstGeom>
          </p:spPr>
        </p:pic>
        <p:pic>
          <p:nvPicPr>
            <p:cNvPr id="14" name="Graphic 13" descr="Walk">
              <a:extLst>
                <a:ext uri="{FF2B5EF4-FFF2-40B4-BE49-F238E27FC236}">
                  <a16:creationId xmlns:a16="http://schemas.microsoft.com/office/drawing/2014/main" id="{B10F0527-F081-4C71-A3AA-66F25A4EBD9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74355" y="2166671"/>
              <a:ext cx="557390" cy="557390"/>
            </a:xfrm>
            <a:prstGeom prst="rect">
              <a:avLst/>
            </a:prstGeom>
          </p:spPr>
        </p:pic>
        <p:pic>
          <p:nvPicPr>
            <p:cNvPr id="15" name="Graphic 14" descr="Walk">
              <a:extLst>
                <a:ext uri="{FF2B5EF4-FFF2-40B4-BE49-F238E27FC236}">
                  <a16:creationId xmlns:a16="http://schemas.microsoft.com/office/drawing/2014/main" id="{4E0E7DFB-332B-4C02-A333-0D76CD7C5B1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57843" y="2315255"/>
              <a:ext cx="557390" cy="557390"/>
            </a:xfrm>
            <a:prstGeom prst="rect">
              <a:avLst/>
            </a:prstGeom>
          </p:spPr>
        </p:pic>
        <p:pic>
          <p:nvPicPr>
            <p:cNvPr id="16" name="Graphic 15" descr="Walk">
              <a:extLst>
                <a:ext uri="{FF2B5EF4-FFF2-40B4-BE49-F238E27FC236}">
                  <a16:creationId xmlns:a16="http://schemas.microsoft.com/office/drawing/2014/main" id="{12AB7315-207F-433E-B067-0F8956CD4F4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16787" y="2059923"/>
              <a:ext cx="557390" cy="557390"/>
            </a:xfrm>
            <a:prstGeom prst="rect">
              <a:avLst/>
            </a:prstGeom>
          </p:spPr>
        </p:pic>
        <p:pic>
          <p:nvPicPr>
            <p:cNvPr id="17" name="Graphic 16" descr="Walk">
              <a:extLst>
                <a:ext uri="{FF2B5EF4-FFF2-40B4-BE49-F238E27FC236}">
                  <a16:creationId xmlns:a16="http://schemas.microsoft.com/office/drawing/2014/main" id="{DDFF3B91-6C74-4829-8744-DC03C33AFA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75693" y="2213713"/>
              <a:ext cx="557390" cy="557390"/>
            </a:xfrm>
            <a:prstGeom prst="rect">
              <a:avLst/>
            </a:prstGeom>
          </p:spPr>
        </p:pic>
      </p:grpSp>
      <p:grpSp>
        <p:nvGrpSpPr>
          <p:cNvPr id="10" name="Group 9">
            <a:extLst>
              <a:ext uri="{FF2B5EF4-FFF2-40B4-BE49-F238E27FC236}">
                <a16:creationId xmlns:a16="http://schemas.microsoft.com/office/drawing/2014/main" id="{34FCF4FA-C790-4D54-B30F-2A36DAF0FAD4}"/>
              </a:ext>
            </a:extLst>
          </p:cNvPr>
          <p:cNvGrpSpPr/>
          <p:nvPr/>
        </p:nvGrpSpPr>
        <p:grpSpPr>
          <a:xfrm>
            <a:off x="1308620" y="4415262"/>
            <a:ext cx="4111173" cy="1522208"/>
            <a:chOff x="7999246" y="1839051"/>
            <a:chExt cx="3737431" cy="1383825"/>
          </a:xfrm>
        </p:grpSpPr>
        <p:pic>
          <p:nvPicPr>
            <p:cNvPr id="5" name="Graphic 4" descr="Bus">
              <a:extLst>
                <a:ext uri="{FF2B5EF4-FFF2-40B4-BE49-F238E27FC236}">
                  <a16:creationId xmlns:a16="http://schemas.microsoft.com/office/drawing/2014/main" id="{8823C504-3B13-4CD3-881E-112843FAD1A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999246" y="1839051"/>
              <a:ext cx="914400" cy="914400"/>
            </a:xfrm>
            <a:prstGeom prst="rect">
              <a:avLst/>
            </a:prstGeom>
          </p:spPr>
        </p:pic>
        <p:sp>
          <p:nvSpPr>
            <p:cNvPr id="8" name="Arrow: Right 7">
              <a:extLst>
                <a:ext uri="{FF2B5EF4-FFF2-40B4-BE49-F238E27FC236}">
                  <a16:creationId xmlns:a16="http://schemas.microsoft.com/office/drawing/2014/main" id="{55D3367D-B666-4900-897E-134D69A20044}"/>
                </a:ext>
              </a:extLst>
            </p:cNvPr>
            <p:cNvSpPr/>
            <p:nvPr/>
          </p:nvSpPr>
          <p:spPr>
            <a:xfrm>
              <a:off x="8989229" y="2249947"/>
              <a:ext cx="1455821" cy="231653"/>
            </a:xfrm>
            <a:prstGeom prst="rightArrow">
              <a:avLst/>
            </a:prstGeom>
            <a:solidFill>
              <a:schemeClr val="tx2"/>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Car">
              <a:extLst>
                <a:ext uri="{FF2B5EF4-FFF2-40B4-BE49-F238E27FC236}">
                  <a16:creationId xmlns:a16="http://schemas.microsoft.com/office/drawing/2014/main" id="{353F3362-CFBE-4FFC-B2F6-27E5CC43EA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8990" y="2308476"/>
              <a:ext cx="914400" cy="914400"/>
            </a:xfrm>
            <a:prstGeom prst="rect">
              <a:avLst/>
            </a:prstGeom>
          </p:spPr>
        </p:pic>
        <p:pic>
          <p:nvPicPr>
            <p:cNvPr id="2050" name="Picture 2" descr="Stopwatch | Free Icon">
              <a:extLst>
                <a:ext uri="{FF2B5EF4-FFF2-40B4-BE49-F238E27FC236}">
                  <a16:creationId xmlns:a16="http://schemas.microsoft.com/office/drawing/2014/main" id="{F5AFAE72-6B78-4582-9A9E-FED2EAA6C5A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18604" y="2159528"/>
              <a:ext cx="618073" cy="618073"/>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a:extLst>
                <a:ext uri="{FF2B5EF4-FFF2-40B4-BE49-F238E27FC236}">
                  <a16:creationId xmlns:a16="http://schemas.microsoft.com/office/drawing/2014/main" id="{2EFBDAAC-3F77-41DE-B326-89525939E2BA}"/>
                </a:ext>
              </a:extLst>
            </p:cNvPr>
            <p:cNvSpPr/>
            <p:nvPr/>
          </p:nvSpPr>
          <p:spPr>
            <a:xfrm>
              <a:off x="8989229" y="2680536"/>
              <a:ext cx="2113111" cy="231653"/>
            </a:xfrm>
            <a:prstGeom prst="rightArrow">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C97CFFF2-3BE0-46E9-8EC3-0A0FC5306A27}"/>
              </a:ext>
            </a:extLst>
          </p:cNvPr>
          <p:cNvSpPr txBox="1"/>
          <p:nvPr/>
        </p:nvSpPr>
        <p:spPr>
          <a:xfrm>
            <a:off x="1500195" y="5944169"/>
            <a:ext cx="3782319" cy="461665"/>
          </a:xfrm>
          <a:prstGeom prst="rect">
            <a:avLst/>
          </a:prstGeom>
          <a:noFill/>
        </p:spPr>
        <p:txBody>
          <a:bodyPr wrap="square" rtlCol="0">
            <a:spAutoFit/>
          </a:bodyPr>
          <a:lstStyle/>
          <a:p>
            <a:pPr algn="ctr"/>
            <a:r>
              <a:rPr lang="en-US" sz="2400"/>
              <a:t>Determine travel times</a:t>
            </a:r>
          </a:p>
        </p:txBody>
      </p:sp>
      <p:sp>
        <p:nvSpPr>
          <p:cNvPr id="23" name="TextBox 22">
            <a:extLst>
              <a:ext uri="{FF2B5EF4-FFF2-40B4-BE49-F238E27FC236}">
                <a16:creationId xmlns:a16="http://schemas.microsoft.com/office/drawing/2014/main" id="{C7FA4DA0-FB51-4988-A2B4-51A2E253657D}"/>
              </a:ext>
            </a:extLst>
          </p:cNvPr>
          <p:cNvSpPr txBox="1"/>
          <p:nvPr/>
        </p:nvSpPr>
        <p:spPr>
          <a:xfrm>
            <a:off x="8492639" y="3117173"/>
            <a:ext cx="3326711" cy="830997"/>
          </a:xfrm>
          <a:prstGeom prst="rect">
            <a:avLst/>
          </a:prstGeom>
          <a:noFill/>
        </p:spPr>
        <p:txBody>
          <a:bodyPr wrap="square" rtlCol="0">
            <a:spAutoFit/>
          </a:bodyPr>
          <a:lstStyle/>
          <a:p>
            <a:pPr algn="ctr"/>
            <a:r>
              <a:rPr lang="en-US" sz="2400"/>
              <a:t>Calculate transit dwell time changes</a:t>
            </a:r>
          </a:p>
        </p:txBody>
      </p:sp>
      <p:sp>
        <p:nvSpPr>
          <p:cNvPr id="24" name="TextBox 23">
            <a:extLst>
              <a:ext uri="{FF2B5EF4-FFF2-40B4-BE49-F238E27FC236}">
                <a16:creationId xmlns:a16="http://schemas.microsoft.com/office/drawing/2014/main" id="{DC17283B-24F5-467C-90C0-B358BA2FD09E}"/>
              </a:ext>
            </a:extLst>
          </p:cNvPr>
          <p:cNvSpPr txBox="1"/>
          <p:nvPr/>
        </p:nvSpPr>
        <p:spPr>
          <a:xfrm>
            <a:off x="4646539" y="3199024"/>
            <a:ext cx="2940843" cy="830997"/>
          </a:xfrm>
          <a:prstGeom prst="rect">
            <a:avLst/>
          </a:prstGeom>
          <a:noFill/>
        </p:spPr>
        <p:txBody>
          <a:bodyPr wrap="square" rtlCol="0">
            <a:spAutoFit/>
          </a:bodyPr>
          <a:lstStyle/>
          <a:p>
            <a:pPr algn="ctr"/>
            <a:r>
              <a:rPr lang="en-US" sz="2400"/>
              <a:t>Simulate driving behaviors</a:t>
            </a:r>
          </a:p>
        </p:txBody>
      </p:sp>
      <p:grpSp>
        <p:nvGrpSpPr>
          <p:cNvPr id="3" name="Group 2">
            <a:extLst>
              <a:ext uri="{FF2B5EF4-FFF2-40B4-BE49-F238E27FC236}">
                <a16:creationId xmlns:a16="http://schemas.microsoft.com/office/drawing/2014/main" id="{8FB4E222-E791-4CE3-A7DD-2074B754229E}"/>
              </a:ext>
            </a:extLst>
          </p:cNvPr>
          <p:cNvGrpSpPr/>
          <p:nvPr/>
        </p:nvGrpSpPr>
        <p:grpSpPr>
          <a:xfrm>
            <a:off x="4030709" y="1894020"/>
            <a:ext cx="4097866" cy="1343106"/>
            <a:chOff x="3872654" y="2309616"/>
            <a:chExt cx="4097866" cy="1343106"/>
          </a:xfrm>
        </p:grpSpPr>
        <p:sp>
          <p:nvSpPr>
            <p:cNvPr id="19" name="Rectangle 18">
              <a:extLst>
                <a:ext uri="{FF2B5EF4-FFF2-40B4-BE49-F238E27FC236}">
                  <a16:creationId xmlns:a16="http://schemas.microsoft.com/office/drawing/2014/main" id="{3C676548-25CB-47F7-8A6D-D754ECF2E567}"/>
                </a:ext>
              </a:extLst>
            </p:cNvPr>
            <p:cNvSpPr/>
            <p:nvPr/>
          </p:nvSpPr>
          <p:spPr>
            <a:xfrm>
              <a:off x="3872654" y="2642503"/>
              <a:ext cx="4097866" cy="7864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F20D46F5-FE9A-4670-A3A1-077B6535A966}"/>
                </a:ext>
              </a:extLst>
            </p:cNvPr>
            <p:cNvCxnSpPr>
              <a:stCxn id="19" idx="1"/>
            </p:cNvCxnSpPr>
            <p:nvPr/>
          </p:nvCxnSpPr>
          <p:spPr>
            <a:xfrm flipV="1">
              <a:off x="3872654" y="3030094"/>
              <a:ext cx="274320"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3CB6C-51EF-4935-9ADB-4EAACA065432}"/>
                </a:ext>
              </a:extLst>
            </p:cNvPr>
            <p:cNvCxnSpPr/>
            <p:nvPr/>
          </p:nvCxnSpPr>
          <p:spPr>
            <a:xfrm flipV="1">
              <a:off x="4818875" y="3030094"/>
              <a:ext cx="274320"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104768-4AC4-47F8-80AB-26BCF15F482E}"/>
                </a:ext>
              </a:extLst>
            </p:cNvPr>
            <p:cNvCxnSpPr/>
            <p:nvPr/>
          </p:nvCxnSpPr>
          <p:spPr>
            <a:xfrm flipV="1">
              <a:off x="5710915" y="3030094"/>
              <a:ext cx="274320"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89227FB-C590-429D-A284-2EF87D167AF1}"/>
                </a:ext>
              </a:extLst>
            </p:cNvPr>
            <p:cNvCxnSpPr/>
            <p:nvPr/>
          </p:nvCxnSpPr>
          <p:spPr>
            <a:xfrm flipV="1">
              <a:off x="6663416" y="3030094"/>
              <a:ext cx="274320"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6DF1554-F836-463B-B16C-B380FAF4EBC9}"/>
                </a:ext>
              </a:extLst>
            </p:cNvPr>
            <p:cNvCxnSpPr/>
            <p:nvPr/>
          </p:nvCxnSpPr>
          <p:spPr>
            <a:xfrm flipV="1">
              <a:off x="7528012" y="3030094"/>
              <a:ext cx="274320"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pic>
          <p:nvPicPr>
            <p:cNvPr id="25" name="Graphic 24" descr="Car">
              <a:extLst>
                <a:ext uri="{FF2B5EF4-FFF2-40B4-BE49-F238E27FC236}">
                  <a16:creationId xmlns:a16="http://schemas.microsoft.com/office/drawing/2014/main" id="{7B17DD49-7C84-4C32-9AB5-51AFF5372A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79641" y="2309616"/>
              <a:ext cx="914400" cy="914400"/>
            </a:xfrm>
            <a:prstGeom prst="rect">
              <a:avLst/>
            </a:prstGeom>
          </p:spPr>
        </p:pic>
        <p:sp>
          <p:nvSpPr>
            <p:cNvPr id="33" name="Arrow: Right 32">
              <a:extLst>
                <a:ext uri="{FF2B5EF4-FFF2-40B4-BE49-F238E27FC236}">
                  <a16:creationId xmlns:a16="http://schemas.microsoft.com/office/drawing/2014/main" id="{684C328F-8AB6-4FEF-9075-D82E48B99DBB}"/>
                </a:ext>
              </a:extLst>
            </p:cNvPr>
            <p:cNvSpPr/>
            <p:nvPr/>
          </p:nvSpPr>
          <p:spPr>
            <a:xfrm>
              <a:off x="4818875" y="2704457"/>
              <a:ext cx="477025" cy="231653"/>
            </a:xfrm>
            <a:prstGeom prst="rightArrow">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Car">
              <a:extLst>
                <a:ext uri="{FF2B5EF4-FFF2-40B4-BE49-F238E27FC236}">
                  <a16:creationId xmlns:a16="http://schemas.microsoft.com/office/drawing/2014/main" id="{AEAD78F2-8631-4A97-B3F4-623C3E531A4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403430" y="2738322"/>
              <a:ext cx="914400" cy="914400"/>
            </a:xfrm>
            <a:prstGeom prst="rect">
              <a:avLst/>
            </a:prstGeom>
          </p:spPr>
        </p:pic>
        <p:sp>
          <p:nvSpPr>
            <p:cNvPr id="35" name="Arrow: Right 34">
              <a:extLst>
                <a:ext uri="{FF2B5EF4-FFF2-40B4-BE49-F238E27FC236}">
                  <a16:creationId xmlns:a16="http://schemas.microsoft.com/office/drawing/2014/main" id="{FB565C9A-FCB9-48BB-A589-211338330A04}"/>
                </a:ext>
              </a:extLst>
            </p:cNvPr>
            <p:cNvSpPr/>
            <p:nvPr/>
          </p:nvSpPr>
          <p:spPr>
            <a:xfrm>
              <a:off x="7342664" y="3133163"/>
              <a:ext cx="477025" cy="231653"/>
            </a:xfrm>
            <a:prstGeom prst="rightArrow">
              <a:avLst/>
            </a:prstGeom>
            <a:solidFill>
              <a:schemeClr val="accent3"/>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Car">
              <a:extLst>
                <a:ext uri="{FF2B5EF4-FFF2-40B4-BE49-F238E27FC236}">
                  <a16:creationId xmlns:a16="http://schemas.microsoft.com/office/drawing/2014/main" id="{82C6316B-38C1-4B0B-B7C5-FC1B23B0A06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506827" y="2738322"/>
              <a:ext cx="914400" cy="914400"/>
            </a:xfrm>
            <a:prstGeom prst="rect">
              <a:avLst/>
            </a:prstGeom>
          </p:spPr>
        </p:pic>
        <p:sp>
          <p:nvSpPr>
            <p:cNvPr id="27" name="Freeform: Shape 26">
              <a:extLst>
                <a:ext uri="{FF2B5EF4-FFF2-40B4-BE49-F238E27FC236}">
                  <a16:creationId xmlns:a16="http://schemas.microsoft.com/office/drawing/2014/main" id="{E127632E-7C6F-4E8F-9BC2-3320D6B1A492}"/>
                </a:ext>
              </a:extLst>
            </p:cNvPr>
            <p:cNvSpPr/>
            <p:nvPr/>
          </p:nvSpPr>
          <p:spPr>
            <a:xfrm>
              <a:off x="5792644" y="2822269"/>
              <a:ext cx="899160" cy="426720"/>
            </a:xfrm>
            <a:custGeom>
              <a:avLst/>
              <a:gdLst>
                <a:gd name="connsiteX0" fmla="*/ 0 w 899160"/>
                <a:gd name="connsiteY0" fmla="*/ 426720 h 426720"/>
                <a:gd name="connsiteX1" fmla="*/ 236220 w 899160"/>
                <a:gd name="connsiteY1" fmla="*/ 426720 h 426720"/>
                <a:gd name="connsiteX2" fmla="*/ 662940 w 899160"/>
                <a:gd name="connsiteY2" fmla="*/ 0 h 426720"/>
                <a:gd name="connsiteX3" fmla="*/ 899160 w 899160"/>
                <a:gd name="connsiteY3" fmla="*/ 0 h 426720"/>
                <a:gd name="connsiteX0" fmla="*/ 0 w 899160"/>
                <a:gd name="connsiteY0" fmla="*/ 426720 h 426720"/>
                <a:gd name="connsiteX1" fmla="*/ 236220 w 899160"/>
                <a:gd name="connsiteY1" fmla="*/ 426720 h 426720"/>
                <a:gd name="connsiteX2" fmla="*/ 662940 w 899160"/>
                <a:gd name="connsiteY2" fmla="*/ 0 h 426720"/>
                <a:gd name="connsiteX3" fmla="*/ 899160 w 899160"/>
                <a:gd name="connsiteY3" fmla="*/ 0 h 426720"/>
                <a:gd name="connsiteX0" fmla="*/ 0 w 899160"/>
                <a:gd name="connsiteY0" fmla="*/ 426720 h 426720"/>
                <a:gd name="connsiteX1" fmla="*/ 236220 w 899160"/>
                <a:gd name="connsiteY1" fmla="*/ 426720 h 426720"/>
                <a:gd name="connsiteX2" fmla="*/ 662940 w 899160"/>
                <a:gd name="connsiteY2" fmla="*/ 0 h 426720"/>
                <a:gd name="connsiteX3" fmla="*/ 899160 w 899160"/>
                <a:gd name="connsiteY3" fmla="*/ 0 h 426720"/>
              </a:gdLst>
              <a:ahLst/>
              <a:cxnLst>
                <a:cxn ang="0">
                  <a:pos x="connsiteX0" y="connsiteY0"/>
                </a:cxn>
                <a:cxn ang="0">
                  <a:pos x="connsiteX1" y="connsiteY1"/>
                </a:cxn>
                <a:cxn ang="0">
                  <a:pos x="connsiteX2" y="connsiteY2"/>
                </a:cxn>
                <a:cxn ang="0">
                  <a:pos x="connsiteX3" y="connsiteY3"/>
                </a:cxn>
              </a:cxnLst>
              <a:rect l="l" t="t" r="r" b="b"/>
              <a:pathLst>
                <a:path w="899160" h="426720">
                  <a:moveTo>
                    <a:pt x="0" y="426720"/>
                  </a:moveTo>
                  <a:lnTo>
                    <a:pt x="236220" y="426720"/>
                  </a:lnTo>
                  <a:cubicBezTo>
                    <a:pt x="441960" y="424180"/>
                    <a:pt x="482600" y="8890"/>
                    <a:pt x="662940" y="0"/>
                  </a:cubicBezTo>
                  <a:lnTo>
                    <a:pt x="899160" y="0"/>
                  </a:lnTo>
                </a:path>
              </a:pathLst>
            </a:custGeom>
            <a:noFill/>
            <a:ln w="101600">
              <a:solidFill>
                <a:schemeClr val="accent2"/>
              </a:solidFill>
            </a:ln>
            <a:effectLst>
              <a:glow rad="25400">
                <a:schemeClr val="accent2">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8" name="Straight Connector 2047">
              <a:extLst>
                <a:ext uri="{FF2B5EF4-FFF2-40B4-BE49-F238E27FC236}">
                  <a16:creationId xmlns:a16="http://schemas.microsoft.com/office/drawing/2014/main" id="{FDF179EA-4E93-4D2D-924F-EBD2170F7A7F}"/>
                </a:ext>
              </a:extLst>
            </p:cNvPr>
            <p:cNvCxnSpPr/>
            <p:nvPr/>
          </p:nvCxnSpPr>
          <p:spPr>
            <a:xfrm flipH="1">
              <a:off x="5655428" y="3248989"/>
              <a:ext cx="95031" cy="0"/>
            </a:xfrm>
            <a:prstGeom prst="line">
              <a:avLst/>
            </a:prstGeom>
            <a:noFill/>
            <a:ln w="101600">
              <a:solidFill>
                <a:schemeClr val="accent2"/>
              </a:solidFill>
            </a:ln>
            <a:effectLst>
              <a:glow rad="25400">
                <a:schemeClr val="accent2">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a:extLst>
                <a:ext uri="{FF2B5EF4-FFF2-40B4-BE49-F238E27FC236}">
                  <a16:creationId xmlns:a16="http://schemas.microsoft.com/office/drawing/2014/main" id="{38BD91C7-B865-4EF5-B0E1-568CF6C24890}"/>
                </a:ext>
              </a:extLst>
            </p:cNvPr>
            <p:cNvCxnSpPr/>
            <p:nvPr/>
          </p:nvCxnSpPr>
          <p:spPr>
            <a:xfrm flipH="1">
              <a:off x="5518903" y="3248989"/>
              <a:ext cx="95031" cy="0"/>
            </a:xfrm>
            <a:prstGeom prst="line">
              <a:avLst/>
            </a:prstGeom>
            <a:noFill/>
            <a:ln w="101600">
              <a:solidFill>
                <a:schemeClr val="accent2"/>
              </a:solidFill>
            </a:ln>
            <a:effectLst>
              <a:glow rad="25400">
                <a:schemeClr val="accent2">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44" name="Arrow: Right 43">
              <a:extLst>
                <a:ext uri="{FF2B5EF4-FFF2-40B4-BE49-F238E27FC236}">
                  <a16:creationId xmlns:a16="http://schemas.microsoft.com/office/drawing/2014/main" id="{23B69900-6F79-49B5-9D88-77BAF322BCF4}"/>
                </a:ext>
              </a:extLst>
            </p:cNvPr>
            <p:cNvSpPr/>
            <p:nvPr/>
          </p:nvSpPr>
          <p:spPr>
            <a:xfrm>
              <a:off x="6858809" y="2698107"/>
              <a:ext cx="251190" cy="231653"/>
            </a:xfrm>
            <a:prstGeom prst="rightArrow">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B5396440-62C6-4968-978F-FEF369A9D9B6}"/>
                </a:ext>
              </a:extLst>
            </p:cNvPr>
            <p:cNvCxnSpPr/>
            <p:nvPr/>
          </p:nvCxnSpPr>
          <p:spPr>
            <a:xfrm flipH="1">
              <a:off x="6727770" y="2817108"/>
              <a:ext cx="95031" cy="0"/>
            </a:xfrm>
            <a:prstGeom prst="line">
              <a:avLst/>
            </a:prstGeom>
            <a:noFill/>
            <a:ln w="101600">
              <a:solidFill>
                <a:schemeClr val="accent2"/>
              </a:solidFill>
            </a:ln>
            <a:effectLst>
              <a:glow rad="25400">
                <a:schemeClr val="accent2">
                  <a:lumMod val="40000"/>
                  <a:lumOff val="60000"/>
                </a:schemeClr>
              </a:glow>
            </a:effectLst>
          </p:spPr>
          <p:style>
            <a:lnRef idx="2">
              <a:schemeClr val="accent1">
                <a:shade val="50000"/>
              </a:schemeClr>
            </a:lnRef>
            <a:fillRef idx="1">
              <a:schemeClr val="accent1"/>
            </a:fillRef>
            <a:effectRef idx="0">
              <a:schemeClr val="accent1"/>
            </a:effectRef>
            <a:fontRef idx="minor">
              <a:schemeClr val="lt1"/>
            </a:fontRef>
          </p:style>
        </p:cxnSp>
      </p:grpSp>
      <p:sp>
        <p:nvSpPr>
          <p:cNvPr id="47" name="TextBox 46">
            <a:extLst>
              <a:ext uri="{FF2B5EF4-FFF2-40B4-BE49-F238E27FC236}">
                <a16:creationId xmlns:a16="http://schemas.microsoft.com/office/drawing/2014/main" id="{E3E2F038-828B-4AF3-90FA-218B2E946AA5}"/>
              </a:ext>
            </a:extLst>
          </p:cNvPr>
          <p:cNvSpPr txBox="1"/>
          <p:nvPr/>
        </p:nvSpPr>
        <p:spPr>
          <a:xfrm>
            <a:off x="6005993" y="5939727"/>
            <a:ext cx="4677364" cy="461665"/>
          </a:xfrm>
          <a:prstGeom prst="rect">
            <a:avLst/>
          </a:prstGeom>
          <a:noFill/>
        </p:spPr>
        <p:txBody>
          <a:bodyPr wrap="square" rtlCol="0">
            <a:spAutoFit/>
          </a:bodyPr>
          <a:lstStyle/>
          <a:p>
            <a:pPr algn="ctr"/>
            <a:r>
              <a:rPr lang="en-US" sz="2400"/>
              <a:t>Replicate real-world congestion</a:t>
            </a:r>
          </a:p>
        </p:txBody>
      </p:sp>
      <p:sp>
        <p:nvSpPr>
          <p:cNvPr id="48" name="Rectangle 47">
            <a:extLst>
              <a:ext uri="{FF2B5EF4-FFF2-40B4-BE49-F238E27FC236}">
                <a16:creationId xmlns:a16="http://schemas.microsoft.com/office/drawing/2014/main" id="{5A1E9898-0761-421A-A37D-18F4369A98A7}"/>
              </a:ext>
            </a:extLst>
          </p:cNvPr>
          <p:cNvSpPr/>
          <p:nvPr/>
        </p:nvSpPr>
        <p:spPr>
          <a:xfrm>
            <a:off x="6485082" y="4752837"/>
            <a:ext cx="3644525" cy="514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701DBDBD-2431-4812-94D4-ECBCB01EFAAE}"/>
              </a:ext>
            </a:extLst>
          </p:cNvPr>
          <p:cNvCxnSpPr>
            <a:cxnSpLocks/>
          </p:cNvCxnSpPr>
          <p:nvPr/>
        </p:nvCxnSpPr>
        <p:spPr>
          <a:xfrm>
            <a:off x="6497035" y="5006345"/>
            <a:ext cx="2559595" cy="0"/>
          </a:xfrm>
          <a:prstGeom prst="line">
            <a:avLst/>
          </a:prstGeom>
          <a:ln w="38100" cmpd="dbl">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394C4D2-5AA7-4F07-8B1F-0B5DAC9BD9BE}"/>
              </a:ext>
            </a:extLst>
          </p:cNvPr>
          <p:cNvSpPr/>
          <p:nvPr/>
        </p:nvSpPr>
        <p:spPr>
          <a:xfrm rot="5400000">
            <a:off x="8524443" y="4714267"/>
            <a:ext cx="1692370" cy="499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580AB05-2273-4994-B98D-3F7810A8892A}"/>
              </a:ext>
            </a:extLst>
          </p:cNvPr>
          <p:cNvCxnSpPr>
            <a:cxnSpLocks/>
          </p:cNvCxnSpPr>
          <p:nvPr/>
        </p:nvCxnSpPr>
        <p:spPr>
          <a:xfrm>
            <a:off x="6497035" y="5133747"/>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92A69D4-3684-412B-B3CD-85CBFBB5BD00}"/>
              </a:ext>
            </a:extLst>
          </p:cNvPr>
          <p:cNvCxnSpPr>
            <a:cxnSpLocks/>
          </p:cNvCxnSpPr>
          <p:nvPr/>
        </p:nvCxnSpPr>
        <p:spPr>
          <a:xfrm>
            <a:off x="6765176" y="5133747"/>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0691914-24B5-4933-8883-7A1EA799FE5D}"/>
              </a:ext>
            </a:extLst>
          </p:cNvPr>
          <p:cNvCxnSpPr>
            <a:cxnSpLocks/>
          </p:cNvCxnSpPr>
          <p:nvPr/>
        </p:nvCxnSpPr>
        <p:spPr>
          <a:xfrm>
            <a:off x="7036623" y="5133747"/>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B5985DC-1F06-4364-A760-56E14A9A9424}"/>
              </a:ext>
            </a:extLst>
          </p:cNvPr>
          <p:cNvCxnSpPr>
            <a:cxnSpLocks/>
          </p:cNvCxnSpPr>
          <p:nvPr/>
        </p:nvCxnSpPr>
        <p:spPr>
          <a:xfrm>
            <a:off x="7332356" y="5133747"/>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F0D5829-B9B1-4FD9-B8C7-C9853C9E6D25}"/>
              </a:ext>
            </a:extLst>
          </p:cNvPr>
          <p:cNvCxnSpPr>
            <a:cxnSpLocks/>
          </p:cNvCxnSpPr>
          <p:nvPr/>
        </p:nvCxnSpPr>
        <p:spPr>
          <a:xfrm>
            <a:off x="7615756" y="5133747"/>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A4FBC5-7EE8-4EA5-82DC-0446F536AF44}"/>
              </a:ext>
            </a:extLst>
          </p:cNvPr>
          <p:cNvCxnSpPr>
            <a:cxnSpLocks/>
          </p:cNvCxnSpPr>
          <p:nvPr/>
        </p:nvCxnSpPr>
        <p:spPr>
          <a:xfrm>
            <a:off x="7882905" y="5133747"/>
            <a:ext cx="116580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F9BCFF6-B638-41E7-855E-523779BA57D6}"/>
              </a:ext>
            </a:extLst>
          </p:cNvPr>
          <p:cNvCxnSpPr>
            <a:cxnSpLocks/>
          </p:cNvCxnSpPr>
          <p:nvPr/>
        </p:nvCxnSpPr>
        <p:spPr>
          <a:xfrm flipV="1">
            <a:off x="9051638" y="5018998"/>
            <a:ext cx="0" cy="247051"/>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66322E-7211-4062-A2AD-2410DA96D6CD}"/>
              </a:ext>
            </a:extLst>
          </p:cNvPr>
          <p:cNvCxnSpPr>
            <a:cxnSpLocks/>
          </p:cNvCxnSpPr>
          <p:nvPr/>
        </p:nvCxnSpPr>
        <p:spPr>
          <a:xfrm>
            <a:off x="6497035" y="4881435"/>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3F2D101-D256-42DF-8EB6-A3B293171174}"/>
              </a:ext>
            </a:extLst>
          </p:cNvPr>
          <p:cNvCxnSpPr>
            <a:cxnSpLocks/>
          </p:cNvCxnSpPr>
          <p:nvPr/>
        </p:nvCxnSpPr>
        <p:spPr>
          <a:xfrm>
            <a:off x="6765176" y="4881435"/>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7B4FB63-AB2E-4430-9286-99133D400814}"/>
              </a:ext>
            </a:extLst>
          </p:cNvPr>
          <p:cNvCxnSpPr>
            <a:cxnSpLocks/>
          </p:cNvCxnSpPr>
          <p:nvPr/>
        </p:nvCxnSpPr>
        <p:spPr>
          <a:xfrm>
            <a:off x="7036623" y="4881435"/>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A3A061F-55A0-449A-AD75-A9691F2C4D3A}"/>
              </a:ext>
            </a:extLst>
          </p:cNvPr>
          <p:cNvCxnSpPr>
            <a:cxnSpLocks/>
          </p:cNvCxnSpPr>
          <p:nvPr/>
        </p:nvCxnSpPr>
        <p:spPr>
          <a:xfrm>
            <a:off x="7332356" y="4881435"/>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6FE5F7-E8F9-46C9-A5C0-BFACCCFE6F4F}"/>
              </a:ext>
            </a:extLst>
          </p:cNvPr>
          <p:cNvCxnSpPr>
            <a:cxnSpLocks/>
          </p:cNvCxnSpPr>
          <p:nvPr/>
        </p:nvCxnSpPr>
        <p:spPr>
          <a:xfrm>
            <a:off x="7615756" y="4881435"/>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8772B79-67E9-482B-B24B-E2889D85965B}"/>
              </a:ext>
            </a:extLst>
          </p:cNvPr>
          <p:cNvCxnSpPr>
            <a:cxnSpLocks/>
          </p:cNvCxnSpPr>
          <p:nvPr/>
        </p:nvCxnSpPr>
        <p:spPr>
          <a:xfrm>
            <a:off x="7882905" y="4881435"/>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477132-8455-45D5-8916-86D9DCC6CD7C}"/>
              </a:ext>
            </a:extLst>
          </p:cNvPr>
          <p:cNvCxnSpPr>
            <a:cxnSpLocks/>
          </p:cNvCxnSpPr>
          <p:nvPr/>
        </p:nvCxnSpPr>
        <p:spPr>
          <a:xfrm>
            <a:off x="8151047" y="4881435"/>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E9E8801-133D-49BC-9C57-A3966A87F064}"/>
              </a:ext>
            </a:extLst>
          </p:cNvPr>
          <p:cNvCxnSpPr>
            <a:cxnSpLocks/>
          </p:cNvCxnSpPr>
          <p:nvPr/>
        </p:nvCxnSpPr>
        <p:spPr>
          <a:xfrm>
            <a:off x="8422493" y="4881435"/>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7237BC1-1961-4D2F-B357-07EB06664909}"/>
              </a:ext>
            </a:extLst>
          </p:cNvPr>
          <p:cNvCxnSpPr>
            <a:cxnSpLocks/>
          </p:cNvCxnSpPr>
          <p:nvPr/>
        </p:nvCxnSpPr>
        <p:spPr>
          <a:xfrm>
            <a:off x="8718227" y="4881435"/>
            <a:ext cx="87726"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061" name="Group 2060">
            <a:extLst>
              <a:ext uri="{FF2B5EF4-FFF2-40B4-BE49-F238E27FC236}">
                <a16:creationId xmlns:a16="http://schemas.microsoft.com/office/drawing/2014/main" id="{34469C0D-8695-4C8D-B5AD-33502B4B2DF3}"/>
              </a:ext>
            </a:extLst>
          </p:cNvPr>
          <p:cNvGrpSpPr/>
          <p:nvPr/>
        </p:nvGrpSpPr>
        <p:grpSpPr>
          <a:xfrm>
            <a:off x="9120374" y="4117764"/>
            <a:ext cx="379942" cy="548871"/>
            <a:chOff x="8829728" y="4270532"/>
            <a:chExt cx="580896" cy="839172"/>
          </a:xfrm>
        </p:grpSpPr>
        <p:grpSp>
          <p:nvGrpSpPr>
            <p:cNvPr id="2057" name="Group 2056">
              <a:extLst>
                <a:ext uri="{FF2B5EF4-FFF2-40B4-BE49-F238E27FC236}">
                  <a16:creationId xmlns:a16="http://schemas.microsoft.com/office/drawing/2014/main" id="{CB8FCB74-46F4-47E0-8B5E-F2DEF20704EF}"/>
                </a:ext>
              </a:extLst>
            </p:cNvPr>
            <p:cNvGrpSpPr/>
            <p:nvPr/>
          </p:nvGrpSpPr>
          <p:grpSpPr>
            <a:xfrm rot="5400000">
              <a:off x="8700590" y="4399670"/>
              <a:ext cx="839172" cy="580896"/>
              <a:chOff x="7699693" y="6277104"/>
              <a:chExt cx="839172" cy="580896"/>
            </a:xfrm>
          </p:grpSpPr>
          <p:cxnSp>
            <p:nvCxnSpPr>
              <p:cNvPr id="139" name="Straight Connector 138">
                <a:extLst>
                  <a:ext uri="{FF2B5EF4-FFF2-40B4-BE49-F238E27FC236}">
                    <a16:creationId xmlns:a16="http://schemas.microsoft.com/office/drawing/2014/main" id="{5A783A6C-9F35-4E5E-AFFF-DDA781C17A43}"/>
                  </a:ext>
                </a:extLst>
              </p:cNvPr>
              <p:cNvCxnSpPr>
                <a:cxnSpLocks/>
              </p:cNvCxnSpPr>
              <p:nvPr/>
            </p:nvCxnSpPr>
            <p:spPr>
              <a:xfrm rot="16200000">
                <a:off x="8113709" y="6247905"/>
                <a:ext cx="0" cy="815635"/>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58CA2C5-8279-440B-95E2-9F578C5465B7}"/>
                  </a:ext>
                </a:extLst>
              </p:cNvPr>
              <p:cNvCxnSpPr>
                <a:cxnSpLocks/>
              </p:cNvCxnSpPr>
              <p:nvPr/>
            </p:nvCxnSpPr>
            <p:spPr>
              <a:xfrm flipV="1">
                <a:off x="8526002" y="6480283"/>
                <a:ext cx="0" cy="377717"/>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4E8FBAC-CEF4-4541-82D4-89FE6519F5AE}"/>
                  </a:ext>
                </a:extLst>
              </p:cNvPr>
              <p:cNvCxnSpPr>
                <a:cxnSpLocks/>
              </p:cNvCxnSpPr>
              <p:nvPr/>
            </p:nvCxnSpPr>
            <p:spPr>
              <a:xfrm rot="16200000">
                <a:off x="7752511" y="6224286"/>
                <a:ext cx="0" cy="10563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97ACEB1-D1DF-40F4-A705-F2B8C81C5624}"/>
                  </a:ext>
                </a:extLst>
              </p:cNvPr>
              <p:cNvCxnSpPr>
                <a:cxnSpLocks/>
              </p:cNvCxnSpPr>
              <p:nvPr/>
            </p:nvCxnSpPr>
            <p:spPr>
              <a:xfrm rot="16200000">
                <a:off x="8116610"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EA06504-12F3-4E20-A89D-268DBB8970AE}"/>
                  </a:ext>
                </a:extLst>
              </p:cNvPr>
              <p:cNvCxnSpPr>
                <a:cxnSpLocks/>
              </p:cNvCxnSpPr>
              <p:nvPr/>
            </p:nvCxnSpPr>
            <p:spPr>
              <a:xfrm rot="16200000">
                <a:off x="8470285"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E1E05D83-828D-4263-A656-B2B5BD3B7A5B}"/>
                </a:ext>
              </a:extLst>
            </p:cNvPr>
            <p:cNvCxnSpPr>
              <a:cxnSpLocks/>
            </p:cNvCxnSpPr>
            <p:nvPr/>
          </p:nvCxnSpPr>
          <p:spPr>
            <a:xfrm flipV="1">
              <a:off x="9224755" y="4274344"/>
              <a:ext cx="0" cy="835355"/>
            </a:xfrm>
            <a:prstGeom prst="line">
              <a:avLst/>
            </a:prstGeom>
            <a:ln w="38100" cmpd="dbl">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ADBDED8E-A70F-4BD4-BE82-0B0D99E6DF97}"/>
              </a:ext>
            </a:extLst>
          </p:cNvPr>
          <p:cNvGrpSpPr/>
          <p:nvPr/>
        </p:nvGrpSpPr>
        <p:grpSpPr>
          <a:xfrm rot="10800000">
            <a:off x="9239449" y="5362967"/>
            <a:ext cx="379943" cy="448720"/>
            <a:chOff x="8829727" y="4423653"/>
            <a:chExt cx="580896" cy="686049"/>
          </a:xfrm>
        </p:grpSpPr>
        <p:grpSp>
          <p:nvGrpSpPr>
            <p:cNvPr id="151" name="Group 150">
              <a:extLst>
                <a:ext uri="{FF2B5EF4-FFF2-40B4-BE49-F238E27FC236}">
                  <a16:creationId xmlns:a16="http://schemas.microsoft.com/office/drawing/2014/main" id="{4C01935A-3155-4924-9FB5-CD2A6C270C6F}"/>
                </a:ext>
              </a:extLst>
            </p:cNvPr>
            <p:cNvGrpSpPr/>
            <p:nvPr/>
          </p:nvGrpSpPr>
          <p:grpSpPr>
            <a:xfrm rot="5400000">
              <a:off x="8778341" y="4477421"/>
              <a:ext cx="683667" cy="580896"/>
              <a:chOff x="7855198" y="6277104"/>
              <a:chExt cx="683667" cy="580896"/>
            </a:xfrm>
          </p:grpSpPr>
          <p:cxnSp>
            <p:nvCxnSpPr>
              <p:cNvPr id="153" name="Straight Connector 152">
                <a:extLst>
                  <a:ext uri="{FF2B5EF4-FFF2-40B4-BE49-F238E27FC236}">
                    <a16:creationId xmlns:a16="http://schemas.microsoft.com/office/drawing/2014/main" id="{97E911AC-0E11-4CB0-95C1-235D60447CA6}"/>
                  </a:ext>
                </a:extLst>
              </p:cNvPr>
              <p:cNvCxnSpPr>
                <a:cxnSpLocks/>
              </p:cNvCxnSpPr>
              <p:nvPr/>
            </p:nvCxnSpPr>
            <p:spPr>
              <a:xfrm rot="5400000" flipV="1">
                <a:off x="8188362" y="6322559"/>
                <a:ext cx="0" cy="66632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5299514-A507-4DA7-B32E-B9D8D2B866FA}"/>
                  </a:ext>
                </a:extLst>
              </p:cNvPr>
              <p:cNvCxnSpPr>
                <a:cxnSpLocks/>
              </p:cNvCxnSpPr>
              <p:nvPr/>
            </p:nvCxnSpPr>
            <p:spPr>
              <a:xfrm flipV="1">
                <a:off x="8526002" y="6480283"/>
                <a:ext cx="0" cy="377717"/>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0E509EB-D709-4C14-936E-9E1E5FDB83AF}"/>
                  </a:ext>
                </a:extLst>
              </p:cNvPr>
              <p:cNvCxnSpPr>
                <a:cxnSpLocks/>
              </p:cNvCxnSpPr>
              <p:nvPr/>
            </p:nvCxnSpPr>
            <p:spPr>
              <a:xfrm rot="16200000">
                <a:off x="8116610"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012A491-D5C5-45AF-B6CD-0DB7F6C942DA}"/>
                  </a:ext>
                </a:extLst>
              </p:cNvPr>
              <p:cNvCxnSpPr>
                <a:cxnSpLocks/>
              </p:cNvCxnSpPr>
              <p:nvPr/>
            </p:nvCxnSpPr>
            <p:spPr>
              <a:xfrm rot="16200000">
                <a:off x="8470285"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52" name="Straight Connector 151">
              <a:extLst>
                <a:ext uri="{FF2B5EF4-FFF2-40B4-BE49-F238E27FC236}">
                  <a16:creationId xmlns:a16="http://schemas.microsoft.com/office/drawing/2014/main" id="{2083A2DC-A7D8-449F-A2E4-F269B0C85078}"/>
                </a:ext>
              </a:extLst>
            </p:cNvPr>
            <p:cNvCxnSpPr>
              <a:cxnSpLocks/>
            </p:cNvCxnSpPr>
            <p:nvPr/>
          </p:nvCxnSpPr>
          <p:spPr>
            <a:xfrm rot="10800000">
              <a:off x="9224755" y="4423653"/>
              <a:ext cx="0" cy="686046"/>
            </a:xfrm>
            <a:prstGeom prst="line">
              <a:avLst/>
            </a:prstGeom>
            <a:ln w="38100" cmpd="dbl">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AAE8C445-5E5E-43C3-8C52-7FC4D914C1F6}"/>
              </a:ext>
            </a:extLst>
          </p:cNvPr>
          <p:cNvGrpSpPr/>
          <p:nvPr/>
        </p:nvGrpSpPr>
        <p:grpSpPr>
          <a:xfrm rot="5400000">
            <a:off x="9714702" y="4716852"/>
            <a:ext cx="379943" cy="448720"/>
            <a:chOff x="8829727" y="4423653"/>
            <a:chExt cx="580896" cy="686049"/>
          </a:xfrm>
        </p:grpSpPr>
        <p:grpSp>
          <p:nvGrpSpPr>
            <p:cNvPr id="161" name="Group 160">
              <a:extLst>
                <a:ext uri="{FF2B5EF4-FFF2-40B4-BE49-F238E27FC236}">
                  <a16:creationId xmlns:a16="http://schemas.microsoft.com/office/drawing/2014/main" id="{BC59C614-7A8F-4188-9DAF-E37C1A9C639C}"/>
                </a:ext>
              </a:extLst>
            </p:cNvPr>
            <p:cNvGrpSpPr/>
            <p:nvPr/>
          </p:nvGrpSpPr>
          <p:grpSpPr>
            <a:xfrm rot="5400000">
              <a:off x="8778341" y="4477421"/>
              <a:ext cx="683667" cy="580896"/>
              <a:chOff x="7855198" y="6277104"/>
              <a:chExt cx="683667" cy="580896"/>
            </a:xfrm>
          </p:grpSpPr>
          <p:cxnSp>
            <p:nvCxnSpPr>
              <p:cNvPr id="163" name="Straight Connector 162">
                <a:extLst>
                  <a:ext uri="{FF2B5EF4-FFF2-40B4-BE49-F238E27FC236}">
                    <a16:creationId xmlns:a16="http://schemas.microsoft.com/office/drawing/2014/main" id="{FF9F8EEB-F874-4325-B277-EF52D7607A5D}"/>
                  </a:ext>
                </a:extLst>
              </p:cNvPr>
              <p:cNvCxnSpPr>
                <a:cxnSpLocks/>
              </p:cNvCxnSpPr>
              <p:nvPr/>
            </p:nvCxnSpPr>
            <p:spPr>
              <a:xfrm rot="5400000" flipV="1">
                <a:off x="8188362" y="6322559"/>
                <a:ext cx="0" cy="66632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28CD421-B4EE-4A7E-84F2-32F89ECCD869}"/>
                  </a:ext>
                </a:extLst>
              </p:cNvPr>
              <p:cNvCxnSpPr>
                <a:cxnSpLocks/>
              </p:cNvCxnSpPr>
              <p:nvPr/>
            </p:nvCxnSpPr>
            <p:spPr>
              <a:xfrm flipV="1">
                <a:off x="8526002" y="6480283"/>
                <a:ext cx="0" cy="377717"/>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5C3CA38-46CC-4072-8B21-AF29FDB0C10D}"/>
                  </a:ext>
                </a:extLst>
              </p:cNvPr>
              <p:cNvCxnSpPr>
                <a:cxnSpLocks/>
              </p:cNvCxnSpPr>
              <p:nvPr/>
            </p:nvCxnSpPr>
            <p:spPr>
              <a:xfrm rot="16200000">
                <a:off x="8116610"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6CAFF6-1BB8-48A9-9880-960559E772C7}"/>
                  </a:ext>
                </a:extLst>
              </p:cNvPr>
              <p:cNvCxnSpPr>
                <a:cxnSpLocks/>
              </p:cNvCxnSpPr>
              <p:nvPr/>
            </p:nvCxnSpPr>
            <p:spPr>
              <a:xfrm rot="16200000">
                <a:off x="8470285"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62" name="Straight Connector 161">
              <a:extLst>
                <a:ext uri="{FF2B5EF4-FFF2-40B4-BE49-F238E27FC236}">
                  <a16:creationId xmlns:a16="http://schemas.microsoft.com/office/drawing/2014/main" id="{E4E5947F-D10E-4DB0-B514-BA4333A4294A}"/>
                </a:ext>
              </a:extLst>
            </p:cNvPr>
            <p:cNvCxnSpPr>
              <a:cxnSpLocks/>
            </p:cNvCxnSpPr>
            <p:nvPr/>
          </p:nvCxnSpPr>
          <p:spPr>
            <a:xfrm rot="10800000">
              <a:off x="9224755" y="4423653"/>
              <a:ext cx="0" cy="686046"/>
            </a:xfrm>
            <a:prstGeom prst="line">
              <a:avLst/>
            </a:prstGeom>
            <a:ln w="38100" cmpd="dbl">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65" name="Group 2064">
            <a:extLst>
              <a:ext uri="{FF2B5EF4-FFF2-40B4-BE49-F238E27FC236}">
                <a16:creationId xmlns:a16="http://schemas.microsoft.com/office/drawing/2014/main" id="{75E68C40-193D-41F4-8D41-221B50D7D168}"/>
              </a:ext>
            </a:extLst>
          </p:cNvPr>
          <p:cNvGrpSpPr/>
          <p:nvPr/>
        </p:nvGrpSpPr>
        <p:grpSpPr>
          <a:xfrm rot="778653">
            <a:off x="8984042" y="5162990"/>
            <a:ext cx="143289" cy="77102"/>
            <a:chOff x="8105775" y="6311494"/>
            <a:chExt cx="219075" cy="117881"/>
          </a:xfrm>
        </p:grpSpPr>
        <p:sp>
          <p:nvSpPr>
            <p:cNvPr id="2064" name="Rectangle: Rounded Corners 2063">
              <a:extLst>
                <a:ext uri="{FF2B5EF4-FFF2-40B4-BE49-F238E27FC236}">
                  <a16:creationId xmlns:a16="http://schemas.microsoft.com/office/drawing/2014/main" id="{A679536D-D6AF-448B-BEC8-20F55397E971}"/>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Rounded Corners 167">
              <a:extLst>
                <a:ext uri="{FF2B5EF4-FFF2-40B4-BE49-F238E27FC236}">
                  <a16:creationId xmlns:a16="http://schemas.microsoft.com/office/drawing/2014/main" id="{5B22EEB1-544B-40F4-8AAC-48230B125D6D}"/>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Rounded Corners 168">
              <a:extLst>
                <a:ext uri="{FF2B5EF4-FFF2-40B4-BE49-F238E27FC236}">
                  <a16:creationId xmlns:a16="http://schemas.microsoft.com/office/drawing/2014/main" id="{6AA77D25-EE7A-4351-BD6F-51136FA6D70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0809A8C2-926F-443D-A272-DF0793782731}"/>
              </a:ext>
            </a:extLst>
          </p:cNvPr>
          <p:cNvGrpSpPr/>
          <p:nvPr/>
        </p:nvGrpSpPr>
        <p:grpSpPr>
          <a:xfrm>
            <a:off x="9001883" y="5033946"/>
            <a:ext cx="143289" cy="77102"/>
            <a:chOff x="8105775" y="6311494"/>
            <a:chExt cx="219075" cy="117881"/>
          </a:xfrm>
        </p:grpSpPr>
        <p:sp>
          <p:nvSpPr>
            <p:cNvPr id="172" name="Rectangle: Rounded Corners 171">
              <a:extLst>
                <a:ext uri="{FF2B5EF4-FFF2-40B4-BE49-F238E27FC236}">
                  <a16:creationId xmlns:a16="http://schemas.microsoft.com/office/drawing/2014/main" id="{4136D252-E187-4551-B111-D352C4CA74DA}"/>
                </a:ext>
              </a:extLst>
            </p:cNvPr>
            <p:cNvSpPr/>
            <p:nvPr/>
          </p:nvSpPr>
          <p:spPr>
            <a:xfrm>
              <a:off x="8105775" y="6311494"/>
              <a:ext cx="219075" cy="1178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Rounded Corners 172">
              <a:extLst>
                <a:ext uri="{FF2B5EF4-FFF2-40B4-BE49-F238E27FC236}">
                  <a16:creationId xmlns:a16="http://schemas.microsoft.com/office/drawing/2014/main" id="{8118E388-B4E7-48CC-A613-FF538D95DBD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Rounded Corners 173">
              <a:extLst>
                <a:ext uri="{FF2B5EF4-FFF2-40B4-BE49-F238E27FC236}">
                  <a16:creationId xmlns:a16="http://schemas.microsoft.com/office/drawing/2014/main" id="{94C11DAC-2264-41F3-B379-B011F27DA69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639971EE-7F1A-406F-8067-214362185E1D}"/>
              </a:ext>
            </a:extLst>
          </p:cNvPr>
          <p:cNvGrpSpPr/>
          <p:nvPr/>
        </p:nvGrpSpPr>
        <p:grpSpPr>
          <a:xfrm>
            <a:off x="8707638" y="5162990"/>
            <a:ext cx="143289" cy="77102"/>
            <a:chOff x="8105775" y="6311494"/>
            <a:chExt cx="219075" cy="117881"/>
          </a:xfrm>
        </p:grpSpPr>
        <p:sp>
          <p:nvSpPr>
            <p:cNvPr id="176" name="Rectangle: Rounded Corners 175">
              <a:extLst>
                <a:ext uri="{FF2B5EF4-FFF2-40B4-BE49-F238E27FC236}">
                  <a16:creationId xmlns:a16="http://schemas.microsoft.com/office/drawing/2014/main" id="{267F5017-416F-41B0-B8F5-31F2C0446DB6}"/>
                </a:ext>
              </a:extLst>
            </p:cNvPr>
            <p:cNvSpPr/>
            <p:nvPr/>
          </p:nvSpPr>
          <p:spPr>
            <a:xfrm>
              <a:off x="8105775" y="6311494"/>
              <a:ext cx="219075" cy="1178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Rounded Corners 176">
              <a:extLst>
                <a:ext uri="{FF2B5EF4-FFF2-40B4-BE49-F238E27FC236}">
                  <a16:creationId xmlns:a16="http://schemas.microsoft.com/office/drawing/2014/main" id="{1280D19D-6834-4AEC-B7B7-A963A7D4D515}"/>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Rounded Corners 177">
              <a:extLst>
                <a:ext uri="{FF2B5EF4-FFF2-40B4-BE49-F238E27FC236}">
                  <a16:creationId xmlns:a16="http://schemas.microsoft.com/office/drawing/2014/main" id="{DD033295-2529-44DC-AEA9-233DEDFB65D9}"/>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8031E9D5-0C00-49F6-BD3E-1F61829ADC6A}"/>
              </a:ext>
            </a:extLst>
          </p:cNvPr>
          <p:cNvGrpSpPr/>
          <p:nvPr/>
        </p:nvGrpSpPr>
        <p:grpSpPr>
          <a:xfrm>
            <a:off x="8747062" y="5033946"/>
            <a:ext cx="143289" cy="77102"/>
            <a:chOff x="8105775" y="6311494"/>
            <a:chExt cx="219075" cy="117881"/>
          </a:xfrm>
        </p:grpSpPr>
        <p:sp>
          <p:nvSpPr>
            <p:cNvPr id="180" name="Rectangle: Rounded Corners 179">
              <a:extLst>
                <a:ext uri="{FF2B5EF4-FFF2-40B4-BE49-F238E27FC236}">
                  <a16:creationId xmlns:a16="http://schemas.microsoft.com/office/drawing/2014/main" id="{C141D26B-922D-4E58-847C-5453DE647AF6}"/>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Rounded Corners 180">
              <a:extLst>
                <a:ext uri="{FF2B5EF4-FFF2-40B4-BE49-F238E27FC236}">
                  <a16:creationId xmlns:a16="http://schemas.microsoft.com/office/drawing/2014/main" id="{D384BEDD-CF18-4D98-BA64-57C9A18E7FC3}"/>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Rounded Corners 181">
              <a:extLst>
                <a:ext uri="{FF2B5EF4-FFF2-40B4-BE49-F238E27FC236}">
                  <a16:creationId xmlns:a16="http://schemas.microsoft.com/office/drawing/2014/main" id="{74154E49-2BCA-4A11-99BC-17F593C6B25B}"/>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3" name="Group 182">
            <a:extLst>
              <a:ext uri="{FF2B5EF4-FFF2-40B4-BE49-F238E27FC236}">
                <a16:creationId xmlns:a16="http://schemas.microsoft.com/office/drawing/2014/main" id="{6730EA6A-AEA5-4B3F-BC81-9BFBF3B8CFB5}"/>
              </a:ext>
            </a:extLst>
          </p:cNvPr>
          <p:cNvGrpSpPr/>
          <p:nvPr/>
        </p:nvGrpSpPr>
        <p:grpSpPr>
          <a:xfrm>
            <a:off x="8518881" y="5162990"/>
            <a:ext cx="143289" cy="77102"/>
            <a:chOff x="8105775" y="6311494"/>
            <a:chExt cx="219075" cy="117881"/>
          </a:xfrm>
        </p:grpSpPr>
        <p:sp>
          <p:nvSpPr>
            <p:cNvPr id="184" name="Rectangle: Rounded Corners 183">
              <a:extLst>
                <a:ext uri="{FF2B5EF4-FFF2-40B4-BE49-F238E27FC236}">
                  <a16:creationId xmlns:a16="http://schemas.microsoft.com/office/drawing/2014/main" id="{93F6C4DE-7CBC-47BB-A325-78B487BAB45E}"/>
                </a:ext>
              </a:extLst>
            </p:cNvPr>
            <p:cNvSpPr/>
            <p:nvPr/>
          </p:nvSpPr>
          <p:spPr>
            <a:xfrm>
              <a:off x="8105775" y="6311494"/>
              <a:ext cx="219075" cy="117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Rounded Corners 184">
              <a:extLst>
                <a:ext uri="{FF2B5EF4-FFF2-40B4-BE49-F238E27FC236}">
                  <a16:creationId xmlns:a16="http://schemas.microsoft.com/office/drawing/2014/main" id="{45AF0CCB-9C4A-45F5-98D2-F1A4245EEE5F}"/>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Rounded Corners 185">
              <a:extLst>
                <a:ext uri="{FF2B5EF4-FFF2-40B4-BE49-F238E27FC236}">
                  <a16:creationId xmlns:a16="http://schemas.microsoft.com/office/drawing/2014/main" id="{37CFE834-F9A0-4FBC-BE9E-488E4FA892C5}"/>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a:extLst>
              <a:ext uri="{FF2B5EF4-FFF2-40B4-BE49-F238E27FC236}">
                <a16:creationId xmlns:a16="http://schemas.microsoft.com/office/drawing/2014/main" id="{29FAFC54-0FBE-4B3B-864E-8907E71A3702}"/>
              </a:ext>
            </a:extLst>
          </p:cNvPr>
          <p:cNvGrpSpPr/>
          <p:nvPr/>
        </p:nvGrpSpPr>
        <p:grpSpPr>
          <a:xfrm>
            <a:off x="8518881" y="5033946"/>
            <a:ext cx="143289" cy="77102"/>
            <a:chOff x="8105775" y="6311494"/>
            <a:chExt cx="219075" cy="117881"/>
          </a:xfrm>
        </p:grpSpPr>
        <p:sp>
          <p:nvSpPr>
            <p:cNvPr id="188" name="Rectangle: Rounded Corners 187">
              <a:extLst>
                <a:ext uri="{FF2B5EF4-FFF2-40B4-BE49-F238E27FC236}">
                  <a16:creationId xmlns:a16="http://schemas.microsoft.com/office/drawing/2014/main" id="{A627E867-6E47-47CA-BA08-71B9A5782288}"/>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Rounded Corners 188">
              <a:extLst>
                <a:ext uri="{FF2B5EF4-FFF2-40B4-BE49-F238E27FC236}">
                  <a16:creationId xmlns:a16="http://schemas.microsoft.com/office/drawing/2014/main" id="{F4C8194C-FD93-4570-BC12-6A7C428B3F9A}"/>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189">
              <a:extLst>
                <a:ext uri="{FF2B5EF4-FFF2-40B4-BE49-F238E27FC236}">
                  <a16:creationId xmlns:a16="http://schemas.microsoft.com/office/drawing/2014/main" id="{34C205D1-9FCE-4CD5-959C-01A81BFBABE8}"/>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F4B209A8-47DB-44B9-8E61-322190B11E3F}"/>
              </a:ext>
            </a:extLst>
          </p:cNvPr>
          <p:cNvGrpSpPr/>
          <p:nvPr/>
        </p:nvGrpSpPr>
        <p:grpSpPr>
          <a:xfrm>
            <a:off x="8355030" y="5162990"/>
            <a:ext cx="143289" cy="77102"/>
            <a:chOff x="8105775" y="6311494"/>
            <a:chExt cx="219075" cy="117881"/>
          </a:xfrm>
        </p:grpSpPr>
        <p:sp>
          <p:nvSpPr>
            <p:cNvPr id="192" name="Rectangle: Rounded Corners 191">
              <a:extLst>
                <a:ext uri="{FF2B5EF4-FFF2-40B4-BE49-F238E27FC236}">
                  <a16:creationId xmlns:a16="http://schemas.microsoft.com/office/drawing/2014/main" id="{09EB9257-F5AE-411C-9036-8E33DB9F0733}"/>
                </a:ext>
              </a:extLst>
            </p:cNvPr>
            <p:cNvSpPr/>
            <p:nvPr/>
          </p:nvSpPr>
          <p:spPr>
            <a:xfrm>
              <a:off x="8105775" y="6311494"/>
              <a:ext cx="219075" cy="1178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Rounded Corners 192">
              <a:extLst>
                <a:ext uri="{FF2B5EF4-FFF2-40B4-BE49-F238E27FC236}">
                  <a16:creationId xmlns:a16="http://schemas.microsoft.com/office/drawing/2014/main" id="{5709744F-5782-4D13-BDBB-531DDE36B8E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Rounded Corners 193">
              <a:extLst>
                <a:ext uri="{FF2B5EF4-FFF2-40B4-BE49-F238E27FC236}">
                  <a16:creationId xmlns:a16="http://schemas.microsoft.com/office/drawing/2014/main" id="{16B86E22-97F1-47F6-A110-65D4DEC24DCA}"/>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33ADD1A6-0E1D-4E79-BC84-787154AF3931}"/>
              </a:ext>
            </a:extLst>
          </p:cNvPr>
          <p:cNvGrpSpPr/>
          <p:nvPr/>
        </p:nvGrpSpPr>
        <p:grpSpPr>
          <a:xfrm>
            <a:off x="8186999" y="5162990"/>
            <a:ext cx="143289" cy="77102"/>
            <a:chOff x="8105775" y="6311494"/>
            <a:chExt cx="219075" cy="117881"/>
          </a:xfrm>
        </p:grpSpPr>
        <p:sp>
          <p:nvSpPr>
            <p:cNvPr id="200" name="Rectangle: Rounded Corners 199">
              <a:extLst>
                <a:ext uri="{FF2B5EF4-FFF2-40B4-BE49-F238E27FC236}">
                  <a16:creationId xmlns:a16="http://schemas.microsoft.com/office/drawing/2014/main" id="{930CD14E-A790-4A93-B2BA-C6FBDCF2D75E}"/>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Rounded Corners 200">
              <a:extLst>
                <a:ext uri="{FF2B5EF4-FFF2-40B4-BE49-F238E27FC236}">
                  <a16:creationId xmlns:a16="http://schemas.microsoft.com/office/drawing/2014/main" id="{FD72983D-4116-49AC-9EF8-BC76330E6596}"/>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FE0F59C4-1BCE-4CF4-AFDA-05DE77BF639B}"/>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a:extLst>
              <a:ext uri="{FF2B5EF4-FFF2-40B4-BE49-F238E27FC236}">
                <a16:creationId xmlns:a16="http://schemas.microsoft.com/office/drawing/2014/main" id="{7A39FE3C-098B-4024-A15B-793E1E856E12}"/>
              </a:ext>
            </a:extLst>
          </p:cNvPr>
          <p:cNvGrpSpPr/>
          <p:nvPr/>
        </p:nvGrpSpPr>
        <p:grpSpPr>
          <a:xfrm>
            <a:off x="8023148" y="5162990"/>
            <a:ext cx="143289" cy="77102"/>
            <a:chOff x="8105775" y="6311494"/>
            <a:chExt cx="219075" cy="117881"/>
          </a:xfrm>
        </p:grpSpPr>
        <p:sp>
          <p:nvSpPr>
            <p:cNvPr id="208" name="Rectangle: Rounded Corners 207">
              <a:extLst>
                <a:ext uri="{FF2B5EF4-FFF2-40B4-BE49-F238E27FC236}">
                  <a16:creationId xmlns:a16="http://schemas.microsoft.com/office/drawing/2014/main" id="{987222E9-ADA7-4B33-BD8F-87F1B767CA94}"/>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Rounded Corners 208">
              <a:extLst>
                <a:ext uri="{FF2B5EF4-FFF2-40B4-BE49-F238E27FC236}">
                  <a16:creationId xmlns:a16="http://schemas.microsoft.com/office/drawing/2014/main" id="{08899EFE-4951-4806-8674-EFC94B64517A}"/>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9FC32C43-BDF9-4896-BD35-6C1C6AC42FE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 name="Group 210">
            <a:extLst>
              <a:ext uri="{FF2B5EF4-FFF2-40B4-BE49-F238E27FC236}">
                <a16:creationId xmlns:a16="http://schemas.microsoft.com/office/drawing/2014/main" id="{3B279F93-2E72-40ED-AC61-250D5D3D6F1C}"/>
              </a:ext>
            </a:extLst>
          </p:cNvPr>
          <p:cNvGrpSpPr/>
          <p:nvPr/>
        </p:nvGrpSpPr>
        <p:grpSpPr>
          <a:xfrm>
            <a:off x="8023148" y="5033946"/>
            <a:ext cx="143289" cy="77102"/>
            <a:chOff x="8105775" y="6311494"/>
            <a:chExt cx="219075" cy="117881"/>
          </a:xfrm>
        </p:grpSpPr>
        <p:sp>
          <p:nvSpPr>
            <p:cNvPr id="212" name="Rectangle: Rounded Corners 211">
              <a:extLst>
                <a:ext uri="{FF2B5EF4-FFF2-40B4-BE49-F238E27FC236}">
                  <a16:creationId xmlns:a16="http://schemas.microsoft.com/office/drawing/2014/main" id="{CCEA9855-DEA5-4B06-A3BB-9169DBF25CAD}"/>
                </a:ext>
              </a:extLst>
            </p:cNvPr>
            <p:cNvSpPr/>
            <p:nvPr/>
          </p:nvSpPr>
          <p:spPr>
            <a:xfrm>
              <a:off x="8105775" y="6311494"/>
              <a:ext cx="219075" cy="1178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Rounded Corners 212">
              <a:extLst>
                <a:ext uri="{FF2B5EF4-FFF2-40B4-BE49-F238E27FC236}">
                  <a16:creationId xmlns:a16="http://schemas.microsoft.com/office/drawing/2014/main" id="{55A06BF5-EA71-4A5C-BF62-EC59A8F5EE06}"/>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Rounded Corners 213">
              <a:extLst>
                <a:ext uri="{FF2B5EF4-FFF2-40B4-BE49-F238E27FC236}">
                  <a16:creationId xmlns:a16="http://schemas.microsoft.com/office/drawing/2014/main" id="{6E3A5EEE-4064-44AC-9710-B40BA03B4259}"/>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7299362C-5CB5-4C99-8DC9-D87A402F2AF9}"/>
              </a:ext>
            </a:extLst>
          </p:cNvPr>
          <p:cNvGrpSpPr/>
          <p:nvPr/>
        </p:nvGrpSpPr>
        <p:grpSpPr>
          <a:xfrm>
            <a:off x="7860924" y="5162990"/>
            <a:ext cx="143289" cy="77102"/>
            <a:chOff x="8105775" y="6311494"/>
            <a:chExt cx="219075" cy="117881"/>
          </a:xfrm>
        </p:grpSpPr>
        <p:sp>
          <p:nvSpPr>
            <p:cNvPr id="216" name="Rectangle: Rounded Corners 215">
              <a:extLst>
                <a:ext uri="{FF2B5EF4-FFF2-40B4-BE49-F238E27FC236}">
                  <a16:creationId xmlns:a16="http://schemas.microsoft.com/office/drawing/2014/main" id="{577073EC-5782-48F9-AEFF-BD203EF69C0A}"/>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Rounded Corners 216">
              <a:extLst>
                <a:ext uri="{FF2B5EF4-FFF2-40B4-BE49-F238E27FC236}">
                  <a16:creationId xmlns:a16="http://schemas.microsoft.com/office/drawing/2014/main" id="{B0A378EB-653B-45E1-890C-F1E0ED5A4A5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Rounded Corners 217">
              <a:extLst>
                <a:ext uri="{FF2B5EF4-FFF2-40B4-BE49-F238E27FC236}">
                  <a16:creationId xmlns:a16="http://schemas.microsoft.com/office/drawing/2014/main" id="{CDBE2EB9-2527-44AB-BC4D-7536F2EBABBD}"/>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9" name="Group 218">
            <a:extLst>
              <a:ext uri="{FF2B5EF4-FFF2-40B4-BE49-F238E27FC236}">
                <a16:creationId xmlns:a16="http://schemas.microsoft.com/office/drawing/2014/main" id="{E61E2464-CABF-4CE8-B257-999E5C3D94EE}"/>
              </a:ext>
            </a:extLst>
          </p:cNvPr>
          <p:cNvGrpSpPr/>
          <p:nvPr/>
        </p:nvGrpSpPr>
        <p:grpSpPr>
          <a:xfrm>
            <a:off x="7860924" y="5033946"/>
            <a:ext cx="143289" cy="77102"/>
            <a:chOff x="8105775" y="6311494"/>
            <a:chExt cx="219075" cy="117881"/>
          </a:xfrm>
        </p:grpSpPr>
        <p:sp>
          <p:nvSpPr>
            <p:cNvPr id="220" name="Rectangle: Rounded Corners 219">
              <a:extLst>
                <a:ext uri="{FF2B5EF4-FFF2-40B4-BE49-F238E27FC236}">
                  <a16:creationId xmlns:a16="http://schemas.microsoft.com/office/drawing/2014/main" id="{2E271109-798F-473A-8F93-8732CF19C510}"/>
                </a:ext>
              </a:extLst>
            </p:cNvPr>
            <p:cNvSpPr/>
            <p:nvPr/>
          </p:nvSpPr>
          <p:spPr>
            <a:xfrm>
              <a:off x="8105775" y="6311494"/>
              <a:ext cx="219075" cy="1178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Rounded Corners 220">
              <a:extLst>
                <a:ext uri="{FF2B5EF4-FFF2-40B4-BE49-F238E27FC236}">
                  <a16:creationId xmlns:a16="http://schemas.microsoft.com/office/drawing/2014/main" id="{5C480E70-3129-43FB-BA2A-41C6D7B2A1FF}"/>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Rounded Corners 221">
              <a:extLst>
                <a:ext uri="{FF2B5EF4-FFF2-40B4-BE49-F238E27FC236}">
                  <a16:creationId xmlns:a16="http://schemas.microsoft.com/office/drawing/2014/main" id="{2A29B9BD-D657-4907-984E-0A99BED9E024}"/>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4DA83C39-248C-4799-9805-24AC96BF3FE1}"/>
              </a:ext>
            </a:extLst>
          </p:cNvPr>
          <p:cNvGrpSpPr/>
          <p:nvPr/>
        </p:nvGrpSpPr>
        <p:grpSpPr>
          <a:xfrm>
            <a:off x="7697073" y="5162990"/>
            <a:ext cx="143289" cy="77102"/>
            <a:chOff x="8105775" y="6311494"/>
            <a:chExt cx="219075" cy="117881"/>
          </a:xfrm>
        </p:grpSpPr>
        <p:sp>
          <p:nvSpPr>
            <p:cNvPr id="224" name="Rectangle: Rounded Corners 223">
              <a:extLst>
                <a:ext uri="{FF2B5EF4-FFF2-40B4-BE49-F238E27FC236}">
                  <a16:creationId xmlns:a16="http://schemas.microsoft.com/office/drawing/2014/main" id="{77DA7BDA-99DA-4281-851C-E04A65E2E1AD}"/>
                </a:ext>
              </a:extLst>
            </p:cNvPr>
            <p:cNvSpPr/>
            <p:nvPr/>
          </p:nvSpPr>
          <p:spPr>
            <a:xfrm>
              <a:off x="8105775" y="6311494"/>
              <a:ext cx="219075" cy="1178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Rounded Corners 224">
              <a:extLst>
                <a:ext uri="{FF2B5EF4-FFF2-40B4-BE49-F238E27FC236}">
                  <a16:creationId xmlns:a16="http://schemas.microsoft.com/office/drawing/2014/main" id="{F178E5DE-1EFE-4211-87F3-E27D0545639C}"/>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Rounded Corners 225">
              <a:extLst>
                <a:ext uri="{FF2B5EF4-FFF2-40B4-BE49-F238E27FC236}">
                  <a16:creationId xmlns:a16="http://schemas.microsoft.com/office/drawing/2014/main" id="{9BDA3715-C4A2-47AB-9713-02362A824FB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617F4E4C-7882-4795-9D77-94D6AABAB72F}"/>
              </a:ext>
            </a:extLst>
          </p:cNvPr>
          <p:cNvGrpSpPr/>
          <p:nvPr/>
        </p:nvGrpSpPr>
        <p:grpSpPr>
          <a:xfrm>
            <a:off x="7697073" y="5033946"/>
            <a:ext cx="143289" cy="77102"/>
            <a:chOff x="8105775" y="6311494"/>
            <a:chExt cx="219075" cy="117881"/>
          </a:xfrm>
        </p:grpSpPr>
        <p:sp>
          <p:nvSpPr>
            <p:cNvPr id="228" name="Rectangle: Rounded Corners 227">
              <a:extLst>
                <a:ext uri="{FF2B5EF4-FFF2-40B4-BE49-F238E27FC236}">
                  <a16:creationId xmlns:a16="http://schemas.microsoft.com/office/drawing/2014/main" id="{E997C869-2806-4C97-A5E8-764DDF55AE89}"/>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Rounded Corners 228">
              <a:extLst>
                <a:ext uri="{FF2B5EF4-FFF2-40B4-BE49-F238E27FC236}">
                  <a16:creationId xmlns:a16="http://schemas.microsoft.com/office/drawing/2014/main" id="{CC35C493-1D0F-4E7C-AA69-EDD5A49A8D3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Rounded Corners 229">
              <a:extLst>
                <a:ext uri="{FF2B5EF4-FFF2-40B4-BE49-F238E27FC236}">
                  <a16:creationId xmlns:a16="http://schemas.microsoft.com/office/drawing/2014/main" id="{285D3B5B-80AE-43CE-8D97-847AB0F0A48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1A44B923-53A3-43A0-AEAE-D0719A2FF3FC}"/>
              </a:ext>
            </a:extLst>
          </p:cNvPr>
          <p:cNvGrpSpPr/>
          <p:nvPr/>
        </p:nvGrpSpPr>
        <p:grpSpPr>
          <a:xfrm>
            <a:off x="7529466" y="5162990"/>
            <a:ext cx="143289" cy="77102"/>
            <a:chOff x="8105775" y="6311494"/>
            <a:chExt cx="219075" cy="117881"/>
          </a:xfrm>
        </p:grpSpPr>
        <p:sp>
          <p:nvSpPr>
            <p:cNvPr id="232" name="Rectangle: Rounded Corners 231">
              <a:extLst>
                <a:ext uri="{FF2B5EF4-FFF2-40B4-BE49-F238E27FC236}">
                  <a16:creationId xmlns:a16="http://schemas.microsoft.com/office/drawing/2014/main" id="{E877B786-9D9E-48E6-86F6-D1B73ACC257E}"/>
                </a:ext>
              </a:extLst>
            </p:cNvPr>
            <p:cNvSpPr/>
            <p:nvPr/>
          </p:nvSpPr>
          <p:spPr>
            <a:xfrm>
              <a:off x="8105775" y="6311494"/>
              <a:ext cx="219075" cy="117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Rounded Corners 232">
              <a:extLst>
                <a:ext uri="{FF2B5EF4-FFF2-40B4-BE49-F238E27FC236}">
                  <a16:creationId xmlns:a16="http://schemas.microsoft.com/office/drawing/2014/main" id="{A288F5D4-2BFE-426D-9E6F-159931AE2C56}"/>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Rounded Corners 233">
              <a:extLst>
                <a:ext uri="{FF2B5EF4-FFF2-40B4-BE49-F238E27FC236}">
                  <a16:creationId xmlns:a16="http://schemas.microsoft.com/office/drawing/2014/main" id="{B162E43F-AFFC-4199-A195-6F4C7C1B41B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6AB16FF5-E748-44EB-995D-370C1FA9EBC3}"/>
              </a:ext>
            </a:extLst>
          </p:cNvPr>
          <p:cNvGrpSpPr/>
          <p:nvPr/>
        </p:nvGrpSpPr>
        <p:grpSpPr>
          <a:xfrm>
            <a:off x="7529466" y="5033946"/>
            <a:ext cx="143289" cy="77102"/>
            <a:chOff x="8105775" y="6311494"/>
            <a:chExt cx="219075" cy="117881"/>
          </a:xfrm>
        </p:grpSpPr>
        <p:sp>
          <p:nvSpPr>
            <p:cNvPr id="236" name="Rectangle: Rounded Corners 235">
              <a:extLst>
                <a:ext uri="{FF2B5EF4-FFF2-40B4-BE49-F238E27FC236}">
                  <a16:creationId xmlns:a16="http://schemas.microsoft.com/office/drawing/2014/main" id="{3551B524-01D6-43B9-B11D-A200740EC313}"/>
                </a:ext>
              </a:extLst>
            </p:cNvPr>
            <p:cNvSpPr/>
            <p:nvPr/>
          </p:nvSpPr>
          <p:spPr>
            <a:xfrm>
              <a:off x="8105775" y="6311494"/>
              <a:ext cx="219075" cy="1178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Rounded Corners 236">
              <a:extLst>
                <a:ext uri="{FF2B5EF4-FFF2-40B4-BE49-F238E27FC236}">
                  <a16:creationId xmlns:a16="http://schemas.microsoft.com/office/drawing/2014/main" id="{720F1A43-10D3-44D2-90EE-C73360B70BD4}"/>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Rounded Corners 237">
              <a:extLst>
                <a:ext uri="{FF2B5EF4-FFF2-40B4-BE49-F238E27FC236}">
                  <a16:creationId xmlns:a16="http://schemas.microsoft.com/office/drawing/2014/main" id="{907AC336-D6EC-45BB-B6AC-699FADAD5DEE}"/>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DFD26031-4E3F-4F84-9041-BB4C052447E6}"/>
              </a:ext>
            </a:extLst>
          </p:cNvPr>
          <p:cNvGrpSpPr/>
          <p:nvPr/>
        </p:nvGrpSpPr>
        <p:grpSpPr>
          <a:xfrm>
            <a:off x="7312788" y="5033946"/>
            <a:ext cx="143289" cy="77102"/>
            <a:chOff x="8105775" y="6311494"/>
            <a:chExt cx="219075" cy="117881"/>
          </a:xfrm>
        </p:grpSpPr>
        <p:sp>
          <p:nvSpPr>
            <p:cNvPr id="244" name="Rectangle: Rounded Corners 243">
              <a:extLst>
                <a:ext uri="{FF2B5EF4-FFF2-40B4-BE49-F238E27FC236}">
                  <a16:creationId xmlns:a16="http://schemas.microsoft.com/office/drawing/2014/main" id="{79E28082-5046-41EB-8C98-1D8F13F0835F}"/>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Rounded Corners 244">
              <a:extLst>
                <a:ext uri="{FF2B5EF4-FFF2-40B4-BE49-F238E27FC236}">
                  <a16:creationId xmlns:a16="http://schemas.microsoft.com/office/drawing/2014/main" id="{29945CB7-049F-4200-B161-988652ABF26F}"/>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Rounded Corners 245">
              <a:extLst>
                <a:ext uri="{FF2B5EF4-FFF2-40B4-BE49-F238E27FC236}">
                  <a16:creationId xmlns:a16="http://schemas.microsoft.com/office/drawing/2014/main" id="{76ED9926-AA17-4EA9-BC89-8882C7AB30A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F4F2AD54-8867-43EE-A5F1-3EB59D74AD45}"/>
              </a:ext>
            </a:extLst>
          </p:cNvPr>
          <p:cNvGrpSpPr/>
          <p:nvPr/>
        </p:nvGrpSpPr>
        <p:grpSpPr>
          <a:xfrm>
            <a:off x="7020670" y="5033946"/>
            <a:ext cx="143289" cy="77102"/>
            <a:chOff x="8105775" y="6311494"/>
            <a:chExt cx="219075" cy="117881"/>
          </a:xfrm>
        </p:grpSpPr>
        <p:sp>
          <p:nvSpPr>
            <p:cNvPr id="252" name="Rectangle: Rounded Corners 251">
              <a:extLst>
                <a:ext uri="{FF2B5EF4-FFF2-40B4-BE49-F238E27FC236}">
                  <a16:creationId xmlns:a16="http://schemas.microsoft.com/office/drawing/2014/main" id="{F29A1384-60F9-4638-BF73-3140CEFCC531}"/>
                </a:ext>
              </a:extLst>
            </p:cNvPr>
            <p:cNvSpPr/>
            <p:nvPr/>
          </p:nvSpPr>
          <p:spPr>
            <a:xfrm>
              <a:off x="8105775" y="6311494"/>
              <a:ext cx="219075" cy="117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Rounded Corners 252">
              <a:extLst>
                <a:ext uri="{FF2B5EF4-FFF2-40B4-BE49-F238E27FC236}">
                  <a16:creationId xmlns:a16="http://schemas.microsoft.com/office/drawing/2014/main" id="{00537613-4996-4B41-8FE2-7A2A115112E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Rounded Corners 253">
              <a:extLst>
                <a:ext uri="{FF2B5EF4-FFF2-40B4-BE49-F238E27FC236}">
                  <a16:creationId xmlns:a16="http://schemas.microsoft.com/office/drawing/2014/main" id="{3DDB7E67-EDC9-4A95-933F-EFCF6ACA200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880B48E8-631F-4144-BF93-A7C26314F2A8}"/>
              </a:ext>
            </a:extLst>
          </p:cNvPr>
          <p:cNvGrpSpPr/>
          <p:nvPr/>
        </p:nvGrpSpPr>
        <p:grpSpPr>
          <a:xfrm>
            <a:off x="7036898" y="5162990"/>
            <a:ext cx="143289" cy="77102"/>
            <a:chOff x="8105775" y="6311494"/>
            <a:chExt cx="219075" cy="117881"/>
          </a:xfrm>
        </p:grpSpPr>
        <p:sp>
          <p:nvSpPr>
            <p:cNvPr id="256" name="Rectangle: Rounded Corners 255">
              <a:extLst>
                <a:ext uri="{FF2B5EF4-FFF2-40B4-BE49-F238E27FC236}">
                  <a16:creationId xmlns:a16="http://schemas.microsoft.com/office/drawing/2014/main" id="{22CF71CE-3E0F-4F87-8A5D-4F9D2E398E81}"/>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a:extLst>
                <a:ext uri="{FF2B5EF4-FFF2-40B4-BE49-F238E27FC236}">
                  <a16:creationId xmlns:a16="http://schemas.microsoft.com/office/drawing/2014/main" id="{61EBDCDA-9DAC-4E53-AFA6-E7FB340640F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Rounded Corners 257">
              <a:extLst>
                <a:ext uri="{FF2B5EF4-FFF2-40B4-BE49-F238E27FC236}">
                  <a16:creationId xmlns:a16="http://schemas.microsoft.com/office/drawing/2014/main" id="{D8E2B0B3-A8DF-4C9D-A43B-A40670542C2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 name="Group 258">
            <a:extLst>
              <a:ext uri="{FF2B5EF4-FFF2-40B4-BE49-F238E27FC236}">
                <a16:creationId xmlns:a16="http://schemas.microsoft.com/office/drawing/2014/main" id="{AE81EEE6-6243-48AD-9817-87A1F6BB652F}"/>
              </a:ext>
            </a:extLst>
          </p:cNvPr>
          <p:cNvGrpSpPr/>
          <p:nvPr/>
        </p:nvGrpSpPr>
        <p:grpSpPr>
          <a:xfrm>
            <a:off x="6603824" y="5033946"/>
            <a:ext cx="143289" cy="77102"/>
            <a:chOff x="8105775" y="6311494"/>
            <a:chExt cx="219075" cy="117881"/>
          </a:xfrm>
        </p:grpSpPr>
        <p:sp>
          <p:nvSpPr>
            <p:cNvPr id="260" name="Rectangle: Rounded Corners 259">
              <a:extLst>
                <a:ext uri="{FF2B5EF4-FFF2-40B4-BE49-F238E27FC236}">
                  <a16:creationId xmlns:a16="http://schemas.microsoft.com/office/drawing/2014/main" id="{2FFAA428-D2A3-489A-8210-EB62D98F34E6}"/>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Rounded Corners 260">
              <a:extLst>
                <a:ext uri="{FF2B5EF4-FFF2-40B4-BE49-F238E27FC236}">
                  <a16:creationId xmlns:a16="http://schemas.microsoft.com/office/drawing/2014/main" id="{DED224E2-9FC4-45DF-8224-DF81307CF0D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Rounded Corners 261">
              <a:extLst>
                <a:ext uri="{FF2B5EF4-FFF2-40B4-BE49-F238E27FC236}">
                  <a16:creationId xmlns:a16="http://schemas.microsoft.com/office/drawing/2014/main" id="{342F3644-DE35-435B-9EAA-BCD9C77F219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E73E2262-75E9-4CEB-8FEF-B7A610925820}"/>
              </a:ext>
            </a:extLst>
          </p:cNvPr>
          <p:cNvGrpSpPr/>
          <p:nvPr/>
        </p:nvGrpSpPr>
        <p:grpSpPr>
          <a:xfrm>
            <a:off x="6795866" y="5162990"/>
            <a:ext cx="143289" cy="77102"/>
            <a:chOff x="8105775" y="6311494"/>
            <a:chExt cx="219075" cy="117881"/>
          </a:xfrm>
        </p:grpSpPr>
        <p:sp>
          <p:nvSpPr>
            <p:cNvPr id="264" name="Rectangle: Rounded Corners 263">
              <a:extLst>
                <a:ext uri="{FF2B5EF4-FFF2-40B4-BE49-F238E27FC236}">
                  <a16:creationId xmlns:a16="http://schemas.microsoft.com/office/drawing/2014/main" id="{D4665A2A-98A5-4454-B342-CABE783291AB}"/>
                </a:ext>
              </a:extLst>
            </p:cNvPr>
            <p:cNvSpPr/>
            <p:nvPr/>
          </p:nvSpPr>
          <p:spPr>
            <a:xfrm>
              <a:off x="8105775" y="6311494"/>
              <a:ext cx="219075" cy="1178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Rounded Corners 264">
              <a:extLst>
                <a:ext uri="{FF2B5EF4-FFF2-40B4-BE49-F238E27FC236}">
                  <a16:creationId xmlns:a16="http://schemas.microsoft.com/office/drawing/2014/main" id="{602F317E-00F8-4B8A-A374-0D3BB57CEDC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Rounded Corners 265">
              <a:extLst>
                <a:ext uri="{FF2B5EF4-FFF2-40B4-BE49-F238E27FC236}">
                  <a16:creationId xmlns:a16="http://schemas.microsoft.com/office/drawing/2014/main" id="{2A3DCEB5-B0C0-4FEA-98AD-5B198378E37F}"/>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 name="Group 270">
            <a:extLst>
              <a:ext uri="{FF2B5EF4-FFF2-40B4-BE49-F238E27FC236}">
                <a16:creationId xmlns:a16="http://schemas.microsoft.com/office/drawing/2014/main" id="{9A90BC12-FE56-4A36-94E7-15616513A49C}"/>
              </a:ext>
            </a:extLst>
          </p:cNvPr>
          <p:cNvGrpSpPr/>
          <p:nvPr/>
        </p:nvGrpSpPr>
        <p:grpSpPr>
          <a:xfrm>
            <a:off x="6489016" y="5162990"/>
            <a:ext cx="143289" cy="77102"/>
            <a:chOff x="8105775" y="6311494"/>
            <a:chExt cx="219075" cy="117881"/>
          </a:xfrm>
        </p:grpSpPr>
        <p:sp>
          <p:nvSpPr>
            <p:cNvPr id="272" name="Rectangle: Rounded Corners 271">
              <a:extLst>
                <a:ext uri="{FF2B5EF4-FFF2-40B4-BE49-F238E27FC236}">
                  <a16:creationId xmlns:a16="http://schemas.microsoft.com/office/drawing/2014/main" id="{79D3BA4A-212C-41C4-B94B-A3D6BB845776}"/>
                </a:ext>
              </a:extLst>
            </p:cNvPr>
            <p:cNvSpPr/>
            <p:nvPr/>
          </p:nvSpPr>
          <p:spPr>
            <a:xfrm>
              <a:off x="8105775" y="6311494"/>
              <a:ext cx="219075" cy="1178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Rounded Corners 272">
              <a:extLst>
                <a:ext uri="{FF2B5EF4-FFF2-40B4-BE49-F238E27FC236}">
                  <a16:creationId xmlns:a16="http://schemas.microsoft.com/office/drawing/2014/main" id="{12A63AEF-2E3F-4A27-9D51-46A95D69CAB1}"/>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Rounded Corners 273">
              <a:extLst>
                <a:ext uri="{FF2B5EF4-FFF2-40B4-BE49-F238E27FC236}">
                  <a16:creationId xmlns:a16="http://schemas.microsoft.com/office/drawing/2014/main" id="{730151F0-A872-402F-BE6C-E2B7FBDF5B7D}"/>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6" name="Group 2065">
            <a:extLst>
              <a:ext uri="{FF2B5EF4-FFF2-40B4-BE49-F238E27FC236}">
                <a16:creationId xmlns:a16="http://schemas.microsoft.com/office/drawing/2014/main" id="{4905C66D-8DFB-44A4-B5E2-F64661CAB180}"/>
              </a:ext>
            </a:extLst>
          </p:cNvPr>
          <p:cNvGrpSpPr/>
          <p:nvPr/>
        </p:nvGrpSpPr>
        <p:grpSpPr>
          <a:xfrm>
            <a:off x="8187015" y="5033946"/>
            <a:ext cx="311321" cy="77102"/>
            <a:chOff x="7402665" y="5671286"/>
            <a:chExt cx="475978" cy="117881"/>
          </a:xfrm>
        </p:grpSpPr>
        <p:sp>
          <p:nvSpPr>
            <p:cNvPr id="204" name="Rectangle: Rounded Corners 203">
              <a:extLst>
                <a:ext uri="{FF2B5EF4-FFF2-40B4-BE49-F238E27FC236}">
                  <a16:creationId xmlns:a16="http://schemas.microsoft.com/office/drawing/2014/main" id="{7E75A9B4-6F77-4122-B7FE-A66723625CDD}"/>
                </a:ext>
              </a:extLst>
            </p:cNvPr>
            <p:cNvSpPr/>
            <p:nvPr/>
          </p:nvSpPr>
          <p:spPr>
            <a:xfrm>
              <a:off x="7402665" y="5671286"/>
              <a:ext cx="309229"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119E1352-8E13-4F6C-8780-3EC0ADADF332}"/>
                </a:ext>
              </a:extLst>
            </p:cNvPr>
            <p:cNvGrpSpPr/>
            <p:nvPr/>
          </p:nvGrpSpPr>
          <p:grpSpPr>
            <a:xfrm>
              <a:off x="7714680" y="5671286"/>
              <a:ext cx="163963" cy="117881"/>
              <a:chOff x="8160887" y="6311494"/>
              <a:chExt cx="163963" cy="117881"/>
            </a:xfrm>
          </p:grpSpPr>
          <p:sp>
            <p:nvSpPr>
              <p:cNvPr id="196" name="Rectangle: Rounded Corners 195">
                <a:extLst>
                  <a:ext uri="{FF2B5EF4-FFF2-40B4-BE49-F238E27FC236}">
                    <a16:creationId xmlns:a16="http://schemas.microsoft.com/office/drawing/2014/main" id="{C2CD4D14-91AB-45B3-B678-FBFEB2270F94}"/>
                  </a:ext>
                </a:extLst>
              </p:cNvPr>
              <p:cNvSpPr/>
              <p:nvPr/>
            </p:nvSpPr>
            <p:spPr>
              <a:xfrm>
                <a:off x="8160887" y="6311494"/>
                <a:ext cx="163963"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Rounded Corners 197">
                <a:extLst>
                  <a:ext uri="{FF2B5EF4-FFF2-40B4-BE49-F238E27FC236}">
                    <a16:creationId xmlns:a16="http://schemas.microsoft.com/office/drawing/2014/main" id="{919823F8-5BD6-40D5-8972-52DCDEFFFE9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id="{27FA7730-A235-41ED-A06B-5D826C74C8FD}"/>
              </a:ext>
            </a:extLst>
          </p:cNvPr>
          <p:cNvGrpSpPr/>
          <p:nvPr/>
        </p:nvGrpSpPr>
        <p:grpSpPr>
          <a:xfrm>
            <a:off x="7202318" y="5162667"/>
            <a:ext cx="311321" cy="77102"/>
            <a:chOff x="7402665" y="5671286"/>
            <a:chExt cx="475978" cy="117881"/>
          </a:xfrm>
        </p:grpSpPr>
        <p:sp>
          <p:nvSpPr>
            <p:cNvPr id="281" name="Rectangle: Rounded Corners 280">
              <a:extLst>
                <a:ext uri="{FF2B5EF4-FFF2-40B4-BE49-F238E27FC236}">
                  <a16:creationId xmlns:a16="http://schemas.microsoft.com/office/drawing/2014/main" id="{292A2B1A-60A4-4121-BB29-776088720F85}"/>
                </a:ext>
              </a:extLst>
            </p:cNvPr>
            <p:cNvSpPr/>
            <p:nvPr/>
          </p:nvSpPr>
          <p:spPr>
            <a:xfrm>
              <a:off x="7402665" y="5671286"/>
              <a:ext cx="309229"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2269AB56-9525-448F-BC79-2960CBD87636}"/>
                </a:ext>
              </a:extLst>
            </p:cNvPr>
            <p:cNvGrpSpPr/>
            <p:nvPr/>
          </p:nvGrpSpPr>
          <p:grpSpPr>
            <a:xfrm>
              <a:off x="7714680" y="5671286"/>
              <a:ext cx="163963" cy="117881"/>
              <a:chOff x="8160887" y="6311494"/>
              <a:chExt cx="163963" cy="117881"/>
            </a:xfrm>
          </p:grpSpPr>
          <p:sp>
            <p:nvSpPr>
              <p:cNvPr id="283" name="Rectangle: Rounded Corners 282">
                <a:extLst>
                  <a:ext uri="{FF2B5EF4-FFF2-40B4-BE49-F238E27FC236}">
                    <a16:creationId xmlns:a16="http://schemas.microsoft.com/office/drawing/2014/main" id="{7570F91F-A586-426A-A195-EBFDFDFB14D4}"/>
                  </a:ext>
                </a:extLst>
              </p:cNvPr>
              <p:cNvSpPr/>
              <p:nvPr/>
            </p:nvSpPr>
            <p:spPr>
              <a:xfrm>
                <a:off x="8160887" y="6311494"/>
                <a:ext cx="163963"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Rounded Corners 283">
                <a:extLst>
                  <a:ext uri="{FF2B5EF4-FFF2-40B4-BE49-F238E27FC236}">
                    <a16:creationId xmlns:a16="http://schemas.microsoft.com/office/drawing/2014/main" id="{27A07F62-66AE-40F6-83A2-B2E3C04ACF89}"/>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5" name="Group 284">
            <a:extLst>
              <a:ext uri="{FF2B5EF4-FFF2-40B4-BE49-F238E27FC236}">
                <a16:creationId xmlns:a16="http://schemas.microsoft.com/office/drawing/2014/main" id="{309A79A8-781F-4197-AB84-67E0EF14D2D9}"/>
              </a:ext>
            </a:extLst>
          </p:cNvPr>
          <p:cNvGrpSpPr/>
          <p:nvPr/>
        </p:nvGrpSpPr>
        <p:grpSpPr>
          <a:xfrm>
            <a:off x="9065860" y="5235185"/>
            <a:ext cx="180178" cy="115984"/>
            <a:chOff x="7522749" y="1971639"/>
            <a:chExt cx="1399691" cy="901006"/>
          </a:xfrm>
        </p:grpSpPr>
        <p:pic>
          <p:nvPicPr>
            <p:cNvPr id="289" name="Graphic 288" descr="Walk">
              <a:extLst>
                <a:ext uri="{FF2B5EF4-FFF2-40B4-BE49-F238E27FC236}">
                  <a16:creationId xmlns:a16="http://schemas.microsoft.com/office/drawing/2014/main" id="{08BD9A5B-EA16-45E3-8E14-4945FAC868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1330" y="2059923"/>
              <a:ext cx="557390" cy="557390"/>
            </a:xfrm>
            <a:prstGeom prst="rect">
              <a:avLst/>
            </a:prstGeom>
          </p:spPr>
        </p:pic>
        <p:pic>
          <p:nvPicPr>
            <p:cNvPr id="290" name="Graphic 289" descr="Walk">
              <a:extLst>
                <a:ext uri="{FF2B5EF4-FFF2-40B4-BE49-F238E27FC236}">
                  <a16:creationId xmlns:a16="http://schemas.microsoft.com/office/drawing/2014/main" id="{5DCBA5BE-C2F3-49CF-A976-CD4E5F0CF1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05838" y="1971639"/>
              <a:ext cx="557390" cy="557390"/>
            </a:xfrm>
            <a:prstGeom prst="rect">
              <a:avLst/>
            </a:prstGeom>
          </p:spPr>
        </p:pic>
        <p:pic>
          <p:nvPicPr>
            <p:cNvPr id="291" name="Graphic 290" descr="Walk">
              <a:extLst>
                <a:ext uri="{FF2B5EF4-FFF2-40B4-BE49-F238E27FC236}">
                  <a16:creationId xmlns:a16="http://schemas.microsoft.com/office/drawing/2014/main" id="{065DBD98-4CCA-47EE-BF9C-95B68D8C20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74355" y="2166671"/>
              <a:ext cx="557390" cy="557390"/>
            </a:xfrm>
            <a:prstGeom prst="rect">
              <a:avLst/>
            </a:prstGeom>
          </p:spPr>
        </p:pic>
        <p:pic>
          <p:nvPicPr>
            <p:cNvPr id="292" name="Graphic 291" descr="Walk">
              <a:extLst>
                <a:ext uri="{FF2B5EF4-FFF2-40B4-BE49-F238E27FC236}">
                  <a16:creationId xmlns:a16="http://schemas.microsoft.com/office/drawing/2014/main" id="{7CE02446-8F48-4A8E-AF5C-F3B137BB3E9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57843" y="2315255"/>
              <a:ext cx="557390" cy="557390"/>
            </a:xfrm>
            <a:prstGeom prst="rect">
              <a:avLst/>
            </a:prstGeom>
          </p:spPr>
        </p:pic>
        <p:pic>
          <p:nvPicPr>
            <p:cNvPr id="293" name="Graphic 292" descr="Walk">
              <a:extLst>
                <a:ext uri="{FF2B5EF4-FFF2-40B4-BE49-F238E27FC236}">
                  <a16:creationId xmlns:a16="http://schemas.microsoft.com/office/drawing/2014/main" id="{69A09E48-A649-48A6-A78C-C3270B41F2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65050" y="2075691"/>
              <a:ext cx="557390" cy="557390"/>
            </a:xfrm>
            <a:prstGeom prst="rect">
              <a:avLst/>
            </a:prstGeom>
          </p:spPr>
        </p:pic>
        <p:pic>
          <p:nvPicPr>
            <p:cNvPr id="294" name="Graphic 293" descr="Walk">
              <a:extLst>
                <a:ext uri="{FF2B5EF4-FFF2-40B4-BE49-F238E27FC236}">
                  <a16:creationId xmlns:a16="http://schemas.microsoft.com/office/drawing/2014/main" id="{75ABECA0-0371-403F-AD85-EE31AE9CDC5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22749" y="2254955"/>
              <a:ext cx="557390" cy="557390"/>
            </a:xfrm>
            <a:prstGeom prst="rect">
              <a:avLst/>
            </a:prstGeom>
          </p:spPr>
        </p:pic>
      </p:grpSp>
      <p:grpSp>
        <p:nvGrpSpPr>
          <p:cNvPr id="295" name="Group 294">
            <a:extLst>
              <a:ext uri="{FF2B5EF4-FFF2-40B4-BE49-F238E27FC236}">
                <a16:creationId xmlns:a16="http://schemas.microsoft.com/office/drawing/2014/main" id="{67BE076E-088B-45AB-974E-5105E182DE93}"/>
              </a:ext>
            </a:extLst>
          </p:cNvPr>
          <p:cNvGrpSpPr/>
          <p:nvPr/>
        </p:nvGrpSpPr>
        <p:grpSpPr>
          <a:xfrm flipH="1">
            <a:off x="9463674" y="4664214"/>
            <a:ext cx="180178" cy="115984"/>
            <a:chOff x="7522749" y="1971639"/>
            <a:chExt cx="1399691" cy="901006"/>
          </a:xfrm>
        </p:grpSpPr>
        <p:pic>
          <p:nvPicPr>
            <p:cNvPr id="296" name="Graphic 295" descr="Walk">
              <a:extLst>
                <a:ext uri="{FF2B5EF4-FFF2-40B4-BE49-F238E27FC236}">
                  <a16:creationId xmlns:a16="http://schemas.microsoft.com/office/drawing/2014/main" id="{741F0DE1-77CB-4072-BA6D-4885DC7569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1330" y="2059923"/>
              <a:ext cx="557390" cy="557390"/>
            </a:xfrm>
            <a:prstGeom prst="rect">
              <a:avLst/>
            </a:prstGeom>
          </p:spPr>
        </p:pic>
        <p:pic>
          <p:nvPicPr>
            <p:cNvPr id="297" name="Graphic 296" descr="Walk">
              <a:extLst>
                <a:ext uri="{FF2B5EF4-FFF2-40B4-BE49-F238E27FC236}">
                  <a16:creationId xmlns:a16="http://schemas.microsoft.com/office/drawing/2014/main" id="{C9207CA7-3C9B-4E7A-A039-599CD2B10A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05838" y="1971639"/>
              <a:ext cx="557390" cy="557390"/>
            </a:xfrm>
            <a:prstGeom prst="rect">
              <a:avLst/>
            </a:prstGeom>
          </p:spPr>
        </p:pic>
        <p:pic>
          <p:nvPicPr>
            <p:cNvPr id="298" name="Graphic 297" descr="Walk">
              <a:extLst>
                <a:ext uri="{FF2B5EF4-FFF2-40B4-BE49-F238E27FC236}">
                  <a16:creationId xmlns:a16="http://schemas.microsoft.com/office/drawing/2014/main" id="{D3658E0A-0650-45C6-B5F2-6A8AE86019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74355" y="2166671"/>
              <a:ext cx="557390" cy="557390"/>
            </a:xfrm>
            <a:prstGeom prst="rect">
              <a:avLst/>
            </a:prstGeom>
          </p:spPr>
        </p:pic>
        <p:pic>
          <p:nvPicPr>
            <p:cNvPr id="299" name="Graphic 298" descr="Walk">
              <a:extLst>
                <a:ext uri="{FF2B5EF4-FFF2-40B4-BE49-F238E27FC236}">
                  <a16:creationId xmlns:a16="http://schemas.microsoft.com/office/drawing/2014/main" id="{550001CE-A432-4CA9-8F6E-D902953A923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57843" y="2315255"/>
              <a:ext cx="557390" cy="557390"/>
            </a:xfrm>
            <a:prstGeom prst="rect">
              <a:avLst/>
            </a:prstGeom>
          </p:spPr>
        </p:pic>
        <p:pic>
          <p:nvPicPr>
            <p:cNvPr id="300" name="Graphic 299" descr="Walk">
              <a:extLst>
                <a:ext uri="{FF2B5EF4-FFF2-40B4-BE49-F238E27FC236}">
                  <a16:creationId xmlns:a16="http://schemas.microsoft.com/office/drawing/2014/main" id="{65C8AB10-8CA2-4B23-92BD-003863E3A75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65050" y="2075691"/>
              <a:ext cx="557390" cy="557390"/>
            </a:xfrm>
            <a:prstGeom prst="rect">
              <a:avLst/>
            </a:prstGeom>
          </p:spPr>
        </p:pic>
        <p:pic>
          <p:nvPicPr>
            <p:cNvPr id="301" name="Graphic 300" descr="Walk">
              <a:extLst>
                <a:ext uri="{FF2B5EF4-FFF2-40B4-BE49-F238E27FC236}">
                  <a16:creationId xmlns:a16="http://schemas.microsoft.com/office/drawing/2014/main" id="{67E1BFF0-3E51-458E-BB83-88EE451A50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22749" y="2254955"/>
              <a:ext cx="557390" cy="557390"/>
            </a:xfrm>
            <a:prstGeom prst="rect">
              <a:avLst/>
            </a:prstGeom>
          </p:spPr>
        </p:pic>
      </p:grpSp>
      <p:grpSp>
        <p:nvGrpSpPr>
          <p:cNvPr id="302" name="Group 301">
            <a:extLst>
              <a:ext uri="{FF2B5EF4-FFF2-40B4-BE49-F238E27FC236}">
                <a16:creationId xmlns:a16="http://schemas.microsoft.com/office/drawing/2014/main" id="{9527A316-9EDA-49B6-9681-02AD302D927B}"/>
              </a:ext>
            </a:extLst>
          </p:cNvPr>
          <p:cNvGrpSpPr/>
          <p:nvPr/>
        </p:nvGrpSpPr>
        <p:grpSpPr>
          <a:xfrm flipH="1">
            <a:off x="9625307" y="4903280"/>
            <a:ext cx="143289" cy="77102"/>
            <a:chOff x="8105775" y="6311494"/>
            <a:chExt cx="219075" cy="117881"/>
          </a:xfrm>
        </p:grpSpPr>
        <p:sp>
          <p:nvSpPr>
            <p:cNvPr id="303" name="Rectangle: Rounded Corners 302">
              <a:extLst>
                <a:ext uri="{FF2B5EF4-FFF2-40B4-BE49-F238E27FC236}">
                  <a16:creationId xmlns:a16="http://schemas.microsoft.com/office/drawing/2014/main" id="{982EEA3B-E274-4542-B281-833794C5857F}"/>
                </a:ext>
              </a:extLst>
            </p:cNvPr>
            <p:cNvSpPr/>
            <p:nvPr/>
          </p:nvSpPr>
          <p:spPr>
            <a:xfrm>
              <a:off x="8105775" y="6311494"/>
              <a:ext cx="219075" cy="1178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Rounded Corners 303">
              <a:extLst>
                <a:ext uri="{FF2B5EF4-FFF2-40B4-BE49-F238E27FC236}">
                  <a16:creationId xmlns:a16="http://schemas.microsoft.com/office/drawing/2014/main" id="{91D7FB85-0247-4660-890D-8E31BD981A7F}"/>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Rounded Corners 304">
              <a:extLst>
                <a:ext uri="{FF2B5EF4-FFF2-40B4-BE49-F238E27FC236}">
                  <a16:creationId xmlns:a16="http://schemas.microsoft.com/office/drawing/2014/main" id="{C9D778B8-F0F5-4508-997D-8FCA7833A874}"/>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4EFA4BCE-A691-424E-A215-4823325ADEA5}"/>
              </a:ext>
            </a:extLst>
          </p:cNvPr>
          <p:cNvGrpSpPr/>
          <p:nvPr/>
        </p:nvGrpSpPr>
        <p:grpSpPr>
          <a:xfrm flipH="1">
            <a:off x="9658502" y="4774236"/>
            <a:ext cx="143289" cy="77102"/>
            <a:chOff x="8105775" y="6311494"/>
            <a:chExt cx="219075" cy="117881"/>
          </a:xfrm>
        </p:grpSpPr>
        <p:sp>
          <p:nvSpPr>
            <p:cNvPr id="307" name="Rectangle: Rounded Corners 306">
              <a:extLst>
                <a:ext uri="{FF2B5EF4-FFF2-40B4-BE49-F238E27FC236}">
                  <a16:creationId xmlns:a16="http://schemas.microsoft.com/office/drawing/2014/main" id="{BCAC72E8-E0B4-4CA0-B151-4A227B0CD8E2}"/>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Rounded Corners 307">
              <a:extLst>
                <a:ext uri="{FF2B5EF4-FFF2-40B4-BE49-F238E27FC236}">
                  <a16:creationId xmlns:a16="http://schemas.microsoft.com/office/drawing/2014/main" id="{6280C856-DA27-4692-BCC3-007A0682E674}"/>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Rounded Corners 308">
              <a:extLst>
                <a:ext uri="{FF2B5EF4-FFF2-40B4-BE49-F238E27FC236}">
                  <a16:creationId xmlns:a16="http://schemas.microsoft.com/office/drawing/2014/main" id="{930A9A06-DD0F-4A0C-9C7C-57CDCF8833F4}"/>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0" name="Group 309">
            <a:extLst>
              <a:ext uri="{FF2B5EF4-FFF2-40B4-BE49-F238E27FC236}">
                <a16:creationId xmlns:a16="http://schemas.microsoft.com/office/drawing/2014/main" id="{460FE6C3-EEE8-4E51-8919-F4842597847F}"/>
              </a:ext>
            </a:extLst>
          </p:cNvPr>
          <p:cNvGrpSpPr/>
          <p:nvPr/>
        </p:nvGrpSpPr>
        <p:grpSpPr>
          <a:xfrm rot="16200000" flipH="1">
            <a:off x="9112623" y="4527320"/>
            <a:ext cx="143289" cy="77102"/>
            <a:chOff x="8105775" y="6311494"/>
            <a:chExt cx="219075" cy="117881"/>
          </a:xfrm>
        </p:grpSpPr>
        <p:sp>
          <p:nvSpPr>
            <p:cNvPr id="311" name="Rectangle: Rounded Corners 310">
              <a:extLst>
                <a:ext uri="{FF2B5EF4-FFF2-40B4-BE49-F238E27FC236}">
                  <a16:creationId xmlns:a16="http://schemas.microsoft.com/office/drawing/2014/main" id="{F21171A3-59DC-49EF-83C5-768E6DF7C661}"/>
                </a:ext>
              </a:extLst>
            </p:cNvPr>
            <p:cNvSpPr/>
            <p:nvPr/>
          </p:nvSpPr>
          <p:spPr>
            <a:xfrm>
              <a:off x="8105775" y="6311494"/>
              <a:ext cx="219075" cy="117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Rounded Corners 311">
              <a:extLst>
                <a:ext uri="{FF2B5EF4-FFF2-40B4-BE49-F238E27FC236}">
                  <a16:creationId xmlns:a16="http://schemas.microsoft.com/office/drawing/2014/main" id="{4E8CFACE-2308-4705-A521-7B914A222638}"/>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Rounded Corners 312">
              <a:extLst>
                <a:ext uri="{FF2B5EF4-FFF2-40B4-BE49-F238E27FC236}">
                  <a16:creationId xmlns:a16="http://schemas.microsoft.com/office/drawing/2014/main" id="{A379B3C6-F43E-4823-8173-1E85C9ED2341}"/>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4" name="Group 313">
            <a:extLst>
              <a:ext uri="{FF2B5EF4-FFF2-40B4-BE49-F238E27FC236}">
                <a16:creationId xmlns:a16="http://schemas.microsoft.com/office/drawing/2014/main" id="{7A9A0D22-7F5D-4DDD-A9D2-E68EA8C8D559}"/>
              </a:ext>
            </a:extLst>
          </p:cNvPr>
          <p:cNvGrpSpPr/>
          <p:nvPr/>
        </p:nvGrpSpPr>
        <p:grpSpPr>
          <a:xfrm flipH="1">
            <a:off x="9984780" y="4775164"/>
            <a:ext cx="143289" cy="77102"/>
            <a:chOff x="8105775" y="6311494"/>
            <a:chExt cx="219075" cy="117881"/>
          </a:xfrm>
        </p:grpSpPr>
        <p:sp>
          <p:nvSpPr>
            <p:cNvPr id="315" name="Rectangle: Rounded Corners 314">
              <a:extLst>
                <a:ext uri="{FF2B5EF4-FFF2-40B4-BE49-F238E27FC236}">
                  <a16:creationId xmlns:a16="http://schemas.microsoft.com/office/drawing/2014/main" id="{2FDECDFA-E290-4C6B-8098-B904ECD43A79}"/>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Rounded Corners 315">
              <a:extLst>
                <a:ext uri="{FF2B5EF4-FFF2-40B4-BE49-F238E27FC236}">
                  <a16:creationId xmlns:a16="http://schemas.microsoft.com/office/drawing/2014/main" id="{9BFEA381-9A20-4616-A82E-14F7213E2E1A}"/>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Rounded Corners 316">
              <a:extLst>
                <a:ext uri="{FF2B5EF4-FFF2-40B4-BE49-F238E27FC236}">
                  <a16:creationId xmlns:a16="http://schemas.microsoft.com/office/drawing/2014/main" id="{A376DE24-2D06-4BEA-BC73-B8BEFE720C09}"/>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8" name="Group 317">
            <a:extLst>
              <a:ext uri="{FF2B5EF4-FFF2-40B4-BE49-F238E27FC236}">
                <a16:creationId xmlns:a16="http://schemas.microsoft.com/office/drawing/2014/main" id="{FA7A429E-B2B4-4492-A3F2-0E40D2AD4AB6}"/>
              </a:ext>
            </a:extLst>
          </p:cNvPr>
          <p:cNvGrpSpPr/>
          <p:nvPr/>
        </p:nvGrpSpPr>
        <p:grpSpPr>
          <a:xfrm flipH="1">
            <a:off x="9836140" y="4773732"/>
            <a:ext cx="143289" cy="77102"/>
            <a:chOff x="8105775" y="6311494"/>
            <a:chExt cx="219075" cy="117881"/>
          </a:xfrm>
        </p:grpSpPr>
        <p:sp>
          <p:nvSpPr>
            <p:cNvPr id="319" name="Rectangle: Rounded Corners 318">
              <a:extLst>
                <a:ext uri="{FF2B5EF4-FFF2-40B4-BE49-F238E27FC236}">
                  <a16:creationId xmlns:a16="http://schemas.microsoft.com/office/drawing/2014/main" id="{79C72260-8D04-46C7-B307-8EEA19D52BFF}"/>
                </a:ext>
              </a:extLst>
            </p:cNvPr>
            <p:cNvSpPr/>
            <p:nvPr/>
          </p:nvSpPr>
          <p:spPr>
            <a:xfrm>
              <a:off x="8105775" y="6311494"/>
              <a:ext cx="219075" cy="1178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Rounded Corners 319">
              <a:extLst>
                <a:ext uri="{FF2B5EF4-FFF2-40B4-BE49-F238E27FC236}">
                  <a16:creationId xmlns:a16="http://schemas.microsoft.com/office/drawing/2014/main" id="{E2CC28DB-4ADA-4EE1-84CE-8CBB49C705DA}"/>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Rounded Corners 320">
              <a:extLst>
                <a:ext uri="{FF2B5EF4-FFF2-40B4-BE49-F238E27FC236}">
                  <a16:creationId xmlns:a16="http://schemas.microsoft.com/office/drawing/2014/main" id="{821718F2-66C0-4A95-9B24-923B0292E769}"/>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a:extLst>
              <a:ext uri="{FF2B5EF4-FFF2-40B4-BE49-F238E27FC236}">
                <a16:creationId xmlns:a16="http://schemas.microsoft.com/office/drawing/2014/main" id="{91BEAB1C-EB53-43C8-AC39-AAC0AAC2B92A}"/>
              </a:ext>
            </a:extLst>
          </p:cNvPr>
          <p:cNvGrpSpPr/>
          <p:nvPr/>
        </p:nvGrpSpPr>
        <p:grpSpPr>
          <a:xfrm flipH="1">
            <a:off x="9818173" y="4905995"/>
            <a:ext cx="311321" cy="77102"/>
            <a:chOff x="7402665" y="5671286"/>
            <a:chExt cx="475978" cy="117881"/>
          </a:xfrm>
        </p:grpSpPr>
        <p:sp>
          <p:nvSpPr>
            <p:cNvPr id="323" name="Rectangle: Rounded Corners 322">
              <a:extLst>
                <a:ext uri="{FF2B5EF4-FFF2-40B4-BE49-F238E27FC236}">
                  <a16:creationId xmlns:a16="http://schemas.microsoft.com/office/drawing/2014/main" id="{FA4620B7-9B9C-4DCD-8986-DD3628750460}"/>
                </a:ext>
              </a:extLst>
            </p:cNvPr>
            <p:cNvSpPr/>
            <p:nvPr/>
          </p:nvSpPr>
          <p:spPr>
            <a:xfrm>
              <a:off x="7402665" y="5671286"/>
              <a:ext cx="309229"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4" name="Group 323">
              <a:extLst>
                <a:ext uri="{FF2B5EF4-FFF2-40B4-BE49-F238E27FC236}">
                  <a16:creationId xmlns:a16="http://schemas.microsoft.com/office/drawing/2014/main" id="{3CC6F7A5-E62D-4113-BBC1-BD2016F6C774}"/>
                </a:ext>
              </a:extLst>
            </p:cNvPr>
            <p:cNvGrpSpPr/>
            <p:nvPr/>
          </p:nvGrpSpPr>
          <p:grpSpPr>
            <a:xfrm>
              <a:off x="7714680" y="5671286"/>
              <a:ext cx="163963" cy="117881"/>
              <a:chOff x="8160887" y="6311494"/>
              <a:chExt cx="163963" cy="117881"/>
            </a:xfrm>
          </p:grpSpPr>
          <p:sp>
            <p:nvSpPr>
              <p:cNvPr id="325" name="Rectangle: Rounded Corners 324">
                <a:extLst>
                  <a:ext uri="{FF2B5EF4-FFF2-40B4-BE49-F238E27FC236}">
                    <a16:creationId xmlns:a16="http://schemas.microsoft.com/office/drawing/2014/main" id="{F97AF031-3C49-4AF8-8605-91A7AF796AA9}"/>
                  </a:ext>
                </a:extLst>
              </p:cNvPr>
              <p:cNvSpPr/>
              <p:nvPr/>
            </p:nvSpPr>
            <p:spPr>
              <a:xfrm>
                <a:off x="8160887" y="6311494"/>
                <a:ext cx="163963"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Rounded Corners 325">
                <a:extLst>
                  <a:ext uri="{FF2B5EF4-FFF2-40B4-BE49-F238E27FC236}">
                    <a16:creationId xmlns:a16="http://schemas.microsoft.com/office/drawing/2014/main" id="{A7B3C5C1-95D3-4D0A-9E06-21F1EFA9E2EB}"/>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6F1BFD96-5902-406D-B4FC-A70DF1817969}"/>
              </a:ext>
            </a:extLst>
          </p:cNvPr>
          <p:cNvGrpSpPr/>
          <p:nvPr/>
        </p:nvGrpSpPr>
        <p:grpSpPr>
          <a:xfrm rot="5400000">
            <a:off x="9109872" y="4310497"/>
            <a:ext cx="143289" cy="77102"/>
            <a:chOff x="8105775" y="6311494"/>
            <a:chExt cx="219075" cy="117881"/>
          </a:xfrm>
        </p:grpSpPr>
        <p:sp>
          <p:nvSpPr>
            <p:cNvPr id="328" name="Rectangle: Rounded Corners 327">
              <a:extLst>
                <a:ext uri="{FF2B5EF4-FFF2-40B4-BE49-F238E27FC236}">
                  <a16:creationId xmlns:a16="http://schemas.microsoft.com/office/drawing/2014/main" id="{076AF785-8C21-4ED4-87E4-D452C51C9C1D}"/>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Rounded Corners 328">
              <a:extLst>
                <a:ext uri="{FF2B5EF4-FFF2-40B4-BE49-F238E27FC236}">
                  <a16:creationId xmlns:a16="http://schemas.microsoft.com/office/drawing/2014/main" id="{AAC05E8B-9284-4E34-A2A1-3826E47F65B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Rounded Corners 329">
              <a:extLst>
                <a:ext uri="{FF2B5EF4-FFF2-40B4-BE49-F238E27FC236}">
                  <a16:creationId xmlns:a16="http://schemas.microsoft.com/office/drawing/2014/main" id="{5E0EE0C5-F454-46B9-9F71-15969B4ABB2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57603A21-17DE-4E91-8ABE-84F5090B59D9}"/>
              </a:ext>
            </a:extLst>
          </p:cNvPr>
          <p:cNvGrpSpPr/>
          <p:nvPr/>
        </p:nvGrpSpPr>
        <p:grpSpPr>
          <a:xfrm rot="5400000">
            <a:off x="9238916" y="4310497"/>
            <a:ext cx="143289" cy="77102"/>
            <a:chOff x="8105775" y="6311494"/>
            <a:chExt cx="219075" cy="117881"/>
          </a:xfrm>
        </p:grpSpPr>
        <p:sp>
          <p:nvSpPr>
            <p:cNvPr id="332" name="Rectangle: Rounded Corners 331">
              <a:extLst>
                <a:ext uri="{FF2B5EF4-FFF2-40B4-BE49-F238E27FC236}">
                  <a16:creationId xmlns:a16="http://schemas.microsoft.com/office/drawing/2014/main" id="{CAB6C07F-0547-49C0-B785-09B5EA07785C}"/>
                </a:ext>
              </a:extLst>
            </p:cNvPr>
            <p:cNvSpPr/>
            <p:nvPr/>
          </p:nvSpPr>
          <p:spPr>
            <a:xfrm>
              <a:off x="8105775" y="6311494"/>
              <a:ext cx="219075" cy="1178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Rounded Corners 332">
              <a:extLst>
                <a:ext uri="{FF2B5EF4-FFF2-40B4-BE49-F238E27FC236}">
                  <a16:creationId xmlns:a16="http://schemas.microsoft.com/office/drawing/2014/main" id="{8EFF5952-7090-4F8D-A02A-61D096E463C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Rounded Corners 333">
              <a:extLst>
                <a:ext uri="{FF2B5EF4-FFF2-40B4-BE49-F238E27FC236}">
                  <a16:creationId xmlns:a16="http://schemas.microsoft.com/office/drawing/2014/main" id="{B4979053-5B71-459D-A3B6-BCFD8F341EF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E28410D0-3647-4C72-9995-A9EA25477EAB}"/>
              </a:ext>
            </a:extLst>
          </p:cNvPr>
          <p:cNvGrpSpPr/>
          <p:nvPr/>
        </p:nvGrpSpPr>
        <p:grpSpPr>
          <a:xfrm rot="5400000">
            <a:off x="9109872" y="4148274"/>
            <a:ext cx="143289" cy="77102"/>
            <a:chOff x="8105775" y="6311494"/>
            <a:chExt cx="219075" cy="117881"/>
          </a:xfrm>
        </p:grpSpPr>
        <p:sp>
          <p:nvSpPr>
            <p:cNvPr id="336" name="Rectangle: Rounded Corners 335">
              <a:extLst>
                <a:ext uri="{FF2B5EF4-FFF2-40B4-BE49-F238E27FC236}">
                  <a16:creationId xmlns:a16="http://schemas.microsoft.com/office/drawing/2014/main" id="{77DFA91E-E98C-4AB7-AE3B-274C5446638B}"/>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Rounded Corners 336">
              <a:extLst>
                <a:ext uri="{FF2B5EF4-FFF2-40B4-BE49-F238E27FC236}">
                  <a16:creationId xmlns:a16="http://schemas.microsoft.com/office/drawing/2014/main" id="{7798FA80-EFF0-4CA4-B072-AC62887B45FE}"/>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Rounded Corners 337">
              <a:extLst>
                <a:ext uri="{FF2B5EF4-FFF2-40B4-BE49-F238E27FC236}">
                  <a16:creationId xmlns:a16="http://schemas.microsoft.com/office/drawing/2014/main" id="{F3D0B109-C45C-4978-B862-A06A2C539C5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 name="Group 338">
            <a:extLst>
              <a:ext uri="{FF2B5EF4-FFF2-40B4-BE49-F238E27FC236}">
                <a16:creationId xmlns:a16="http://schemas.microsoft.com/office/drawing/2014/main" id="{8748E8EF-249F-4B01-B216-AEFDFB194BD6}"/>
              </a:ext>
            </a:extLst>
          </p:cNvPr>
          <p:cNvGrpSpPr/>
          <p:nvPr/>
        </p:nvGrpSpPr>
        <p:grpSpPr>
          <a:xfrm rot="5400000">
            <a:off x="9238916" y="4148274"/>
            <a:ext cx="143289" cy="77102"/>
            <a:chOff x="8105775" y="6311494"/>
            <a:chExt cx="219075" cy="117881"/>
          </a:xfrm>
        </p:grpSpPr>
        <p:sp>
          <p:nvSpPr>
            <p:cNvPr id="340" name="Rectangle: Rounded Corners 339">
              <a:extLst>
                <a:ext uri="{FF2B5EF4-FFF2-40B4-BE49-F238E27FC236}">
                  <a16:creationId xmlns:a16="http://schemas.microsoft.com/office/drawing/2014/main" id="{3D7F4A59-AB37-4701-B863-D82CD7DA1B43}"/>
                </a:ext>
              </a:extLst>
            </p:cNvPr>
            <p:cNvSpPr/>
            <p:nvPr/>
          </p:nvSpPr>
          <p:spPr>
            <a:xfrm>
              <a:off x="8105775" y="6311494"/>
              <a:ext cx="219075" cy="1178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Rounded Corners 340">
              <a:extLst>
                <a:ext uri="{FF2B5EF4-FFF2-40B4-BE49-F238E27FC236}">
                  <a16:creationId xmlns:a16="http://schemas.microsoft.com/office/drawing/2014/main" id="{D1A97F7F-388E-42A4-A6B4-6FC61D3BE41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Rounded Corners 341">
              <a:extLst>
                <a:ext uri="{FF2B5EF4-FFF2-40B4-BE49-F238E27FC236}">
                  <a16:creationId xmlns:a16="http://schemas.microsoft.com/office/drawing/2014/main" id="{6CC4B52B-102F-4E3F-9D42-DA7E2703BED7}"/>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7" name="Group 346">
            <a:extLst>
              <a:ext uri="{FF2B5EF4-FFF2-40B4-BE49-F238E27FC236}">
                <a16:creationId xmlns:a16="http://schemas.microsoft.com/office/drawing/2014/main" id="{36FEBD49-CEAF-4FC7-BFF3-8B33D43CEAE4}"/>
              </a:ext>
            </a:extLst>
          </p:cNvPr>
          <p:cNvGrpSpPr/>
          <p:nvPr/>
        </p:nvGrpSpPr>
        <p:grpSpPr>
          <a:xfrm rot="5400000">
            <a:off x="9238916" y="4525143"/>
            <a:ext cx="143289" cy="77102"/>
            <a:chOff x="8105775" y="6311494"/>
            <a:chExt cx="219075" cy="117881"/>
          </a:xfrm>
        </p:grpSpPr>
        <p:sp>
          <p:nvSpPr>
            <p:cNvPr id="348" name="Rectangle: Rounded Corners 347">
              <a:extLst>
                <a:ext uri="{FF2B5EF4-FFF2-40B4-BE49-F238E27FC236}">
                  <a16:creationId xmlns:a16="http://schemas.microsoft.com/office/drawing/2014/main" id="{5A0255B1-82B0-448B-A413-0CDC4377D1F9}"/>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Rounded Corners 348">
              <a:extLst>
                <a:ext uri="{FF2B5EF4-FFF2-40B4-BE49-F238E27FC236}">
                  <a16:creationId xmlns:a16="http://schemas.microsoft.com/office/drawing/2014/main" id="{00B1472E-0D26-4BBE-B875-284D31D35B98}"/>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Rounded Corners 349">
              <a:extLst>
                <a:ext uri="{FF2B5EF4-FFF2-40B4-BE49-F238E27FC236}">
                  <a16:creationId xmlns:a16="http://schemas.microsoft.com/office/drawing/2014/main" id="{0FCA7CEA-3BF1-4A25-8213-6F5AC3AB6E6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E9EA63EA-5954-429A-AF39-F10E22353A13}"/>
              </a:ext>
            </a:extLst>
          </p:cNvPr>
          <p:cNvGrpSpPr/>
          <p:nvPr/>
        </p:nvGrpSpPr>
        <p:grpSpPr>
          <a:xfrm rot="5400000" flipH="1">
            <a:off x="9359739" y="5779284"/>
            <a:ext cx="143289" cy="77102"/>
            <a:chOff x="8105775" y="6311494"/>
            <a:chExt cx="219075" cy="117881"/>
          </a:xfrm>
        </p:grpSpPr>
        <p:sp>
          <p:nvSpPr>
            <p:cNvPr id="353" name="Rectangle: Rounded Corners 352">
              <a:extLst>
                <a:ext uri="{FF2B5EF4-FFF2-40B4-BE49-F238E27FC236}">
                  <a16:creationId xmlns:a16="http://schemas.microsoft.com/office/drawing/2014/main" id="{D58AA775-0CE8-41C2-9674-5EB09B64A966}"/>
                </a:ext>
              </a:extLst>
            </p:cNvPr>
            <p:cNvSpPr/>
            <p:nvPr/>
          </p:nvSpPr>
          <p:spPr>
            <a:xfrm>
              <a:off x="8105775" y="6311494"/>
              <a:ext cx="219075" cy="117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Rounded Corners 353">
              <a:extLst>
                <a:ext uri="{FF2B5EF4-FFF2-40B4-BE49-F238E27FC236}">
                  <a16:creationId xmlns:a16="http://schemas.microsoft.com/office/drawing/2014/main" id="{47101476-AB0F-43E3-B252-5C3CB8CCBC74}"/>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Rounded Corners 354">
              <a:extLst>
                <a:ext uri="{FF2B5EF4-FFF2-40B4-BE49-F238E27FC236}">
                  <a16:creationId xmlns:a16="http://schemas.microsoft.com/office/drawing/2014/main" id="{BB7C4591-E07E-42AC-A6EE-A854F0FA5F4F}"/>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FE43166E-33CB-461F-9FB4-A048BEA7126C}"/>
              </a:ext>
            </a:extLst>
          </p:cNvPr>
          <p:cNvGrpSpPr/>
          <p:nvPr/>
        </p:nvGrpSpPr>
        <p:grpSpPr>
          <a:xfrm rot="16200000">
            <a:off x="9356988" y="5600560"/>
            <a:ext cx="143289" cy="77102"/>
            <a:chOff x="8105775" y="6311494"/>
            <a:chExt cx="219075" cy="117881"/>
          </a:xfrm>
        </p:grpSpPr>
        <p:sp>
          <p:nvSpPr>
            <p:cNvPr id="357" name="Rectangle: Rounded Corners 356">
              <a:extLst>
                <a:ext uri="{FF2B5EF4-FFF2-40B4-BE49-F238E27FC236}">
                  <a16:creationId xmlns:a16="http://schemas.microsoft.com/office/drawing/2014/main" id="{2AAC923C-B795-4009-A11A-057EC049DDF4}"/>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Rounded Corners 357">
              <a:extLst>
                <a:ext uri="{FF2B5EF4-FFF2-40B4-BE49-F238E27FC236}">
                  <a16:creationId xmlns:a16="http://schemas.microsoft.com/office/drawing/2014/main" id="{62670629-1703-493B-9CF4-BAF5DE80A486}"/>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Rounded Corners 358">
              <a:extLst>
                <a:ext uri="{FF2B5EF4-FFF2-40B4-BE49-F238E27FC236}">
                  <a16:creationId xmlns:a16="http://schemas.microsoft.com/office/drawing/2014/main" id="{192D9335-B8EE-43D6-BDDC-1DA85249BFEF}"/>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0" name="Group 359">
            <a:extLst>
              <a:ext uri="{FF2B5EF4-FFF2-40B4-BE49-F238E27FC236}">
                <a16:creationId xmlns:a16="http://schemas.microsoft.com/office/drawing/2014/main" id="{E9F7C74F-20F8-400B-A8E3-53F96D2CC319}"/>
              </a:ext>
            </a:extLst>
          </p:cNvPr>
          <p:cNvGrpSpPr/>
          <p:nvPr/>
        </p:nvGrpSpPr>
        <p:grpSpPr>
          <a:xfrm rot="16200000">
            <a:off x="9486032" y="5600560"/>
            <a:ext cx="143289" cy="77102"/>
            <a:chOff x="8105775" y="6311494"/>
            <a:chExt cx="219075" cy="117881"/>
          </a:xfrm>
        </p:grpSpPr>
        <p:sp>
          <p:nvSpPr>
            <p:cNvPr id="361" name="Rectangle: Rounded Corners 360">
              <a:extLst>
                <a:ext uri="{FF2B5EF4-FFF2-40B4-BE49-F238E27FC236}">
                  <a16:creationId xmlns:a16="http://schemas.microsoft.com/office/drawing/2014/main" id="{4193F2BC-BF29-4F2B-B61E-15C0E1308BB8}"/>
                </a:ext>
              </a:extLst>
            </p:cNvPr>
            <p:cNvSpPr/>
            <p:nvPr/>
          </p:nvSpPr>
          <p:spPr>
            <a:xfrm>
              <a:off x="8105775" y="6311494"/>
              <a:ext cx="219075" cy="11788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Rounded Corners 361">
              <a:extLst>
                <a:ext uri="{FF2B5EF4-FFF2-40B4-BE49-F238E27FC236}">
                  <a16:creationId xmlns:a16="http://schemas.microsoft.com/office/drawing/2014/main" id="{93AC52BF-A2E4-4910-BB1F-2952A386EFDF}"/>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Rounded Corners 362">
              <a:extLst>
                <a:ext uri="{FF2B5EF4-FFF2-40B4-BE49-F238E27FC236}">
                  <a16:creationId xmlns:a16="http://schemas.microsoft.com/office/drawing/2014/main" id="{82C30938-C100-462C-9A71-EC216D16880A}"/>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4" name="Group 363">
            <a:extLst>
              <a:ext uri="{FF2B5EF4-FFF2-40B4-BE49-F238E27FC236}">
                <a16:creationId xmlns:a16="http://schemas.microsoft.com/office/drawing/2014/main" id="{847B30DF-73A6-4152-9255-661E8C327B19}"/>
              </a:ext>
            </a:extLst>
          </p:cNvPr>
          <p:cNvGrpSpPr/>
          <p:nvPr/>
        </p:nvGrpSpPr>
        <p:grpSpPr>
          <a:xfrm rot="16200000">
            <a:off x="9356988" y="5438337"/>
            <a:ext cx="143289" cy="77102"/>
            <a:chOff x="8105775" y="6311494"/>
            <a:chExt cx="219075" cy="117881"/>
          </a:xfrm>
        </p:grpSpPr>
        <p:sp>
          <p:nvSpPr>
            <p:cNvPr id="365" name="Rectangle: Rounded Corners 364">
              <a:extLst>
                <a:ext uri="{FF2B5EF4-FFF2-40B4-BE49-F238E27FC236}">
                  <a16:creationId xmlns:a16="http://schemas.microsoft.com/office/drawing/2014/main" id="{BD3A11F2-13A8-469D-A2D5-3826B23AB9AB}"/>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Rounded Corners 365">
              <a:extLst>
                <a:ext uri="{FF2B5EF4-FFF2-40B4-BE49-F238E27FC236}">
                  <a16:creationId xmlns:a16="http://schemas.microsoft.com/office/drawing/2014/main" id="{C06328BB-D189-47AE-8C3D-9821DD5DEBEE}"/>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Rounded Corners 366">
              <a:extLst>
                <a:ext uri="{FF2B5EF4-FFF2-40B4-BE49-F238E27FC236}">
                  <a16:creationId xmlns:a16="http://schemas.microsoft.com/office/drawing/2014/main" id="{A86CFB0C-45CB-4641-9428-0A1CA56E2E20}"/>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8" name="Group 367">
            <a:extLst>
              <a:ext uri="{FF2B5EF4-FFF2-40B4-BE49-F238E27FC236}">
                <a16:creationId xmlns:a16="http://schemas.microsoft.com/office/drawing/2014/main" id="{75B6AAE7-4B50-4AD5-BAA0-5C81E77DB58D}"/>
              </a:ext>
            </a:extLst>
          </p:cNvPr>
          <p:cNvGrpSpPr/>
          <p:nvPr/>
        </p:nvGrpSpPr>
        <p:grpSpPr>
          <a:xfrm rot="16200000">
            <a:off x="9486032" y="5438337"/>
            <a:ext cx="143289" cy="77102"/>
            <a:chOff x="8105775" y="6311494"/>
            <a:chExt cx="219075" cy="117881"/>
          </a:xfrm>
        </p:grpSpPr>
        <p:sp>
          <p:nvSpPr>
            <p:cNvPr id="369" name="Rectangle: Rounded Corners 368">
              <a:extLst>
                <a:ext uri="{FF2B5EF4-FFF2-40B4-BE49-F238E27FC236}">
                  <a16:creationId xmlns:a16="http://schemas.microsoft.com/office/drawing/2014/main" id="{02D38B00-AE7B-4FC6-9697-777AB24FBECC}"/>
                </a:ext>
              </a:extLst>
            </p:cNvPr>
            <p:cNvSpPr/>
            <p:nvPr/>
          </p:nvSpPr>
          <p:spPr>
            <a:xfrm>
              <a:off x="8105775" y="6311494"/>
              <a:ext cx="219075" cy="1178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Rounded Corners 369">
              <a:extLst>
                <a:ext uri="{FF2B5EF4-FFF2-40B4-BE49-F238E27FC236}">
                  <a16:creationId xmlns:a16="http://schemas.microsoft.com/office/drawing/2014/main" id="{3E1BBFA6-6BE7-4C90-8BBE-0FB3813B64A3}"/>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Rounded Corners 370">
              <a:extLst>
                <a:ext uri="{FF2B5EF4-FFF2-40B4-BE49-F238E27FC236}">
                  <a16:creationId xmlns:a16="http://schemas.microsoft.com/office/drawing/2014/main" id="{5E6C751C-1D9B-44DB-9C76-618D8BC096C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2" name="Group 371">
            <a:extLst>
              <a:ext uri="{FF2B5EF4-FFF2-40B4-BE49-F238E27FC236}">
                <a16:creationId xmlns:a16="http://schemas.microsoft.com/office/drawing/2014/main" id="{F9038CBF-A212-4599-A3D5-DFAEE5854F47}"/>
              </a:ext>
            </a:extLst>
          </p:cNvPr>
          <p:cNvGrpSpPr/>
          <p:nvPr/>
        </p:nvGrpSpPr>
        <p:grpSpPr>
          <a:xfrm rot="16200000">
            <a:off x="9486032" y="5777106"/>
            <a:ext cx="143289" cy="77102"/>
            <a:chOff x="8105775" y="6311494"/>
            <a:chExt cx="219075" cy="117881"/>
          </a:xfrm>
        </p:grpSpPr>
        <p:sp>
          <p:nvSpPr>
            <p:cNvPr id="373" name="Rectangle: Rounded Corners 372">
              <a:extLst>
                <a:ext uri="{FF2B5EF4-FFF2-40B4-BE49-F238E27FC236}">
                  <a16:creationId xmlns:a16="http://schemas.microsoft.com/office/drawing/2014/main" id="{425504BA-315D-42CD-ACBB-505563A8BF40}"/>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Rounded Corners 373">
              <a:extLst>
                <a:ext uri="{FF2B5EF4-FFF2-40B4-BE49-F238E27FC236}">
                  <a16:creationId xmlns:a16="http://schemas.microsoft.com/office/drawing/2014/main" id="{CC337CA2-05AC-4C71-8D4D-0D7BF763ED9D}"/>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Rounded Corners 374">
              <a:extLst>
                <a:ext uri="{FF2B5EF4-FFF2-40B4-BE49-F238E27FC236}">
                  <a16:creationId xmlns:a16="http://schemas.microsoft.com/office/drawing/2014/main" id="{CC5EA475-0A3E-4DAD-9F66-A18CF5E8C900}"/>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E0312F08-57AC-4955-9422-D94232E14849}"/>
              </a:ext>
            </a:extLst>
          </p:cNvPr>
          <p:cNvPicPr>
            <a:picLocks noChangeAspect="1"/>
          </p:cNvPicPr>
          <p:nvPr/>
        </p:nvPicPr>
        <p:blipFill rotWithShape="1">
          <a:blip r:embed="rId27"/>
          <a:srcRect l="66572" t="18520" r="20360" b="9090"/>
          <a:stretch/>
        </p:blipFill>
        <p:spPr>
          <a:xfrm>
            <a:off x="9342131" y="4937441"/>
            <a:ext cx="53145" cy="165597"/>
          </a:xfrm>
          <a:prstGeom prst="rect">
            <a:avLst/>
          </a:prstGeom>
          <a:effectLst>
            <a:glow rad="63500">
              <a:schemeClr val="accent6">
                <a:satMod val="175000"/>
                <a:alpha val="40000"/>
              </a:schemeClr>
            </a:glow>
          </a:effectLst>
        </p:spPr>
      </p:pic>
      <p:pic>
        <p:nvPicPr>
          <p:cNvPr id="343" name="Picture 342">
            <a:extLst>
              <a:ext uri="{FF2B5EF4-FFF2-40B4-BE49-F238E27FC236}">
                <a16:creationId xmlns:a16="http://schemas.microsoft.com/office/drawing/2014/main" id="{A852FE04-E926-436D-9242-1798755060A4}"/>
              </a:ext>
              <a:ext uri="{C183D7F6-B498-43B3-948B-1728B52AA6E4}">
                <adec:decorative xmlns:adec="http://schemas.microsoft.com/office/drawing/2017/decorative" val="1"/>
              </a:ext>
            </a:extLst>
          </p:cNvPr>
          <p:cNvPicPr>
            <a:picLocks noChangeAspect="1"/>
          </p:cNvPicPr>
          <p:nvPr/>
        </p:nvPicPr>
        <p:blipFill rotWithShape="1">
          <a:blip r:embed="rId28">
            <a:extLst>
              <a:ext uri="{28A0092B-C50C-407E-A947-70E740481C1C}">
                <a14:useLocalDpi xmlns:a14="http://schemas.microsoft.com/office/drawing/2010/main" val="0"/>
              </a:ext>
            </a:extLst>
          </a:blip>
          <a:srcRect l="30970" t="15023" r="52557" b="54524"/>
          <a:stretch/>
        </p:blipFill>
        <p:spPr>
          <a:xfrm>
            <a:off x="219279" y="273135"/>
            <a:ext cx="1247068" cy="1296774"/>
          </a:xfrm>
          <a:prstGeom prst="rect">
            <a:avLst/>
          </a:prstGeom>
        </p:spPr>
      </p:pic>
      <p:sp>
        <p:nvSpPr>
          <p:cNvPr id="376" name="Title 1">
            <a:extLst>
              <a:ext uri="{FF2B5EF4-FFF2-40B4-BE49-F238E27FC236}">
                <a16:creationId xmlns:a16="http://schemas.microsoft.com/office/drawing/2014/main" id="{1C9FC3DE-99E0-4415-A4BF-6BA22E84EB00}"/>
              </a:ext>
            </a:extLst>
          </p:cNvPr>
          <p:cNvSpPr txBox="1">
            <a:spLocks/>
          </p:cNvSpPr>
          <p:nvPr/>
        </p:nvSpPr>
        <p:spPr>
          <a:xfrm>
            <a:off x="1527172" y="244346"/>
            <a:ext cx="982007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rgbClr val="F58021"/>
                </a:solidFill>
              </a:rPr>
              <a:t>Benefits of Traffic Modeling</a:t>
            </a:r>
          </a:p>
        </p:txBody>
      </p:sp>
    </p:spTree>
    <p:extLst>
      <p:ext uri="{BB962C8B-B14F-4D97-AF65-F5344CB8AC3E}">
        <p14:creationId xmlns:p14="http://schemas.microsoft.com/office/powerpoint/2010/main" val="51540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4A1AF75-9011-42E0-874D-9093111F0A03}"/>
              </a:ext>
            </a:extLst>
          </p:cNvPr>
          <p:cNvGrpSpPr/>
          <p:nvPr/>
        </p:nvGrpSpPr>
        <p:grpSpPr>
          <a:xfrm>
            <a:off x="165662" y="1943057"/>
            <a:ext cx="5608459" cy="4351383"/>
            <a:chOff x="190661" y="1603903"/>
            <a:chExt cx="5608459" cy="4351383"/>
          </a:xfrm>
        </p:grpSpPr>
        <p:sp>
          <p:nvSpPr>
            <p:cNvPr id="12" name="TextBox 11">
              <a:extLst>
                <a:ext uri="{FF2B5EF4-FFF2-40B4-BE49-F238E27FC236}">
                  <a16:creationId xmlns:a16="http://schemas.microsoft.com/office/drawing/2014/main" id="{247FBE66-7A09-43E2-97C4-779B18B363C5}"/>
                </a:ext>
              </a:extLst>
            </p:cNvPr>
            <p:cNvSpPr txBox="1"/>
            <p:nvPr/>
          </p:nvSpPr>
          <p:spPr>
            <a:xfrm>
              <a:off x="315439" y="1603903"/>
              <a:ext cx="2940843" cy="830997"/>
            </a:xfrm>
            <a:prstGeom prst="rect">
              <a:avLst/>
            </a:prstGeom>
            <a:noFill/>
          </p:spPr>
          <p:txBody>
            <a:bodyPr wrap="square" rtlCol="0">
              <a:spAutoFit/>
            </a:bodyPr>
            <a:lstStyle/>
            <a:p>
              <a:pPr algn="ctr"/>
              <a:r>
                <a:rPr lang="en-US" sz="2400" b="1"/>
                <a:t>Accounting for trip diversions</a:t>
              </a:r>
            </a:p>
          </p:txBody>
        </p:sp>
        <p:grpSp>
          <p:nvGrpSpPr>
            <p:cNvPr id="52" name="Group 51">
              <a:extLst>
                <a:ext uri="{FF2B5EF4-FFF2-40B4-BE49-F238E27FC236}">
                  <a16:creationId xmlns:a16="http://schemas.microsoft.com/office/drawing/2014/main" id="{4CDAAD08-9847-4559-85BA-28F5D43CEC09}"/>
                </a:ext>
              </a:extLst>
            </p:cNvPr>
            <p:cNvGrpSpPr/>
            <p:nvPr/>
          </p:nvGrpSpPr>
          <p:grpSpPr>
            <a:xfrm>
              <a:off x="190661" y="2541561"/>
              <a:ext cx="5608459" cy="3413725"/>
              <a:chOff x="-12535" y="2611897"/>
              <a:chExt cx="5608459" cy="3413725"/>
            </a:xfrm>
          </p:grpSpPr>
          <p:sp>
            <p:nvSpPr>
              <p:cNvPr id="40" name="Rectangle 39">
                <a:extLst>
                  <a:ext uri="{FF2B5EF4-FFF2-40B4-BE49-F238E27FC236}">
                    <a16:creationId xmlns:a16="http://schemas.microsoft.com/office/drawing/2014/main" id="{A73E6475-74BC-438E-971A-AEC2B08A66CE}"/>
                  </a:ext>
                </a:extLst>
              </p:cNvPr>
              <p:cNvSpPr/>
              <p:nvPr/>
            </p:nvSpPr>
            <p:spPr>
              <a:xfrm>
                <a:off x="-12535" y="2611897"/>
                <a:ext cx="3392442" cy="3382539"/>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1C6114DD-D866-4956-9719-9A5713B47E47}"/>
                  </a:ext>
                </a:extLst>
              </p:cNvPr>
              <p:cNvCxnSpPr/>
              <p:nvPr/>
            </p:nvCxnSpPr>
            <p:spPr>
              <a:xfrm>
                <a:off x="-10993" y="5287730"/>
                <a:ext cx="339090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E2090B6C-331D-4159-B774-5856F8D0460F}"/>
                  </a:ext>
                </a:extLst>
              </p:cNvPr>
              <p:cNvCxnSpPr/>
              <p:nvPr/>
            </p:nvCxnSpPr>
            <p:spPr>
              <a:xfrm>
                <a:off x="-10993" y="4270528"/>
                <a:ext cx="339090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F581CB64-E522-48D6-8229-079AB68E490B}"/>
                  </a:ext>
                </a:extLst>
              </p:cNvPr>
              <p:cNvCxnSpPr/>
              <p:nvPr/>
            </p:nvCxnSpPr>
            <p:spPr>
              <a:xfrm>
                <a:off x="-10993" y="3279928"/>
                <a:ext cx="339090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544CB71E-F54A-405B-AE41-B2CFF12A07D1}"/>
                  </a:ext>
                </a:extLst>
              </p:cNvPr>
              <p:cNvCxnSpPr>
                <a:cxnSpLocks/>
              </p:cNvCxnSpPr>
              <p:nvPr/>
            </p:nvCxnSpPr>
            <p:spPr>
              <a:xfrm rot="16200000">
                <a:off x="-1485768" y="4307348"/>
                <a:ext cx="339090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797162B6-F375-4226-B572-DEB211708770}"/>
                  </a:ext>
                </a:extLst>
              </p:cNvPr>
              <p:cNvCxnSpPr>
                <a:cxnSpLocks/>
              </p:cNvCxnSpPr>
              <p:nvPr/>
            </p:nvCxnSpPr>
            <p:spPr>
              <a:xfrm rot="16200000">
                <a:off x="-525754" y="4307348"/>
                <a:ext cx="339090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97CA8A30-6B51-42CA-AD03-B1FEB4424E5D}"/>
                  </a:ext>
                </a:extLst>
              </p:cNvPr>
              <p:cNvCxnSpPr>
                <a:cxnSpLocks/>
              </p:cNvCxnSpPr>
              <p:nvPr/>
            </p:nvCxnSpPr>
            <p:spPr>
              <a:xfrm rot="16200000">
                <a:off x="390775" y="4307348"/>
                <a:ext cx="339090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
            <p:nvSpPr>
              <p:cNvPr id="384" name="TextBox 383">
                <a:extLst>
                  <a:ext uri="{FF2B5EF4-FFF2-40B4-BE49-F238E27FC236}">
                    <a16:creationId xmlns:a16="http://schemas.microsoft.com/office/drawing/2014/main" id="{A5D5007F-B8A7-42F0-B750-57232597B00E}"/>
                  </a:ext>
                </a:extLst>
              </p:cNvPr>
              <p:cNvSpPr txBox="1"/>
              <p:nvPr/>
            </p:nvSpPr>
            <p:spPr>
              <a:xfrm>
                <a:off x="3347013" y="3077730"/>
                <a:ext cx="2248911" cy="369332"/>
              </a:xfrm>
              <a:prstGeom prst="rect">
                <a:avLst/>
              </a:prstGeom>
              <a:noFill/>
            </p:spPr>
            <p:txBody>
              <a:bodyPr wrap="square" rtlCol="0">
                <a:spAutoFit/>
              </a:bodyPr>
              <a:lstStyle/>
              <a:p>
                <a:r>
                  <a:rPr lang="en-US" i="1"/>
                  <a:t>K St NW</a:t>
                </a:r>
              </a:p>
            </p:txBody>
          </p:sp>
          <p:sp>
            <p:nvSpPr>
              <p:cNvPr id="385" name="TextBox 384">
                <a:extLst>
                  <a:ext uri="{FF2B5EF4-FFF2-40B4-BE49-F238E27FC236}">
                    <a16:creationId xmlns:a16="http://schemas.microsoft.com/office/drawing/2014/main" id="{8A15A5FA-F1CB-4547-8C0D-AFADA5D1E65F}"/>
                  </a:ext>
                </a:extLst>
              </p:cNvPr>
              <p:cNvSpPr txBox="1"/>
              <p:nvPr/>
            </p:nvSpPr>
            <p:spPr>
              <a:xfrm>
                <a:off x="3347013" y="4080812"/>
                <a:ext cx="2248911" cy="369332"/>
              </a:xfrm>
              <a:prstGeom prst="rect">
                <a:avLst/>
              </a:prstGeom>
              <a:noFill/>
            </p:spPr>
            <p:txBody>
              <a:bodyPr wrap="square" rtlCol="0">
                <a:spAutoFit/>
              </a:bodyPr>
              <a:lstStyle/>
              <a:p>
                <a:r>
                  <a:rPr lang="en-US" i="1"/>
                  <a:t>I St NW</a:t>
                </a:r>
              </a:p>
            </p:txBody>
          </p:sp>
          <p:sp>
            <p:nvSpPr>
              <p:cNvPr id="386" name="TextBox 385">
                <a:extLst>
                  <a:ext uri="{FF2B5EF4-FFF2-40B4-BE49-F238E27FC236}">
                    <a16:creationId xmlns:a16="http://schemas.microsoft.com/office/drawing/2014/main" id="{79887951-2047-4D94-8430-8109C9A50333}"/>
                  </a:ext>
                </a:extLst>
              </p:cNvPr>
              <p:cNvSpPr txBox="1"/>
              <p:nvPr/>
            </p:nvSpPr>
            <p:spPr>
              <a:xfrm>
                <a:off x="3347013" y="5109585"/>
                <a:ext cx="2248911" cy="369332"/>
              </a:xfrm>
              <a:prstGeom prst="rect">
                <a:avLst/>
              </a:prstGeom>
              <a:noFill/>
            </p:spPr>
            <p:txBody>
              <a:bodyPr wrap="square" rtlCol="0">
                <a:spAutoFit/>
              </a:bodyPr>
              <a:lstStyle/>
              <a:p>
                <a:r>
                  <a:rPr lang="en-US" i="1"/>
                  <a:t>H St NW</a:t>
                </a:r>
              </a:p>
            </p:txBody>
          </p:sp>
          <p:cxnSp>
            <p:nvCxnSpPr>
              <p:cNvPr id="390" name="Straight Connector 389">
                <a:extLst>
                  <a:ext uri="{FF2B5EF4-FFF2-40B4-BE49-F238E27FC236}">
                    <a16:creationId xmlns:a16="http://schemas.microsoft.com/office/drawing/2014/main" id="{28D20C18-E72E-4A03-BB20-0CDB198A4883}"/>
                  </a:ext>
                </a:extLst>
              </p:cNvPr>
              <p:cNvCxnSpPr>
                <a:cxnSpLocks/>
              </p:cNvCxnSpPr>
              <p:nvPr/>
            </p:nvCxnSpPr>
            <p:spPr>
              <a:xfrm rot="16200000">
                <a:off x="1318617" y="4307348"/>
                <a:ext cx="3390900"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3658ABC1-03F0-4BEA-9C92-DF89B007C9E5}"/>
                  </a:ext>
                </a:extLst>
              </p:cNvPr>
              <p:cNvSpPr/>
              <p:nvPr/>
            </p:nvSpPr>
            <p:spPr>
              <a:xfrm>
                <a:off x="0" y="2692400"/>
                <a:ext cx="2971800" cy="533400"/>
              </a:xfrm>
              <a:custGeom>
                <a:avLst/>
                <a:gdLst>
                  <a:gd name="connsiteX0" fmla="*/ 0 w 3009900"/>
                  <a:gd name="connsiteY0" fmla="*/ 533400 h 533400"/>
                  <a:gd name="connsiteX1" fmla="*/ 3009900 w 3009900"/>
                  <a:gd name="connsiteY1" fmla="*/ 533400 h 533400"/>
                  <a:gd name="connsiteX2" fmla="*/ 3009900 w 3009900"/>
                  <a:gd name="connsiteY2" fmla="*/ 0 h 533400"/>
                </a:gdLst>
                <a:ahLst/>
                <a:cxnLst>
                  <a:cxn ang="0">
                    <a:pos x="connsiteX0" y="connsiteY0"/>
                  </a:cxn>
                  <a:cxn ang="0">
                    <a:pos x="connsiteX1" y="connsiteY1"/>
                  </a:cxn>
                  <a:cxn ang="0">
                    <a:pos x="connsiteX2" y="connsiteY2"/>
                  </a:cxn>
                </a:cxnLst>
                <a:rect l="l" t="t" r="r" b="b"/>
                <a:pathLst>
                  <a:path w="3009900" h="533400">
                    <a:moveTo>
                      <a:pt x="0" y="533400"/>
                    </a:moveTo>
                    <a:lnTo>
                      <a:pt x="3009900" y="533400"/>
                    </a:lnTo>
                    <a:lnTo>
                      <a:pt x="3009900" y="0"/>
                    </a:lnTo>
                  </a:path>
                </a:pathLst>
              </a:custGeom>
              <a:noFill/>
              <a:ln w="44450">
                <a:solidFill>
                  <a:schemeClr val="accent1">
                    <a:lumMod val="60000"/>
                    <a:lumOff val="40000"/>
                  </a:schemeClr>
                </a:solidFill>
                <a:prstDash val="sysDot"/>
                <a:tailEnd type="stealt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Shape 44">
                <a:extLst>
                  <a:ext uri="{FF2B5EF4-FFF2-40B4-BE49-F238E27FC236}">
                    <a16:creationId xmlns:a16="http://schemas.microsoft.com/office/drawing/2014/main" id="{1C11634B-940A-46FB-8251-B95DF21FF714}"/>
                  </a:ext>
                </a:extLst>
              </p:cNvPr>
              <p:cNvSpPr/>
              <p:nvPr/>
            </p:nvSpPr>
            <p:spPr>
              <a:xfrm>
                <a:off x="12700" y="2692400"/>
                <a:ext cx="3048000" cy="2540000"/>
              </a:xfrm>
              <a:custGeom>
                <a:avLst/>
                <a:gdLst>
                  <a:gd name="connsiteX0" fmla="*/ 0 w 3048000"/>
                  <a:gd name="connsiteY0" fmla="*/ 622300 h 2540000"/>
                  <a:gd name="connsiteX1" fmla="*/ 241300 w 3048000"/>
                  <a:gd name="connsiteY1" fmla="*/ 622300 h 2540000"/>
                  <a:gd name="connsiteX2" fmla="*/ 241300 w 3048000"/>
                  <a:gd name="connsiteY2" fmla="*/ 2540000 h 2540000"/>
                  <a:gd name="connsiteX3" fmla="*/ 3048000 w 3048000"/>
                  <a:gd name="connsiteY3" fmla="*/ 2540000 h 2540000"/>
                  <a:gd name="connsiteX4" fmla="*/ 3048000 w 3048000"/>
                  <a:gd name="connsiteY4" fmla="*/ 0 h 254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2540000">
                    <a:moveTo>
                      <a:pt x="0" y="622300"/>
                    </a:moveTo>
                    <a:lnTo>
                      <a:pt x="241300" y="622300"/>
                    </a:lnTo>
                    <a:lnTo>
                      <a:pt x="241300" y="2540000"/>
                    </a:lnTo>
                    <a:lnTo>
                      <a:pt x="3048000" y="2540000"/>
                    </a:lnTo>
                    <a:lnTo>
                      <a:pt x="3048000" y="0"/>
                    </a:lnTo>
                  </a:path>
                </a:pathLst>
              </a:custGeom>
              <a:noFill/>
              <a:ln w="44450">
                <a:solidFill>
                  <a:schemeClr val="accent1">
                    <a:lumMod val="60000"/>
                    <a:lumOff val="40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TextBox 386">
                <a:extLst>
                  <a:ext uri="{FF2B5EF4-FFF2-40B4-BE49-F238E27FC236}">
                    <a16:creationId xmlns:a16="http://schemas.microsoft.com/office/drawing/2014/main" id="{00563F3E-7A14-4C89-9306-A0F6DDB8AE60}"/>
                  </a:ext>
                </a:extLst>
              </p:cNvPr>
              <p:cNvSpPr txBox="1"/>
              <p:nvPr/>
            </p:nvSpPr>
            <p:spPr>
              <a:xfrm rot="16200000">
                <a:off x="-666616" y="4716500"/>
                <a:ext cx="2248911" cy="369332"/>
              </a:xfrm>
              <a:prstGeom prst="rect">
                <a:avLst/>
              </a:prstGeom>
              <a:noFill/>
            </p:spPr>
            <p:txBody>
              <a:bodyPr wrap="square" rtlCol="0">
                <a:spAutoFit/>
              </a:bodyPr>
              <a:lstStyle/>
              <a:p>
                <a:r>
                  <a:rPr lang="en-US" i="1"/>
                  <a:t>21</a:t>
                </a:r>
                <a:r>
                  <a:rPr lang="en-US" i="1" baseline="30000"/>
                  <a:t>st</a:t>
                </a:r>
                <a:r>
                  <a:rPr lang="en-US" i="1"/>
                  <a:t> St NW</a:t>
                </a:r>
              </a:p>
            </p:txBody>
          </p:sp>
          <p:sp>
            <p:nvSpPr>
              <p:cNvPr id="388" name="TextBox 387">
                <a:extLst>
                  <a:ext uri="{FF2B5EF4-FFF2-40B4-BE49-F238E27FC236}">
                    <a16:creationId xmlns:a16="http://schemas.microsoft.com/office/drawing/2014/main" id="{3E78406E-4AE8-4C9C-9B45-38A8E730F8CB}"/>
                  </a:ext>
                </a:extLst>
              </p:cNvPr>
              <p:cNvSpPr txBox="1"/>
              <p:nvPr/>
            </p:nvSpPr>
            <p:spPr>
              <a:xfrm rot="16200000">
                <a:off x="273543" y="4716500"/>
                <a:ext cx="2248911" cy="369332"/>
              </a:xfrm>
              <a:prstGeom prst="rect">
                <a:avLst/>
              </a:prstGeom>
              <a:noFill/>
            </p:spPr>
            <p:txBody>
              <a:bodyPr wrap="square" rtlCol="0">
                <a:spAutoFit/>
              </a:bodyPr>
              <a:lstStyle/>
              <a:p>
                <a:r>
                  <a:rPr lang="en-US" i="1"/>
                  <a:t>20</a:t>
                </a:r>
                <a:r>
                  <a:rPr lang="en-US" i="1" baseline="30000"/>
                  <a:t>th</a:t>
                </a:r>
                <a:r>
                  <a:rPr lang="en-US" i="1"/>
                  <a:t> St NW</a:t>
                </a:r>
              </a:p>
            </p:txBody>
          </p:sp>
          <p:sp>
            <p:nvSpPr>
              <p:cNvPr id="389" name="TextBox 388">
                <a:extLst>
                  <a:ext uri="{FF2B5EF4-FFF2-40B4-BE49-F238E27FC236}">
                    <a16:creationId xmlns:a16="http://schemas.microsoft.com/office/drawing/2014/main" id="{02795FF8-2256-4571-B8C6-2488DBF58759}"/>
                  </a:ext>
                </a:extLst>
              </p:cNvPr>
              <p:cNvSpPr txBox="1"/>
              <p:nvPr/>
            </p:nvSpPr>
            <p:spPr>
              <a:xfrm rot="16200000">
                <a:off x="1174947" y="4716501"/>
                <a:ext cx="2248911" cy="369332"/>
              </a:xfrm>
              <a:prstGeom prst="rect">
                <a:avLst/>
              </a:prstGeom>
              <a:noFill/>
            </p:spPr>
            <p:txBody>
              <a:bodyPr wrap="square" rtlCol="0">
                <a:spAutoFit/>
              </a:bodyPr>
              <a:lstStyle/>
              <a:p>
                <a:r>
                  <a:rPr lang="en-US" i="1"/>
                  <a:t>19</a:t>
                </a:r>
                <a:r>
                  <a:rPr lang="en-US" i="1" baseline="30000"/>
                  <a:t>th</a:t>
                </a:r>
                <a:r>
                  <a:rPr lang="en-US" i="1"/>
                  <a:t> St NW</a:t>
                </a:r>
              </a:p>
            </p:txBody>
          </p:sp>
          <p:sp>
            <p:nvSpPr>
              <p:cNvPr id="391" name="TextBox 390">
                <a:extLst>
                  <a:ext uri="{FF2B5EF4-FFF2-40B4-BE49-F238E27FC236}">
                    <a16:creationId xmlns:a16="http://schemas.microsoft.com/office/drawing/2014/main" id="{C4EECA1A-72DF-4DE7-AC10-7DF4BC6E9819}"/>
                  </a:ext>
                </a:extLst>
              </p:cNvPr>
              <p:cNvSpPr txBox="1"/>
              <p:nvPr/>
            </p:nvSpPr>
            <p:spPr>
              <a:xfrm rot="16200000">
                <a:off x="2102789" y="4716501"/>
                <a:ext cx="2248911" cy="369332"/>
              </a:xfrm>
              <a:prstGeom prst="rect">
                <a:avLst/>
              </a:prstGeom>
              <a:noFill/>
            </p:spPr>
            <p:txBody>
              <a:bodyPr wrap="square" rtlCol="0">
                <a:spAutoFit/>
              </a:bodyPr>
              <a:lstStyle/>
              <a:p>
                <a:r>
                  <a:rPr lang="en-US" i="1"/>
                  <a:t>18</a:t>
                </a:r>
                <a:r>
                  <a:rPr lang="en-US" i="1" baseline="30000"/>
                  <a:t>th</a:t>
                </a:r>
                <a:r>
                  <a:rPr lang="en-US" i="1"/>
                  <a:t> St NW</a:t>
                </a:r>
              </a:p>
            </p:txBody>
          </p:sp>
          <p:sp>
            <p:nvSpPr>
              <p:cNvPr id="392" name="TextBox 391">
                <a:extLst>
                  <a:ext uri="{FF2B5EF4-FFF2-40B4-BE49-F238E27FC236}">
                    <a16:creationId xmlns:a16="http://schemas.microsoft.com/office/drawing/2014/main" id="{732D4284-5F23-4AE6-8FC8-810CE66BA9EE}"/>
                  </a:ext>
                </a:extLst>
              </p:cNvPr>
              <p:cNvSpPr txBox="1"/>
              <p:nvPr/>
            </p:nvSpPr>
            <p:spPr>
              <a:xfrm>
                <a:off x="919729" y="2867691"/>
                <a:ext cx="1387814" cy="338554"/>
              </a:xfrm>
              <a:prstGeom prst="rect">
                <a:avLst/>
              </a:prstGeom>
              <a:noFill/>
              <a:effectLst>
                <a:glow rad="228600">
                  <a:schemeClr val="bg1">
                    <a:alpha val="40000"/>
                  </a:schemeClr>
                </a:glow>
              </a:effectLst>
            </p:spPr>
            <p:txBody>
              <a:bodyPr wrap="square" rtlCol="0">
                <a:spAutoFit/>
              </a:bodyPr>
              <a:lstStyle/>
              <a:p>
                <a:pPr algn="ctr"/>
                <a:r>
                  <a:rPr lang="en-US" sz="1600" b="1">
                    <a:solidFill>
                      <a:schemeClr val="accent1">
                        <a:lumMod val="60000"/>
                        <a:lumOff val="40000"/>
                      </a:schemeClr>
                    </a:solidFill>
                    <a:effectLst>
                      <a:glow rad="63500">
                        <a:schemeClr val="accent2">
                          <a:satMod val="175000"/>
                          <a:alpha val="40000"/>
                        </a:schemeClr>
                      </a:glow>
                    </a:effectLst>
                  </a:rPr>
                  <a:t>Original Trip</a:t>
                </a:r>
              </a:p>
            </p:txBody>
          </p:sp>
          <p:sp>
            <p:nvSpPr>
              <p:cNvPr id="393" name="TextBox 392">
                <a:extLst>
                  <a:ext uri="{FF2B5EF4-FFF2-40B4-BE49-F238E27FC236}">
                    <a16:creationId xmlns:a16="http://schemas.microsoft.com/office/drawing/2014/main" id="{B9275E0E-AD3B-4163-B4AE-3E7DF9903676}"/>
                  </a:ext>
                </a:extLst>
              </p:cNvPr>
              <p:cNvSpPr txBox="1"/>
              <p:nvPr/>
            </p:nvSpPr>
            <p:spPr>
              <a:xfrm>
                <a:off x="233806" y="4298536"/>
                <a:ext cx="1445095" cy="338554"/>
              </a:xfrm>
              <a:prstGeom prst="rect">
                <a:avLst/>
              </a:prstGeom>
              <a:noFill/>
              <a:effectLst>
                <a:glow rad="228600">
                  <a:schemeClr val="bg1">
                    <a:alpha val="40000"/>
                  </a:schemeClr>
                </a:glow>
              </a:effectLst>
            </p:spPr>
            <p:txBody>
              <a:bodyPr wrap="square" rtlCol="0">
                <a:spAutoFit/>
              </a:bodyPr>
              <a:lstStyle/>
              <a:p>
                <a:pPr algn="ctr"/>
                <a:r>
                  <a:rPr lang="en-US" sz="1600" b="1">
                    <a:solidFill>
                      <a:schemeClr val="accent1">
                        <a:lumMod val="60000"/>
                        <a:lumOff val="40000"/>
                      </a:schemeClr>
                    </a:solidFill>
                    <a:effectLst>
                      <a:glow rad="63500">
                        <a:schemeClr val="accent2">
                          <a:satMod val="175000"/>
                          <a:alpha val="40000"/>
                        </a:schemeClr>
                      </a:glow>
                    </a:effectLst>
                  </a:rPr>
                  <a:t>Trip Diversion</a:t>
                </a:r>
              </a:p>
            </p:txBody>
          </p:sp>
        </p:grpSp>
      </p:grpSp>
      <p:grpSp>
        <p:nvGrpSpPr>
          <p:cNvPr id="4" name="Group 3">
            <a:extLst>
              <a:ext uri="{FF2B5EF4-FFF2-40B4-BE49-F238E27FC236}">
                <a16:creationId xmlns:a16="http://schemas.microsoft.com/office/drawing/2014/main" id="{454FC4C6-8B23-4007-8653-A4E0058F46F9}"/>
              </a:ext>
            </a:extLst>
          </p:cNvPr>
          <p:cNvGrpSpPr/>
          <p:nvPr/>
        </p:nvGrpSpPr>
        <p:grpSpPr>
          <a:xfrm>
            <a:off x="4465380" y="1285044"/>
            <a:ext cx="7712681" cy="2479839"/>
            <a:chOff x="4465380" y="1285044"/>
            <a:chExt cx="7712681" cy="2479839"/>
          </a:xfrm>
        </p:grpSpPr>
        <p:sp>
          <p:nvSpPr>
            <p:cNvPr id="394" name="TextBox 393">
              <a:extLst>
                <a:ext uri="{FF2B5EF4-FFF2-40B4-BE49-F238E27FC236}">
                  <a16:creationId xmlns:a16="http://schemas.microsoft.com/office/drawing/2014/main" id="{FDB83781-79AA-44E2-8973-A1ADE5F356BF}"/>
                </a:ext>
              </a:extLst>
            </p:cNvPr>
            <p:cNvSpPr txBox="1"/>
            <p:nvPr/>
          </p:nvSpPr>
          <p:spPr>
            <a:xfrm>
              <a:off x="5309091" y="1285044"/>
              <a:ext cx="6840613" cy="461665"/>
            </a:xfrm>
            <a:prstGeom prst="rect">
              <a:avLst/>
            </a:prstGeom>
            <a:noFill/>
          </p:spPr>
          <p:txBody>
            <a:bodyPr wrap="square" rtlCol="0">
              <a:spAutoFit/>
            </a:bodyPr>
            <a:lstStyle/>
            <a:p>
              <a:pPr algn="ctr"/>
              <a:r>
                <a:rPr lang="en-US" sz="2400" b="1"/>
                <a:t>Capturing surrounding network congestion</a:t>
              </a:r>
            </a:p>
          </p:txBody>
        </p:sp>
        <p:sp>
          <p:nvSpPr>
            <p:cNvPr id="463" name="TextBox 462">
              <a:extLst>
                <a:ext uri="{FF2B5EF4-FFF2-40B4-BE49-F238E27FC236}">
                  <a16:creationId xmlns:a16="http://schemas.microsoft.com/office/drawing/2014/main" id="{0B491BCF-E07F-473E-B0CE-420B872C835F}"/>
                </a:ext>
              </a:extLst>
            </p:cNvPr>
            <p:cNvSpPr txBox="1"/>
            <p:nvPr/>
          </p:nvSpPr>
          <p:spPr>
            <a:xfrm>
              <a:off x="4465380" y="1965123"/>
              <a:ext cx="822426" cy="276999"/>
            </a:xfrm>
            <a:prstGeom prst="rect">
              <a:avLst/>
            </a:prstGeom>
            <a:noFill/>
          </p:spPr>
          <p:txBody>
            <a:bodyPr wrap="square" rtlCol="0">
              <a:spAutoFit/>
            </a:bodyPr>
            <a:lstStyle/>
            <a:p>
              <a:pPr algn="r"/>
              <a:r>
                <a:rPr lang="en-US" sz="1200" i="1"/>
                <a:t>M</a:t>
              </a:r>
            </a:p>
          </p:txBody>
        </p:sp>
        <p:sp>
          <p:nvSpPr>
            <p:cNvPr id="464" name="TextBox 463">
              <a:extLst>
                <a:ext uri="{FF2B5EF4-FFF2-40B4-BE49-F238E27FC236}">
                  <a16:creationId xmlns:a16="http://schemas.microsoft.com/office/drawing/2014/main" id="{E36EE810-E7B0-43FC-AE1A-74E9430B7198}"/>
                </a:ext>
              </a:extLst>
            </p:cNvPr>
            <p:cNvSpPr txBox="1"/>
            <p:nvPr/>
          </p:nvSpPr>
          <p:spPr>
            <a:xfrm>
              <a:off x="4465380" y="2368899"/>
              <a:ext cx="822426" cy="276999"/>
            </a:xfrm>
            <a:prstGeom prst="rect">
              <a:avLst/>
            </a:prstGeom>
            <a:noFill/>
          </p:spPr>
          <p:txBody>
            <a:bodyPr wrap="square" rtlCol="0">
              <a:spAutoFit/>
            </a:bodyPr>
            <a:lstStyle/>
            <a:p>
              <a:pPr algn="r"/>
              <a:r>
                <a:rPr lang="en-US" sz="1200" i="1"/>
                <a:t>L</a:t>
              </a:r>
            </a:p>
          </p:txBody>
        </p:sp>
        <p:sp>
          <p:nvSpPr>
            <p:cNvPr id="465" name="TextBox 464">
              <a:extLst>
                <a:ext uri="{FF2B5EF4-FFF2-40B4-BE49-F238E27FC236}">
                  <a16:creationId xmlns:a16="http://schemas.microsoft.com/office/drawing/2014/main" id="{5FE3FDFE-F5FB-43BE-8167-FC4DF14EE91C}"/>
                </a:ext>
              </a:extLst>
            </p:cNvPr>
            <p:cNvSpPr txBox="1"/>
            <p:nvPr/>
          </p:nvSpPr>
          <p:spPr>
            <a:xfrm>
              <a:off x="4465380" y="2673389"/>
              <a:ext cx="822426" cy="276999"/>
            </a:xfrm>
            <a:prstGeom prst="rect">
              <a:avLst/>
            </a:prstGeom>
            <a:noFill/>
          </p:spPr>
          <p:txBody>
            <a:bodyPr wrap="square" rtlCol="0">
              <a:spAutoFit/>
            </a:bodyPr>
            <a:lstStyle/>
            <a:p>
              <a:pPr algn="r"/>
              <a:r>
                <a:rPr lang="en-US" sz="1200" i="1"/>
                <a:t>K</a:t>
              </a:r>
            </a:p>
          </p:txBody>
        </p:sp>
        <p:sp>
          <p:nvSpPr>
            <p:cNvPr id="466" name="TextBox 465">
              <a:extLst>
                <a:ext uri="{FF2B5EF4-FFF2-40B4-BE49-F238E27FC236}">
                  <a16:creationId xmlns:a16="http://schemas.microsoft.com/office/drawing/2014/main" id="{3F80DD74-9F23-41CE-8C4D-AF4CE9859EB3}"/>
                </a:ext>
              </a:extLst>
            </p:cNvPr>
            <p:cNvSpPr txBox="1"/>
            <p:nvPr/>
          </p:nvSpPr>
          <p:spPr>
            <a:xfrm>
              <a:off x="4465380" y="3018603"/>
              <a:ext cx="822426" cy="276999"/>
            </a:xfrm>
            <a:prstGeom prst="rect">
              <a:avLst/>
            </a:prstGeom>
            <a:noFill/>
          </p:spPr>
          <p:txBody>
            <a:bodyPr wrap="square" rtlCol="0">
              <a:spAutoFit/>
            </a:bodyPr>
            <a:lstStyle/>
            <a:p>
              <a:pPr algn="r"/>
              <a:r>
                <a:rPr lang="en-US" sz="1200" i="1"/>
                <a:t>I</a:t>
              </a:r>
            </a:p>
          </p:txBody>
        </p:sp>
        <p:sp>
          <p:nvSpPr>
            <p:cNvPr id="467" name="TextBox 466">
              <a:extLst>
                <a:ext uri="{FF2B5EF4-FFF2-40B4-BE49-F238E27FC236}">
                  <a16:creationId xmlns:a16="http://schemas.microsoft.com/office/drawing/2014/main" id="{AC2C6482-604A-4253-874D-D215AF396ABA}"/>
                </a:ext>
              </a:extLst>
            </p:cNvPr>
            <p:cNvSpPr txBox="1"/>
            <p:nvPr/>
          </p:nvSpPr>
          <p:spPr>
            <a:xfrm>
              <a:off x="4465380" y="3376777"/>
              <a:ext cx="822426" cy="276999"/>
            </a:xfrm>
            <a:prstGeom prst="rect">
              <a:avLst/>
            </a:prstGeom>
            <a:noFill/>
          </p:spPr>
          <p:txBody>
            <a:bodyPr wrap="square" rtlCol="0">
              <a:spAutoFit/>
            </a:bodyPr>
            <a:lstStyle/>
            <a:p>
              <a:pPr algn="r"/>
              <a:r>
                <a:rPr lang="en-US" sz="1200" i="1"/>
                <a:t>H</a:t>
              </a:r>
            </a:p>
          </p:txBody>
        </p:sp>
        <p:grpSp>
          <p:nvGrpSpPr>
            <p:cNvPr id="1043" name="Group 1042">
              <a:extLst>
                <a:ext uri="{FF2B5EF4-FFF2-40B4-BE49-F238E27FC236}">
                  <a16:creationId xmlns:a16="http://schemas.microsoft.com/office/drawing/2014/main" id="{0456CB86-A675-40B0-BD22-FAD0AF291C75}"/>
                </a:ext>
              </a:extLst>
            </p:cNvPr>
            <p:cNvGrpSpPr/>
            <p:nvPr/>
          </p:nvGrpSpPr>
          <p:grpSpPr>
            <a:xfrm>
              <a:off x="5285478" y="1742610"/>
              <a:ext cx="6892583" cy="2022273"/>
              <a:chOff x="5343534" y="1713582"/>
              <a:chExt cx="6892583" cy="2022273"/>
            </a:xfrm>
          </p:grpSpPr>
          <p:sp>
            <p:nvSpPr>
              <p:cNvPr id="1038" name="Rectangle 1037">
                <a:extLst>
                  <a:ext uri="{FF2B5EF4-FFF2-40B4-BE49-F238E27FC236}">
                    <a16:creationId xmlns:a16="http://schemas.microsoft.com/office/drawing/2014/main" id="{BF927E37-8740-46A1-9065-0D3044DC75D3}"/>
                  </a:ext>
                </a:extLst>
              </p:cNvPr>
              <p:cNvSpPr/>
              <p:nvPr/>
            </p:nvSpPr>
            <p:spPr>
              <a:xfrm>
                <a:off x="5362960" y="1954695"/>
                <a:ext cx="6829040" cy="178116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5" name="Straight Connector 404">
                <a:extLst>
                  <a:ext uri="{FF2B5EF4-FFF2-40B4-BE49-F238E27FC236}">
                    <a16:creationId xmlns:a16="http://schemas.microsoft.com/office/drawing/2014/main" id="{F9031B89-E638-494C-9AAE-BAE075A128BA}"/>
                  </a:ext>
                </a:extLst>
              </p:cNvPr>
              <p:cNvCxnSpPr>
                <a:cxnSpLocks/>
              </p:cNvCxnSpPr>
              <p:nvPr/>
            </p:nvCxnSpPr>
            <p:spPr>
              <a:xfrm>
                <a:off x="8344100" y="2493931"/>
                <a:ext cx="143361" cy="31927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C359606F-23FA-4089-92C0-A152273E2DE6}"/>
                  </a:ext>
                </a:extLst>
              </p:cNvPr>
              <p:cNvCxnSpPr>
                <a:cxnSpLocks/>
              </p:cNvCxnSpPr>
              <p:nvPr/>
            </p:nvCxnSpPr>
            <p:spPr>
              <a:xfrm>
                <a:off x="8101397" y="1962150"/>
                <a:ext cx="238978" cy="532215"/>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DB30678-FDD4-4E56-B295-6AA458FDF8EE}"/>
                  </a:ext>
                </a:extLst>
              </p:cNvPr>
              <p:cNvCxnSpPr/>
              <p:nvPr/>
            </p:nvCxnSpPr>
            <p:spPr>
              <a:xfrm>
                <a:off x="7953256"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6B364053-ABE0-4E44-A3F7-A1FC135E0051}"/>
                  </a:ext>
                </a:extLst>
              </p:cNvPr>
              <p:cNvCxnSpPr/>
              <p:nvPr/>
            </p:nvCxnSpPr>
            <p:spPr>
              <a:xfrm>
                <a:off x="7398905"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876047EF-570B-43F0-A07B-18829F919F78}"/>
                  </a:ext>
                </a:extLst>
              </p:cNvPr>
              <p:cNvCxnSpPr/>
              <p:nvPr/>
            </p:nvCxnSpPr>
            <p:spPr>
              <a:xfrm>
                <a:off x="6872691"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765145F2-340A-4C3E-8CC2-268B979307AC}"/>
                  </a:ext>
                </a:extLst>
              </p:cNvPr>
              <p:cNvCxnSpPr/>
              <p:nvPr/>
            </p:nvCxnSpPr>
            <p:spPr>
              <a:xfrm>
                <a:off x="6368778"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E433AEB6-B6D0-49D6-8BEC-CEB7C624F64C}"/>
                  </a:ext>
                </a:extLst>
              </p:cNvPr>
              <p:cNvCxnSpPr/>
              <p:nvPr/>
            </p:nvCxnSpPr>
            <p:spPr>
              <a:xfrm>
                <a:off x="5897159"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F48DA4A4-6A0E-4D37-A5EB-E64ADBDC32D9}"/>
                  </a:ext>
                </a:extLst>
              </p:cNvPr>
              <p:cNvCxnSpPr/>
              <p:nvPr/>
            </p:nvCxnSpPr>
            <p:spPr>
              <a:xfrm>
                <a:off x="8801209"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E0FC52C0-FEA0-4875-B34C-1649A1E31697}"/>
                  </a:ext>
                </a:extLst>
              </p:cNvPr>
              <p:cNvCxnSpPr/>
              <p:nvPr/>
            </p:nvCxnSpPr>
            <p:spPr>
              <a:xfrm>
                <a:off x="9341913"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6258D4EC-A2BC-4701-9779-B63FB7899B1F}"/>
                  </a:ext>
                </a:extLst>
              </p:cNvPr>
              <p:cNvCxnSpPr/>
              <p:nvPr/>
            </p:nvCxnSpPr>
            <p:spPr>
              <a:xfrm>
                <a:off x="10009086"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1A18997C-5FB5-4685-AAB9-7971EF0D4637}"/>
                  </a:ext>
                </a:extLst>
              </p:cNvPr>
              <p:cNvCxnSpPr>
                <a:cxnSpLocks/>
              </p:cNvCxnSpPr>
              <p:nvPr/>
            </p:nvCxnSpPr>
            <p:spPr>
              <a:xfrm flipH="1">
                <a:off x="10432908" y="1962150"/>
                <a:ext cx="238978" cy="532215"/>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40280108-3602-41DF-97E2-B21E65EFBCEB}"/>
                  </a:ext>
                </a:extLst>
              </p:cNvPr>
              <p:cNvCxnSpPr>
                <a:cxnSpLocks/>
              </p:cNvCxnSpPr>
              <p:nvPr/>
            </p:nvCxnSpPr>
            <p:spPr>
              <a:xfrm flipH="1">
                <a:off x="10296790" y="2493931"/>
                <a:ext cx="143361" cy="3192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B3E97155-ECE6-48A6-8229-0050EEABEB8C}"/>
                  </a:ext>
                </a:extLst>
              </p:cNvPr>
              <p:cNvCxnSpPr/>
              <p:nvPr/>
            </p:nvCxnSpPr>
            <p:spPr>
              <a:xfrm>
                <a:off x="10971110"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81FA89C0-2485-4E6E-B906-7BB2BB314E39}"/>
                  </a:ext>
                </a:extLst>
              </p:cNvPr>
              <p:cNvCxnSpPr/>
              <p:nvPr/>
            </p:nvCxnSpPr>
            <p:spPr>
              <a:xfrm>
                <a:off x="11580710"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0226A031-B5B0-4F9D-BA12-CBAF3D7A55EC}"/>
                  </a:ext>
                </a:extLst>
              </p:cNvPr>
              <p:cNvCxnSpPr/>
              <p:nvPr/>
            </p:nvCxnSpPr>
            <p:spPr>
              <a:xfrm>
                <a:off x="12052198" y="1963224"/>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2ADBA693-3C92-44CF-8282-E4E4CBFE459D}"/>
                  </a:ext>
                </a:extLst>
              </p:cNvPr>
              <p:cNvCxnSpPr/>
              <p:nvPr/>
            </p:nvCxnSpPr>
            <p:spPr>
              <a:xfrm>
                <a:off x="7953256"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7547BAE3-839B-4172-B119-8761A84A7513}"/>
                  </a:ext>
                </a:extLst>
              </p:cNvPr>
              <p:cNvCxnSpPr/>
              <p:nvPr/>
            </p:nvCxnSpPr>
            <p:spPr>
              <a:xfrm>
                <a:off x="7398905"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1DE9282F-7F7E-4C69-A1A3-0E39351E153D}"/>
                  </a:ext>
                </a:extLst>
              </p:cNvPr>
              <p:cNvCxnSpPr/>
              <p:nvPr/>
            </p:nvCxnSpPr>
            <p:spPr>
              <a:xfrm>
                <a:off x="6872691"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EE50C9CA-024A-4D14-90A2-EFD547758E03}"/>
                  </a:ext>
                </a:extLst>
              </p:cNvPr>
              <p:cNvCxnSpPr/>
              <p:nvPr/>
            </p:nvCxnSpPr>
            <p:spPr>
              <a:xfrm>
                <a:off x="6368778"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F0CAF381-9212-422D-84D4-9186DFCC4DC7}"/>
                  </a:ext>
                </a:extLst>
              </p:cNvPr>
              <p:cNvCxnSpPr/>
              <p:nvPr/>
            </p:nvCxnSpPr>
            <p:spPr>
              <a:xfrm>
                <a:off x="5897159"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C3A3ADF0-A1D1-4897-ACCF-99A795B5985E}"/>
                  </a:ext>
                </a:extLst>
              </p:cNvPr>
              <p:cNvCxnSpPr/>
              <p:nvPr/>
            </p:nvCxnSpPr>
            <p:spPr>
              <a:xfrm>
                <a:off x="8801209"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54F2A28F-6F45-4DA6-9D6D-5737395E0D74}"/>
                  </a:ext>
                </a:extLst>
              </p:cNvPr>
              <p:cNvCxnSpPr/>
              <p:nvPr/>
            </p:nvCxnSpPr>
            <p:spPr>
              <a:xfrm>
                <a:off x="9341913"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0B239557-F646-4A33-9A1A-3F98A7793D3F}"/>
                  </a:ext>
                </a:extLst>
              </p:cNvPr>
              <p:cNvCxnSpPr/>
              <p:nvPr/>
            </p:nvCxnSpPr>
            <p:spPr>
              <a:xfrm>
                <a:off x="10009086"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2CF49AC8-8497-40A7-9D69-5889A5CB295A}"/>
                  </a:ext>
                </a:extLst>
              </p:cNvPr>
              <p:cNvCxnSpPr/>
              <p:nvPr/>
            </p:nvCxnSpPr>
            <p:spPr>
              <a:xfrm>
                <a:off x="10971110"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FAE56A64-BDD8-47A9-848B-50E80A993460}"/>
                  </a:ext>
                </a:extLst>
              </p:cNvPr>
              <p:cNvCxnSpPr/>
              <p:nvPr/>
            </p:nvCxnSpPr>
            <p:spPr>
              <a:xfrm>
                <a:off x="11580710"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A46959E1-EE6B-4764-A7A9-CDDBEA500C15}"/>
                  </a:ext>
                </a:extLst>
              </p:cNvPr>
              <p:cNvCxnSpPr/>
              <p:nvPr/>
            </p:nvCxnSpPr>
            <p:spPr>
              <a:xfrm>
                <a:off x="12052198"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8C226826-C364-4CE0-9E9D-EA1C818B6318}"/>
                  </a:ext>
                </a:extLst>
              </p:cNvPr>
              <p:cNvCxnSpPr>
                <a:cxnSpLocks/>
              </p:cNvCxnSpPr>
              <p:nvPr/>
            </p:nvCxnSpPr>
            <p:spPr>
              <a:xfrm>
                <a:off x="5898304" y="2828925"/>
                <a:ext cx="0" cy="34443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9A2A978D-79AF-4905-8F34-60B008EB7BCD}"/>
                  </a:ext>
                </a:extLst>
              </p:cNvPr>
              <p:cNvCxnSpPr>
                <a:cxnSpLocks/>
              </p:cNvCxnSpPr>
              <p:nvPr/>
            </p:nvCxnSpPr>
            <p:spPr>
              <a:xfrm>
                <a:off x="5898304" y="2530657"/>
                <a:ext cx="0" cy="31461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80AA6888-CD6C-4ED2-8153-2D671AC33F87}"/>
                  </a:ext>
                </a:extLst>
              </p:cNvPr>
              <p:cNvCxnSpPr>
                <a:cxnSpLocks/>
              </p:cNvCxnSpPr>
              <p:nvPr/>
            </p:nvCxnSpPr>
            <p:spPr>
              <a:xfrm>
                <a:off x="6375869" y="2828925"/>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CABF1573-DB30-4EC4-ABF7-4808DBF9CF0A}"/>
                  </a:ext>
                </a:extLst>
              </p:cNvPr>
              <p:cNvCxnSpPr>
                <a:cxnSpLocks/>
              </p:cNvCxnSpPr>
              <p:nvPr/>
            </p:nvCxnSpPr>
            <p:spPr>
              <a:xfrm>
                <a:off x="6375869" y="2530657"/>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0E1FE5AB-1A98-4A98-A313-375AC40875CF}"/>
                  </a:ext>
                </a:extLst>
              </p:cNvPr>
              <p:cNvCxnSpPr>
                <a:cxnSpLocks/>
              </p:cNvCxnSpPr>
              <p:nvPr/>
            </p:nvCxnSpPr>
            <p:spPr>
              <a:xfrm>
                <a:off x="6872691" y="2828925"/>
                <a:ext cx="0" cy="34443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140D3FD0-8E6B-4FA7-BF99-43A5C0E984AB}"/>
                  </a:ext>
                </a:extLst>
              </p:cNvPr>
              <p:cNvCxnSpPr>
                <a:cxnSpLocks/>
              </p:cNvCxnSpPr>
              <p:nvPr/>
            </p:nvCxnSpPr>
            <p:spPr>
              <a:xfrm>
                <a:off x="6872691" y="2530657"/>
                <a:ext cx="0" cy="29826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84358DEB-633A-457F-9A3A-A4CADC90F743}"/>
                  </a:ext>
                </a:extLst>
              </p:cNvPr>
              <p:cNvCxnSpPr>
                <a:cxnSpLocks/>
              </p:cNvCxnSpPr>
              <p:nvPr/>
            </p:nvCxnSpPr>
            <p:spPr>
              <a:xfrm>
                <a:off x="7400876" y="2828925"/>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70793C91-A51D-4A51-8EDB-813F099AFFFB}"/>
                  </a:ext>
                </a:extLst>
              </p:cNvPr>
              <p:cNvCxnSpPr>
                <a:cxnSpLocks/>
              </p:cNvCxnSpPr>
              <p:nvPr/>
            </p:nvCxnSpPr>
            <p:spPr>
              <a:xfrm>
                <a:off x="7400876" y="2530657"/>
                <a:ext cx="0" cy="29826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2B276E7D-960F-4716-BEC7-164C6490CEF1}"/>
                  </a:ext>
                </a:extLst>
              </p:cNvPr>
              <p:cNvCxnSpPr>
                <a:cxnSpLocks/>
              </p:cNvCxnSpPr>
              <p:nvPr/>
            </p:nvCxnSpPr>
            <p:spPr>
              <a:xfrm>
                <a:off x="7955276" y="2828925"/>
                <a:ext cx="0" cy="34443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39E2FCEC-A639-4A44-9462-76F024EA4E5C}"/>
                  </a:ext>
                </a:extLst>
              </p:cNvPr>
              <p:cNvCxnSpPr>
                <a:cxnSpLocks/>
              </p:cNvCxnSpPr>
              <p:nvPr/>
            </p:nvCxnSpPr>
            <p:spPr>
              <a:xfrm>
                <a:off x="7955276" y="2530657"/>
                <a:ext cx="0" cy="314618"/>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17C1A5C6-4D98-476B-9495-80FD0240F5EA}"/>
                  </a:ext>
                </a:extLst>
              </p:cNvPr>
              <p:cNvCxnSpPr>
                <a:cxnSpLocks/>
              </p:cNvCxnSpPr>
              <p:nvPr/>
            </p:nvCxnSpPr>
            <p:spPr>
              <a:xfrm>
                <a:off x="8801209" y="2828925"/>
                <a:ext cx="0" cy="344432"/>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38E5FA14-3F28-4845-BC97-F50D1E576733}"/>
                  </a:ext>
                </a:extLst>
              </p:cNvPr>
              <p:cNvCxnSpPr>
                <a:cxnSpLocks/>
              </p:cNvCxnSpPr>
              <p:nvPr/>
            </p:nvCxnSpPr>
            <p:spPr>
              <a:xfrm>
                <a:off x="8801209" y="2530657"/>
                <a:ext cx="0" cy="314618"/>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A8C7AFB4-85B0-4068-B54C-0214941C8DCD}"/>
                  </a:ext>
                </a:extLst>
              </p:cNvPr>
              <p:cNvCxnSpPr>
                <a:cxnSpLocks/>
              </p:cNvCxnSpPr>
              <p:nvPr/>
            </p:nvCxnSpPr>
            <p:spPr>
              <a:xfrm>
                <a:off x="8472640" y="2828925"/>
                <a:ext cx="0" cy="34443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62EB5993-B2F9-489E-BD2E-FA9D9E492212}"/>
                  </a:ext>
                </a:extLst>
              </p:cNvPr>
              <p:cNvCxnSpPr>
                <a:cxnSpLocks/>
              </p:cNvCxnSpPr>
              <p:nvPr/>
            </p:nvCxnSpPr>
            <p:spPr>
              <a:xfrm>
                <a:off x="10315992" y="2828925"/>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08265289-689C-42D7-8602-259A0B089E2D}"/>
                  </a:ext>
                </a:extLst>
              </p:cNvPr>
              <p:cNvCxnSpPr>
                <a:cxnSpLocks/>
              </p:cNvCxnSpPr>
              <p:nvPr/>
            </p:nvCxnSpPr>
            <p:spPr>
              <a:xfrm>
                <a:off x="9341913" y="2828925"/>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FDEB57C9-DCAE-4A2B-A25E-95AE7E68FABC}"/>
                  </a:ext>
                </a:extLst>
              </p:cNvPr>
              <p:cNvCxnSpPr>
                <a:cxnSpLocks/>
              </p:cNvCxnSpPr>
              <p:nvPr/>
            </p:nvCxnSpPr>
            <p:spPr>
              <a:xfrm>
                <a:off x="9341913" y="2530657"/>
                <a:ext cx="0" cy="314618"/>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40613709-873A-4965-8DF4-389D0B4FD5BB}"/>
                  </a:ext>
                </a:extLst>
              </p:cNvPr>
              <p:cNvCxnSpPr>
                <a:cxnSpLocks/>
              </p:cNvCxnSpPr>
              <p:nvPr/>
            </p:nvCxnSpPr>
            <p:spPr>
              <a:xfrm>
                <a:off x="10011199" y="2828925"/>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12BF7160-3E5B-452F-A0E9-05914D00B12B}"/>
                  </a:ext>
                </a:extLst>
              </p:cNvPr>
              <p:cNvCxnSpPr>
                <a:cxnSpLocks/>
              </p:cNvCxnSpPr>
              <p:nvPr/>
            </p:nvCxnSpPr>
            <p:spPr>
              <a:xfrm>
                <a:off x="10011199" y="2530657"/>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5D158D11-4E03-474E-B9FD-D453AD5860B3}"/>
                  </a:ext>
                </a:extLst>
              </p:cNvPr>
              <p:cNvCxnSpPr>
                <a:cxnSpLocks/>
              </p:cNvCxnSpPr>
              <p:nvPr/>
            </p:nvCxnSpPr>
            <p:spPr>
              <a:xfrm>
                <a:off x="10971110" y="2828925"/>
                <a:ext cx="0" cy="34443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060E06BD-99DC-4AAF-87FB-542FA7D98C54}"/>
                  </a:ext>
                </a:extLst>
              </p:cNvPr>
              <p:cNvCxnSpPr>
                <a:cxnSpLocks/>
              </p:cNvCxnSpPr>
              <p:nvPr/>
            </p:nvCxnSpPr>
            <p:spPr>
              <a:xfrm>
                <a:off x="10971110" y="2530657"/>
                <a:ext cx="0" cy="344432"/>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82186E27-DDA9-4BFD-AF86-F092E262915D}"/>
                  </a:ext>
                </a:extLst>
              </p:cNvPr>
              <p:cNvCxnSpPr>
                <a:cxnSpLocks/>
              </p:cNvCxnSpPr>
              <p:nvPr/>
            </p:nvCxnSpPr>
            <p:spPr>
              <a:xfrm>
                <a:off x="11580710" y="2828925"/>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FF38562A-F6DC-4D0E-8CC0-8FFD6B8A7733}"/>
                  </a:ext>
                </a:extLst>
              </p:cNvPr>
              <p:cNvCxnSpPr>
                <a:cxnSpLocks/>
              </p:cNvCxnSpPr>
              <p:nvPr/>
            </p:nvCxnSpPr>
            <p:spPr>
              <a:xfrm>
                <a:off x="11580710" y="2530657"/>
                <a:ext cx="0" cy="314618"/>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a:extLst>
                  <a:ext uri="{FF2B5EF4-FFF2-40B4-BE49-F238E27FC236}">
                    <a16:creationId xmlns:a16="http://schemas.microsoft.com/office/drawing/2014/main" id="{9004E21B-9A17-4172-A20C-D39F07B06585}"/>
                  </a:ext>
                </a:extLst>
              </p:cNvPr>
              <p:cNvCxnSpPr>
                <a:cxnSpLocks/>
              </p:cNvCxnSpPr>
              <p:nvPr/>
            </p:nvCxnSpPr>
            <p:spPr>
              <a:xfrm>
                <a:off x="12052198" y="2828925"/>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505FB26C-E461-4A4E-968A-CC6D434ADEAA}"/>
                  </a:ext>
                </a:extLst>
              </p:cNvPr>
              <p:cNvCxnSpPr>
                <a:cxnSpLocks/>
              </p:cNvCxnSpPr>
              <p:nvPr/>
            </p:nvCxnSpPr>
            <p:spPr>
              <a:xfrm>
                <a:off x="12052198" y="2530657"/>
                <a:ext cx="0" cy="344432"/>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DBC7E3E3-6E44-4CF6-B77A-98D29185ADD7}"/>
                  </a:ext>
                </a:extLst>
              </p:cNvPr>
              <p:cNvCxnSpPr/>
              <p:nvPr/>
            </p:nvCxnSpPr>
            <p:spPr>
              <a:xfrm>
                <a:off x="8472640"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EFF622F0-4625-4901-A4D2-C857D768B334}"/>
                  </a:ext>
                </a:extLst>
              </p:cNvPr>
              <p:cNvCxnSpPr/>
              <p:nvPr/>
            </p:nvCxnSpPr>
            <p:spPr>
              <a:xfrm>
                <a:off x="10315992" y="3163345"/>
                <a:ext cx="0" cy="567433"/>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17C63FF8-301A-4BF7-B7DE-D9379F062CD3}"/>
                  </a:ext>
                </a:extLst>
              </p:cNvPr>
              <p:cNvCxnSpPr>
                <a:cxnSpLocks/>
              </p:cNvCxnSpPr>
              <p:nvPr/>
            </p:nvCxnSpPr>
            <p:spPr>
              <a:xfrm>
                <a:off x="6368778" y="2817863"/>
                <a:ext cx="65147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ABCE38A6-5CB5-4437-9739-8BB718B4B1A2}"/>
                  </a:ext>
                </a:extLst>
              </p:cNvPr>
              <p:cNvCxnSpPr>
                <a:cxnSpLocks/>
              </p:cNvCxnSpPr>
              <p:nvPr/>
            </p:nvCxnSpPr>
            <p:spPr>
              <a:xfrm>
                <a:off x="7004798" y="2817863"/>
                <a:ext cx="616943"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7C730D06-A911-4357-8678-D4F235762DE7}"/>
                  </a:ext>
                </a:extLst>
              </p:cNvPr>
              <p:cNvCxnSpPr>
                <a:cxnSpLocks/>
              </p:cNvCxnSpPr>
              <p:nvPr/>
            </p:nvCxnSpPr>
            <p:spPr>
              <a:xfrm>
                <a:off x="7608045" y="2817863"/>
                <a:ext cx="34670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D295E797-7337-4265-BC71-E8B4E605FEF1}"/>
                  </a:ext>
                </a:extLst>
              </p:cNvPr>
              <p:cNvCxnSpPr>
                <a:cxnSpLocks/>
              </p:cNvCxnSpPr>
              <p:nvPr/>
            </p:nvCxnSpPr>
            <p:spPr>
              <a:xfrm>
                <a:off x="7946118" y="2817863"/>
                <a:ext cx="706601"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FCDA5D06-BEEF-4792-8323-9FC3B2AA8ACA}"/>
                  </a:ext>
                </a:extLst>
              </p:cNvPr>
              <p:cNvCxnSpPr>
                <a:cxnSpLocks/>
              </p:cNvCxnSpPr>
              <p:nvPr/>
            </p:nvCxnSpPr>
            <p:spPr>
              <a:xfrm>
                <a:off x="8643745" y="2817863"/>
                <a:ext cx="70660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27A2BB7C-557C-4780-B961-E3EA555E5296}"/>
                  </a:ext>
                </a:extLst>
              </p:cNvPr>
              <p:cNvCxnSpPr>
                <a:cxnSpLocks/>
              </p:cNvCxnSpPr>
              <p:nvPr/>
            </p:nvCxnSpPr>
            <p:spPr>
              <a:xfrm>
                <a:off x="9341913" y="2817863"/>
                <a:ext cx="706601"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D5D5997-D8E6-4F93-B257-A545E1EB660D}"/>
                  </a:ext>
                </a:extLst>
              </p:cNvPr>
              <p:cNvCxnSpPr>
                <a:cxnSpLocks/>
              </p:cNvCxnSpPr>
              <p:nvPr/>
            </p:nvCxnSpPr>
            <p:spPr>
              <a:xfrm>
                <a:off x="10036305" y="2817863"/>
                <a:ext cx="26048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DCD7E8F4-4510-4408-BCF5-692BB38F72BF}"/>
                  </a:ext>
                </a:extLst>
              </p:cNvPr>
              <p:cNvCxnSpPr>
                <a:cxnSpLocks/>
              </p:cNvCxnSpPr>
              <p:nvPr/>
            </p:nvCxnSpPr>
            <p:spPr>
              <a:xfrm>
                <a:off x="10296790" y="2817863"/>
                <a:ext cx="928423"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B430C294-6400-45CA-B1C3-EEB65F1BC0B4}"/>
                  </a:ext>
                </a:extLst>
              </p:cNvPr>
              <p:cNvCxnSpPr>
                <a:cxnSpLocks/>
              </p:cNvCxnSpPr>
              <p:nvPr/>
            </p:nvCxnSpPr>
            <p:spPr>
              <a:xfrm>
                <a:off x="11225213" y="2817863"/>
                <a:ext cx="390525"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04684CA0-7582-435F-9B03-AE60382A91D3}"/>
                  </a:ext>
                </a:extLst>
              </p:cNvPr>
              <p:cNvCxnSpPr>
                <a:cxnSpLocks/>
              </p:cNvCxnSpPr>
              <p:nvPr/>
            </p:nvCxnSpPr>
            <p:spPr>
              <a:xfrm>
                <a:off x="11615738" y="2817863"/>
                <a:ext cx="5838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2B5A642D-230D-4211-B397-2AD01EFE8689}"/>
                  </a:ext>
                </a:extLst>
              </p:cNvPr>
              <p:cNvCxnSpPr>
                <a:cxnSpLocks/>
              </p:cNvCxnSpPr>
              <p:nvPr/>
            </p:nvCxnSpPr>
            <p:spPr>
              <a:xfrm>
                <a:off x="6096000" y="2817863"/>
                <a:ext cx="272778"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CE414793-D5F8-4B0B-95E1-213AE5018114}"/>
                  </a:ext>
                </a:extLst>
              </p:cNvPr>
              <p:cNvCxnSpPr>
                <a:cxnSpLocks/>
              </p:cNvCxnSpPr>
              <p:nvPr/>
            </p:nvCxnSpPr>
            <p:spPr>
              <a:xfrm>
                <a:off x="5823222" y="2817863"/>
                <a:ext cx="27277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13D79126-E4C0-42F6-8141-3BBD31BAFED9}"/>
                  </a:ext>
                </a:extLst>
              </p:cNvPr>
              <p:cNvCxnSpPr>
                <a:cxnSpLocks/>
              </p:cNvCxnSpPr>
              <p:nvPr/>
            </p:nvCxnSpPr>
            <p:spPr>
              <a:xfrm>
                <a:off x="5362962" y="2817863"/>
                <a:ext cx="462373"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A9460E9C-3C10-449C-B121-FD176BD5885E}"/>
                  </a:ext>
                </a:extLst>
              </p:cNvPr>
              <p:cNvCxnSpPr>
                <a:cxnSpLocks/>
              </p:cNvCxnSpPr>
              <p:nvPr/>
            </p:nvCxnSpPr>
            <p:spPr>
              <a:xfrm flipH="1">
                <a:off x="5362962" y="2506522"/>
                <a:ext cx="6829040" cy="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6CEE4641-0745-4163-B34F-C396436D23D0}"/>
                  </a:ext>
                </a:extLst>
              </p:cNvPr>
              <p:cNvCxnSpPr>
                <a:cxnSpLocks/>
              </p:cNvCxnSpPr>
              <p:nvPr/>
            </p:nvCxnSpPr>
            <p:spPr>
              <a:xfrm flipH="1">
                <a:off x="5362962" y="3179791"/>
                <a:ext cx="6829040" cy="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FAE0A41A-89EC-4BC5-8165-5BBBD2E4285C}"/>
                  </a:ext>
                </a:extLst>
              </p:cNvPr>
              <p:cNvCxnSpPr>
                <a:cxnSpLocks/>
              </p:cNvCxnSpPr>
              <p:nvPr/>
            </p:nvCxnSpPr>
            <p:spPr>
              <a:xfrm flipH="1">
                <a:off x="5362962" y="3515277"/>
                <a:ext cx="6829040" cy="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9E9B89AB-961E-43AC-A91C-850ECDA2D355}"/>
                  </a:ext>
                </a:extLst>
              </p:cNvPr>
              <p:cNvCxnSpPr>
                <a:cxnSpLocks/>
              </p:cNvCxnSpPr>
              <p:nvPr/>
            </p:nvCxnSpPr>
            <p:spPr>
              <a:xfrm flipH="1">
                <a:off x="5362962" y="2095254"/>
                <a:ext cx="6829040" cy="1"/>
              </a:xfrm>
              <a:prstGeom prst="line">
                <a:avLst/>
              </a:prstGeom>
              <a:ln w="76200">
                <a:solidFill>
                  <a:schemeClr val="bg2"/>
                </a:solidFill>
              </a:ln>
            </p:spPr>
            <p:style>
              <a:lnRef idx="1">
                <a:schemeClr val="accent1"/>
              </a:lnRef>
              <a:fillRef idx="0">
                <a:schemeClr val="accent1"/>
              </a:fillRef>
              <a:effectRef idx="0">
                <a:schemeClr val="accent1"/>
              </a:effectRef>
              <a:fontRef idx="minor">
                <a:schemeClr val="tx1"/>
              </a:fontRef>
            </p:style>
          </p:cxnSp>
          <p:sp>
            <p:nvSpPr>
              <p:cNvPr id="468" name="TextBox 467">
                <a:extLst>
                  <a:ext uri="{FF2B5EF4-FFF2-40B4-BE49-F238E27FC236}">
                    <a16:creationId xmlns:a16="http://schemas.microsoft.com/office/drawing/2014/main" id="{E05DEE43-6998-409C-83F7-C4CB7E4A6014}"/>
                  </a:ext>
                </a:extLst>
              </p:cNvPr>
              <p:cNvSpPr txBox="1"/>
              <p:nvPr/>
            </p:nvSpPr>
            <p:spPr>
              <a:xfrm>
                <a:off x="5695956" y="1713582"/>
                <a:ext cx="370126" cy="276999"/>
              </a:xfrm>
              <a:prstGeom prst="rect">
                <a:avLst/>
              </a:prstGeom>
              <a:noFill/>
            </p:spPr>
            <p:txBody>
              <a:bodyPr wrap="square" rtlCol="0">
                <a:spAutoFit/>
              </a:bodyPr>
              <a:lstStyle/>
              <a:p>
                <a:pPr algn="ctr"/>
                <a:r>
                  <a:rPr lang="en-US" sz="1200" i="1"/>
                  <a:t>22</a:t>
                </a:r>
              </a:p>
            </p:txBody>
          </p:sp>
          <p:sp>
            <p:nvSpPr>
              <p:cNvPr id="469" name="TextBox 468">
                <a:extLst>
                  <a:ext uri="{FF2B5EF4-FFF2-40B4-BE49-F238E27FC236}">
                    <a16:creationId xmlns:a16="http://schemas.microsoft.com/office/drawing/2014/main" id="{680C86CE-1219-40A3-8908-91A1ED4304E3}"/>
                  </a:ext>
                </a:extLst>
              </p:cNvPr>
              <p:cNvSpPr txBox="1"/>
              <p:nvPr/>
            </p:nvSpPr>
            <p:spPr>
              <a:xfrm>
                <a:off x="6192201" y="1713582"/>
                <a:ext cx="370126" cy="276999"/>
              </a:xfrm>
              <a:prstGeom prst="rect">
                <a:avLst/>
              </a:prstGeom>
              <a:noFill/>
            </p:spPr>
            <p:txBody>
              <a:bodyPr wrap="square" rtlCol="0">
                <a:spAutoFit/>
              </a:bodyPr>
              <a:lstStyle/>
              <a:p>
                <a:pPr algn="ctr"/>
                <a:r>
                  <a:rPr lang="en-US" sz="1200" i="1"/>
                  <a:t>21</a:t>
                </a:r>
              </a:p>
            </p:txBody>
          </p:sp>
          <p:sp>
            <p:nvSpPr>
              <p:cNvPr id="470" name="TextBox 469">
                <a:extLst>
                  <a:ext uri="{FF2B5EF4-FFF2-40B4-BE49-F238E27FC236}">
                    <a16:creationId xmlns:a16="http://schemas.microsoft.com/office/drawing/2014/main" id="{F6320B42-A8EB-4E43-95E3-C8DEA8BCAFC1}"/>
                  </a:ext>
                </a:extLst>
              </p:cNvPr>
              <p:cNvSpPr txBox="1"/>
              <p:nvPr/>
            </p:nvSpPr>
            <p:spPr>
              <a:xfrm>
                <a:off x="6682063" y="1713582"/>
                <a:ext cx="370126" cy="276999"/>
              </a:xfrm>
              <a:prstGeom prst="rect">
                <a:avLst/>
              </a:prstGeom>
              <a:noFill/>
            </p:spPr>
            <p:txBody>
              <a:bodyPr wrap="square" rtlCol="0">
                <a:spAutoFit/>
              </a:bodyPr>
              <a:lstStyle/>
              <a:p>
                <a:pPr algn="ctr"/>
                <a:r>
                  <a:rPr lang="en-US" sz="1200" i="1"/>
                  <a:t>20</a:t>
                </a:r>
              </a:p>
            </p:txBody>
          </p:sp>
          <p:sp>
            <p:nvSpPr>
              <p:cNvPr id="471" name="TextBox 470">
                <a:extLst>
                  <a:ext uri="{FF2B5EF4-FFF2-40B4-BE49-F238E27FC236}">
                    <a16:creationId xmlns:a16="http://schemas.microsoft.com/office/drawing/2014/main" id="{693B40A1-F167-429B-891F-0D4447B8D1BF}"/>
                  </a:ext>
                </a:extLst>
              </p:cNvPr>
              <p:cNvSpPr txBox="1"/>
              <p:nvPr/>
            </p:nvSpPr>
            <p:spPr>
              <a:xfrm>
                <a:off x="7206639" y="1713582"/>
                <a:ext cx="370126" cy="276999"/>
              </a:xfrm>
              <a:prstGeom prst="rect">
                <a:avLst/>
              </a:prstGeom>
              <a:noFill/>
            </p:spPr>
            <p:txBody>
              <a:bodyPr wrap="square" rtlCol="0">
                <a:spAutoFit/>
              </a:bodyPr>
              <a:lstStyle/>
              <a:p>
                <a:pPr algn="ctr"/>
                <a:r>
                  <a:rPr lang="en-US" sz="1200" i="1"/>
                  <a:t>19</a:t>
                </a:r>
              </a:p>
            </p:txBody>
          </p:sp>
          <p:sp>
            <p:nvSpPr>
              <p:cNvPr id="472" name="TextBox 471">
                <a:extLst>
                  <a:ext uri="{FF2B5EF4-FFF2-40B4-BE49-F238E27FC236}">
                    <a16:creationId xmlns:a16="http://schemas.microsoft.com/office/drawing/2014/main" id="{090AA24F-D06C-4CCE-997B-FC1BFBFAA234}"/>
                  </a:ext>
                </a:extLst>
              </p:cNvPr>
              <p:cNvSpPr txBox="1"/>
              <p:nvPr/>
            </p:nvSpPr>
            <p:spPr>
              <a:xfrm>
                <a:off x="7739769" y="1713582"/>
                <a:ext cx="370126" cy="276999"/>
              </a:xfrm>
              <a:prstGeom prst="rect">
                <a:avLst/>
              </a:prstGeom>
              <a:noFill/>
            </p:spPr>
            <p:txBody>
              <a:bodyPr wrap="square" rtlCol="0">
                <a:spAutoFit/>
              </a:bodyPr>
              <a:lstStyle/>
              <a:p>
                <a:pPr algn="ctr"/>
                <a:r>
                  <a:rPr lang="en-US" sz="1200" i="1"/>
                  <a:t>18</a:t>
                </a:r>
              </a:p>
            </p:txBody>
          </p:sp>
          <p:sp>
            <p:nvSpPr>
              <p:cNvPr id="473" name="TextBox 472">
                <a:extLst>
                  <a:ext uri="{FF2B5EF4-FFF2-40B4-BE49-F238E27FC236}">
                    <a16:creationId xmlns:a16="http://schemas.microsoft.com/office/drawing/2014/main" id="{B4A8C82B-873A-4446-BF89-9B0943B03ED3}"/>
                  </a:ext>
                </a:extLst>
              </p:cNvPr>
              <p:cNvSpPr txBox="1"/>
              <p:nvPr/>
            </p:nvSpPr>
            <p:spPr>
              <a:xfrm>
                <a:off x="7989692" y="1713582"/>
                <a:ext cx="441377" cy="276999"/>
              </a:xfrm>
              <a:prstGeom prst="rect">
                <a:avLst/>
              </a:prstGeom>
              <a:noFill/>
            </p:spPr>
            <p:txBody>
              <a:bodyPr wrap="square" rtlCol="0">
                <a:spAutoFit/>
              </a:bodyPr>
              <a:lstStyle/>
              <a:p>
                <a:pPr algn="ctr"/>
                <a:r>
                  <a:rPr lang="en-US" sz="1200" i="1"/>
                  <a:t>CT</a:t>
                </a:r>
              </a:p>
            </p:txBody>
          </p:sp>
          <p:sp>
            <p:nvSpPr>
              <p:cNvPr id="474" name="TextBox 473">
                <a:extLst>
                  <a:ext uri="{FF2B5EF4-FFF2-40B4-BE49-F238E27FC236}">
                    <a16:creationId xmlns:a16="http://schemas.microsoft.com/office/drawing/2014/main" id="{3736C9E2-A0BF-4C7F-816E-99A0EC67177F}"/>
                  </a:ext>
                </a:extLst>
              </p:cNvPr>
              <p:cNvSpPr txBox="1"/>
              <p:nvPr/>
            </p:nvSpPr>
            <p:spPr>
              <a:xfrm>
                <a:off x="8614988" y="1713582"/>
                <a:ext cx="370126" cy="276999"/>
              </a:xfrm>
              <a:prstGeom prst="rect">
                <a:avLst/>
              </a:prstGeom>
              <a:noFill/>
            </p:spPr>
            <p:txBody>
              <a:bodyPr wrap="square" rtlCol="0">
                <a:spAutoFit/>
              </a:bodyPr>
              <a:lstStyle/>
              <a:p>
                <a:pPr algn="ctr"/>
                <a:r>
                  <a:rPr lang="en-US" sz="1200" i="1"/>
                  <a:t>17</a:t>
                </a:r>
              </a:p>
            </p:txBody>
          </p:sp>
          <p:sp>
            <p:nvSpPr>
              <p:cNvPr id="475" name="TextBox 474">
                <a:extLst>
                  <a:ext uri="{FF2B5EF4-FFF2-40B4-BE49-F238E27FC236}">
                    <a16:creationId xmlns:a16="http://schemas.microsoft.com/office/drawing/2014/main" id="{6642643B-EB8D-4996-B9CE-1EB2E0BE52B4}"/>
                  </a:ext>
                </a:extLst>
              </p:cNvPr>
              <p:cNvSpPr txBox="1"/>
              <p:nvPr/>
            </p:nvSpPr>
            <p:spPr>
              <a:xfrm>
                <a:off x="9165283" y="1713582"/>
                <a:ext cx="370126" cy="276999"/>
              </a:xfrm>
              <a:prstGeom prst="rect">
                <a:avLst/>
              </a:prstGeom>
              <a:noFill/>
            </p:spPr>
            <p:txBody>
              <a:bodyPr wrap="square" rtlCol="0">
                <a:spAutoFit/>
              </a:bodyPr>
              <a:lstStyle/>
              <a:p>
                <a:pPr algn="ctr"/>
                <a:r>
                  <a:rPr lang="en-US" sz="1200" i="1"/>
                  <a:t>16</a:t>
                </a:r>
              </a:p>
            </p:txBody>
          </p:sp>
          <p:sp>
            <p:nvSpPr>
              <p:cNvPr id="476" name="TextBox 475">
                <a:extLst>
                  <a:ext uri="{FF2B5EF4-FFF2-40B4-BE49-F238E27FC236}">
                    <a16:creationId xmlns:a16="http://schemas.microsoft.com/office/drawing/2014/main" id="{A980C5A3-EE7C-4B91-AC5E-19CC84AC00D8}"/>
                  </a:ext>
                </a:extLst>
              </p:cNvPr>
              <p:cNvSpPr txBox="1"/>
              <p:nvPr/>
            </p:nvSpPr>
            <p:spPr>
              <a:xfrm>
                <a:off x="9836561" y="1713582"/>
                <a:ext cx="370126" cy="276999"/>
              </a:xfrm>
              <a:prstGeom prst="rect">
                <a:avLst/>
              </a:prstGeom>
              <a:noFill/>
            </p:spPr>
            <p:txBody>
              <a:bodyPr wrap="square" rtlCol="0">
                <a:spAutoFit/>
              </a:bodyPr>
              <a:lstStyle/>
              <a:p>
                <a:pPr algn="ctr"/>
                <a:r>
                  <a:rPr lang="en-US" sz="1200" i="1"/>
                  <a:t>15</a:t>
                </a:r>
              </a:p>
            </p:txBody>
          </p:sp>
          <p:sp>
            <p:nvSpPr>
              <p:cNvPr id="477" name="TextBox 476">
                <a:extLst>
                  <a:ext uri="{FF2B5EF4-FFF2-40B4-BE49-F238E27FC236}">
                    <a16:creationId xmlns:a16="http://schemas.microsoft.com/office/drawing/2014/main" id="{7D6DA754-C127-4B4A-9654-2D84983F2000}"/>
                  </a:ext>
                </a:extLst>
              </p:cNvPr>
              <p:cNvSpPr txBox="1"/>
              <p:nvPr/>
            </p:nvSpPr>
            <p:spPr>
              <a:xfrm>
                <a:off x="10480574" y="1713582"/>
                <a:ext cx="389175" cy="276999"/>
              </a:xfrm>
              <a:prstGeom prst="rect">
                <a:avLst/>
              </a:prstGeom>
              <a:noFill/>
            </p:spPr>
            <p:txBody>
              <a:bodyPr wrap="square" rtlCol="0">
                <a:spAutoFit/>
              </a:bodyPr>
              <a:lstStyle/>
              <a:p>
                <a:pPr algn="ctr"/>
                <a:r>
                  <a:rPr lang="en-US" sz="1200" i="1"/>
                  <a:t>VT</a:t>
                </a:r>
              </a:p>
            </p:txBody>
          </p:sp>
          <p:sp>
            <p:nvSpPr>
              <p:cNvPr id="478" name="TextBox 477">
                <a:extLst>
                  <a:ext uri="{FF2B5EF4-FFF2-40B4-BE49-F238E27FC236}">
                    <a16:creationId xmlns:a16="http://schemas.microsoft.com/office/drawing/2014/main" id="{0F0E28E8-EBAD-401F-A922-B5E5FAF5A926}"/>
                  </a:ext>
                </a:extLst>
              </p:cNvPr>
              <p:cNvSpPr txBox="1"/>
              <p:nvPr/>
            </p:nvSpPr>
            <p:spPr>
              <a:xfrm>
                <a:off x="10782474" y="1713582"/>
                <a:ext cx="370126" cy="276999"/>
              </a:xfrm>
              <a:prstGeom prst="rect">
                <a:avLst/>
              </a:prstGeom>
              <a:noFill/>
            </p:spPr>
            <p:txBody>
              <a:bodyPr wrap="square" rtlCol="0">
                <a:spAutoFit/>
              </a:bodyPr>
              <a:lstStyle/>
              <a:p>
                <a:pPr algn="ctr"/>
                <a:r>
                  <a:rPr lang="en-US" sz="1200" i="1"/>
                  <a:t>14</a:t>
                </a:r>
              </a:p>
            </p:txBody>
          </p:sp>
          <p:sp>
            <p:nvSpPr>
              <p:cNvPr id="479" name="TextBox 478">
                <a:extLst>
                  <a:ext uri="{FF2B5EF4-FFF2-40B4-BE49-F238E27FC236}">
                    <a16:creationId xmlns:a16="http://schemas.microsoft.com/office/drawing/2014/main" id="{7E71EF3A-7DF4-4C51-9FE8-827C0F093231}"/>
                  </a:ext>
                </a:extLst>
              </p:cNvPr>
              <p:cNvSpPr txBox="1"/>
              <p:nvPr/>
            </p:nvSpPr>
            <p:spPr>
              <a:xfrm>
                <a:off x="11400708" y="1713582"/>
                <a:ext cx="370126" cy="276999"/>
              </a:xfrm>
              <a:prstGeom prst="rect">
                <a:avLst/>
              </a:prstGeom>
              <a:noFill/>
            </p:spPr>
            <p:txBody>
              <a:bodyPr wrap="square" rtlCol="0">
                <a:spAutoFit/>
              </a:bodyPr>
              <a:lstStyle/>
              <a:p>
                <a:pPr algn="ctr"/>
                <a:r>
                  <a:rPr lang="en-US" sz="1200" i="1"/>
                  <a:t>13</a:t>
                </a:r>
              </a:p>
            </p:txBody>
          </p:sp>
          <p:sp>
            <p:nvSpPr>
              <p:cNvPr id="480" name="TextBox 479">
                <a:extLst>
                  <a:ext uri="{FF2B5EF4-FFF2-40B4-BE49-F238E27FC236}">
                    <a16:creationId xmlns:a16="http://schemas.microsoft.com/office/drawing/2014/main" id="{96A1DF88-CF29-4E56-8801-EFD034EAEB7F}"/>
                  </a:ext>
                </a:extLst>
              </p:cNvPr>
              <p:cNvSpPr txBox="1"/>
              <p:nvPr/>
            </p:nvSpPr>
            <p:spPr>
              <a:xfrm>
                <a:off x="11865991" y="1713582"/>
                <a:ext cx="370126" cy="276999"/>
              </a:xfrm>
              <a:prstGeom prst="rect">
                <a:avLst/>
              </a:prstGeom>
              <a:noFill/>
            </p:spPr>
            <p:txBody>
              <a:bodyPr wrap="square" rtlCol="0">
                <a:spAutoFit/>
              </a:bodyPr>
              <a:lstStyle/>
              <a:p>
                <a:pPr algn="ctr"/>
                <a:r>
                  <a:rPr lang="en-US" sz="1200" i="1"/>
                  <a:t>12</a:t>
                </a:r>
              </a:p>
            </p:txBody>
          </p:sp>
          <p:sp>
            <p:nvSpPr>
              <p:cNvPr id="1037" name="Rectangle: Rounded Corners 1036">
                <a:extLst>
                  <a:ext uri="{FF2B5EF4-FFF2-40B4-BE49-F238E27FC236}">
                    <a16:creationId xmlns:a16="http://schemas.microsoft.com/office/drawing/2014/main" id="{C3203AE7-3F8C-425D-8F69-08B9FC120103}"/>
                  </a:ext>
                </a:extLst>
              </p:cNvPr>
              <p:cNvSpPr/>
              <p:nvPr/>
            </p:nvSpPr>
            <p:spPr>
              <a:xfrm>
                <a:off x="5362962" y="2500032"/>
                <a:ext cx="6816338" cy="672613"/>
              </a:xfrm>
              <a:prstGeom prst="roundRect">
                <a:avLst/>
              </a:prstGeom>
              <a:solidFill>
                <a:schemeClr val="accent5">
                  <a:alpha val="40000"/>
                </a:schemeClr>
              </a:solidFill>
              <a:ln w="317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TextBox 481">
                <a:extLst>
                  <a:ext uri="{FF2B5EF4-FFF2-40B4-BE49-F238E27FC236}">
                    <a16:creationId xmlns:a16="http://schemas.microsoft.com/office/drawing/2014/main" id="{B225D360-7B78-4E54-8EDA-68C0254D339B}"/>
                  </a:ext>
                </a:extLst>
              </p:cNvPr>
              <p:cNvSpPr txBox="1"/>
              <p:nvPr/>
            </p:nvSpPr>
            <p:spPr>
              <a:xfrm>
                <a:off x="5343534" y="3175789"/>
                <a:ext cx="1445095" cy="338554"/>
              </a:xfrm>
              <a:prstGeom prst="rect">
                <a:avLst/>
              </a:prstGeom>
              <a:noFill/>
            </p:spPr>
            <p:txBody>
              <a:bodyPr wrap="square" rtlCol="0">
                <a:spAutoFit/>
              </a:bodyPr>
              <a:lstStyle/>
              <a:p>
                <a:pPr algn="ctr"/>
                <a:r>
                  <a:rPr lang="en-US" sz="1600" b="1">
                    <a:solidFill>
                      <a:schemeClr val="accent1"/>
                    </a:solidFill>
                    <a:effectLst>
                      <a:glow rad="63500">
                        <a:schemeClr val="accent2">
                          <a:satMod val="175000"/>
                          <a:alpha val="40000"/>
                        </a:schemeClr>
                      </a:glow>
                    </a:effectLst>
                  </a:rPr>
                  <a:t>Study Area</a:t>
                </a:r>
              </a:p>
            </p:txBody>
          </p:sp>
          <p:pic>
            <p:nvPicPr>
              <p:cNvPr id="1040" name="Graphic 1039" descr="Question mark">
                <a:extLst>
                  <a:ext uri="{FF2B5EF4-FFF2-40B4-BE49-F238E27FC236}">
                    <a16:creationId xmlns:a16="http://schemas.microsoft.com/office/drawing/2014/main" id="{8F4FE592-4463-41AC-9BCA-593825370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116653">
                <a:off x="6710980" y="3277978"/>
                <a:ext cx="397005" cy="397005"/>
              </a:xfrm>
              <a:prstGeom prst="rect">
                <a:avLst/>
              </a:prstGeom>
              <a:effectLst>
                <a:glow rad="63500">
                  <a:schemeClr val="bg1">
                    <a:alpha val="40000"/>
                  </a:schemeClr>
                </a:glow>
              </a:effectLst>
            </p:spPr>
          </p:pic>
          <p:pic>
            <p:nvPicPr>
              <p:cNvPr id="1042" name="Graphic 1041" descr="Help">
                <a:extLst>
                  <a:ext uri="{FF2B5EF4-FFF2-40B4-BE49-F238E27FC236}">
                    <a16:creationId xmlns:a16="http://schemas.microsoft.com/office/drawing/2014/main" id="{BB96E393-3F3F-4C6C-B794-E3838B55EB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7695984" y="3289979"/>
                <a:ext cx="397005" cy="397005"/>
              </a:xfrm>
              <a:prstGeom prst="rect">
                <a:avLst/>
              </a:prstGeom>
              <a:effectLst>
                <a:glow rad="63500">
                  <a:schemeClr val="bg1">
                    <a:alpha val="40000"/>
                  </a:schemeClr>
                </a:glow>
              </a:effectLst>
            </p:spPr>
          </p:pic>
          <p:pic>
            <p:nvPicPr>
              <p:cNvPr id="483" name="Graphic 482" descr="Question mark">
                <a:extLst>
                  <a:ext uri="{FF2B5EF4-FFF2-40B4-BE49-F238E27FC236}">
                    <a16:creationId xmlns:a16="http://schemas.microsoft.com/office/drawing/2014/main" id="{479E09E2-0A40-45F4-92DD-FDA1804013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116653">
                <a:off x="8680312" y="3277978"/>
                <a:ext cx="397005" cy="397005"/>
              </a:xfrm>
              <a:prstGeom prst="rect">
                <a:avLst/>
              </a:prstGeom>
              <a:effectLst>
                <a:glow rad="63500">
                  <a:schemeClr val="bg1">
                    <a:alpha val="40000"/>
                  </a:schemeClr>
                </a:glow>
              </a:effectLst>
            </p:spPr>
          </p:pic>
          <p:pic>
            <p:nvPicPr>
              <p:cNvPr id="484" name="Graphic 483" descr="Help">
                <a:extLst>
                  <a:ext uri="{FF2B5EF4-FFF2-40B4-BE49-F238E27FC236}">
                    <a16:creationId xmlns:a16="http://schemas.microsoft.com/office/drawing/2014/main" id="{E08CF355-63BD-48F5-9B13-035D84F020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9665316" y="3289979"/>
                <a:ext cx="397005" cy="397005"/>
              </a:xfrm>
              <a:prstGeom prst="rect">
                <a:avLst/>
              </a:prstGeom>
              <a:effectLst>
                <a:glow rad="63500">
                  <a:schemeClr val="bg1">
                    <a:alpha val="40000"/>
                  </a:schemeClr>
                </a:glow>
              </a:effectLst>
            </p:spPr>
          </p:pic>
          <p:pic>
            <p:nvPicPr>
              <p:cNvPr id="485" name="Graphic 484" descr="Question mark">
                <a:extLst>
                  <a:ext uri="{FF2B5EF4-FFF2-40B4-BE49-F238E27FC236}">
                    <a16:creationId xmlns:a16="http://schemas.microsoft.com/office/drawing/2014/main" id="{D492A9AE-5A74-4B5B-BEFD-7727D3AD9D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116653">
                <a:off x="10756759" y="3277978"/>
                <a:ext cx="397005" cy="397005"/>
              </a:xfrm>
              <a:prstGeom prst="rect">
                <a:avLst/>
              </a:prstGeom>
              <a:effectLst>
                <a:glow rad="63500">
                  <a:schemeClr val="bg1">
                    <a:alpha val="40000"/>
                  </a:schemeClr>
                </a:glow>
              </a:effectLst>
            </p:spPr>
          </p:pic>
          <p:pic>
            <p:nvPicPr>
              <p:cNvPr id="486" name="Graphic 485" descr="Help">
                <a:extLst>
                  <a:ext uri="{FF2B5EF4-FFF2-40B4-BE49-F238E27FC236}">
                    <a16:creationId xmlns:a16="http://schemas.microsoft.com/office/drawing/2014/main" id="{94653D38-53FC-43DB-888A-1FD83F7B65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1741763" y="3289979"/>
                <a:ext cx="397005" cy="397005"/>
              </a:xfrm>
              <a:prstGeom prst="rect">
                <a:avLst/>
              </a:prstGeom>
              <a:effectLst>
                <a:glow rad="63500">
                  <a:schemeClr val="bg1">
                    <a:alpha val="40000"/>
                  </a:schemeClr>
                </a:glow>
              </a:effectLst>
            </p:spPr>
          </p:pic>
          <p:pic>
            <p:nvPicPr>
              <p:cNvPr id="487" name="Graphic 486" descr="Question mark">
                <a:extLst>
                  <a:ext uri="{FF2B5EF4-FFF2-40B4-BE49-F238E27FC236}">
                    <a16:creationId xmlns:a16="http://schemas.microsoft.com/office/drawing/2014/main" id="{BBEE85A8-9FCD-4514-963F-46F397B616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116653">
                <a:off x="6710980" y="1988683"/>
                <a:ext cx="397005" cy="397005"/>
              </a:xfrm>
              <a:prstGeom prst="rect">
                <a:avLst/>
              </a:prstGeom>
              <a:effectLst>
                <a:glow rad="63500">
                  <a:schemeClr val="bg1">
                    <a:alpha val="40000"/>
                  </a:schemeClr>
                </a:glow>
              </a:effectLst>
            </p:spPr>
          </p:pic>
          <p:pic>
            <p:nvPicPr>
              <p:cNvPr id="488" name="Graphic 487" descr="Help">
                <a:extLst>
                  <a:ext uri="{FF2B5EF4-FFF2-40B4-BE49-F238E27FC236}">
                    <a16:creationId xmlns:a16="http://schemas.microsoft.com/office/drawing/2014/main" id="{CCA3F314-AE81-4E5F-9F26-B78F1C3A79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800000">
                <a:off x="7695984" y="2000684"/>
                <a:ext cx="397005" cy="397005"/>
              </a:xfrm>
              <a:prstGeom prst="rect">
                <a:avLst/>
              </a:prstGeom>
              <a:effectLst>
                <a:glow rad="63500">
                  <a:schemeClr val="bg1">
                    <a:alpha val="40000"/>
                  </a:schemeClr>
                </a:glow>
              </a:effectLst>
            </p:spPr>
          </p:pic>
          <p:pic>
            <p:nvPicPr>
              <p:cNvPr id="489" name="Graphic 488" descr="Question mark">
                <a:extLst>
                  <a:ext uri="{FF2B5EF4-FFF2-40B4-BE49-F238E27FC236}">
                    <a16:creationId xmlns:a16="http://schemas.microsoft.com/office/drawing/2014/main" id="{DB5512A8-F7C0-4549-AE3E-315C052345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116653">
                <a:off x="8680312" y="1988683"/>
                <a:ext cx="397005" cy="397005"/>
              </a:xfrm>
              <a:prstGeom prst="rect">
                <a:avLst/>
              </a:prstGeom>
              <a:effectLst>
                <a:glow rad="63500">
                  <a:schemeClr val="bg1">
                    <a:alpha val="40000"/>
                  </a:schemeClr>
                </a:glow>
              </a:effectLst>
            </p:spPr>
          </p:pic>
          <p:pic>
            <p:nvPicPr>
              <p:cNvPr id="490" name="Graphic 489" descr="Help">
                <a:extLst>
                  <a:ext uri="{FF2B5EF4-FFF2-40B4-BE49-F238E27FC236}">
                    <a16:creationId xmlns:a16="http://schemas.microsoft.com/office/drawing/2014/main" id="{35B77E53-ADEE-405C-979B-74ED76D052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9802475" y="2000684"/>
                <a:ext cx="397005" cy="397005"/>
              </a:xfrm>
              <a:prstGeom prst="rect">
                <a:avLst/>
              </a:prstGeom>
              <a:effectLst>
                <a:glow rad="63500">
                  <a:schemeClr val="bg1">
                    <a:alpha val="40000"/>
                  </a:schemeClr>
                </a:glow>
              </a:effectLst>
            </p:spPr>
          </p:pic>
          <p:pic>
            <p:nvPicPr>
              <p:cNvPr id="491" name="Graphic 490" descr="Question mark">
                <a:extLst>
                  <a:ext uri="{FF2B5EF4-FFF2-40B4-BE49-F238E27FC236}">
                    <a16:creationId xmlns:a16="http://schemas.microsoft.com/office/drawing/2014/main" id="{57DE26AE-363C-4F9C-9E3C-397E8E9919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116653">
                <a:off x="10756759" y="1988683"/>
                <a:ext cx="397005" cy="397005"/>
              </a:xfrm>
              <a:prstGeom prst="rect">
                <a:avLst/>
              </a:prstGeom>
              <a:effectLst>
                <a:glow rad="63500">
                  <a:schemeClr val="bg1">
                    <a:alpha val="40000"/>
                  </a:schemeClr>
                </a:glow>
              </a:effectLst>
            </p:spPr>
          </p:pic>
          <p:pic>
            <p:nvPicPr>
              <p:cNvPr id="492" name="Graphic 491" descr="Help">
                <a:extLst>
                  <a:ext uri="{FF2B5EF4-FFF2-40B4-BE49-F238E27FC236}">
                    <a16:creationId xmlns:a16="http://schemas.microsoft.com/office/drawing/2014/main" id="{F70FDB75-E8C2-43E1-844B-D2D6F71E0F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11741763" y="2000684"/>
                <a:ext cx="397005" cy="397005"/>
              </a:xfrm>
              <a:prstGeom prst="rect">
                <a:avLst/>
              </a:prstGeom>
              <a:effectLst>
                <a:glow rad="63500">
                  <a:schemeClr val="bg1">
                    <a:alpha val="40000"/>
                  </a:schemeClr>
                </a:glow>
              </a:effectLst>
            </p:spPr>
          </p:pic>
          <p:pic>
            <p:nvPicPr>
              <p:cNvPr id="493" name="Graphic 492" descr="Help">
                <a:extLst>
                  <a:ext uri="{FF2B5EF4-FFF2-40B4-BE49-F238E27FC236}">
                    <a16:creationId xmlns:a16="http://schemas.microsoft.com/office/drawing/2014/main" id="{75B0C37A-7141-4083-BD9F-76868C178C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800000">
                <a:off x="5738645" y="2000685"/>
                <a:ext cx="397005" cy="397005"/>
              </a:xfrm>
              <a:prstGeom prst="rect">
                <a:avLst/>
              </a:prstGeom>
              <a:effectLst>
                <a:glow rad="63500">
                  <a:schemeClr val="bg1">
                    <a:alpha val="40000"/>
                  </a:schemeClr>
                </a:glow>
              </a:effectLst>
            </p:spPr>
          </p:pic>
        </p:grpSp>
      </p:grpSp>
      <p:grpSp>
        <p:nvGrpSpPr>
          <p:cNvPr id="5" name="Group 4">
            <a:extLst>
              <a:ext uri="{FF2B5EF4-FFF2-40B4-BE49-F238E27FC236}">
                <a16:creationId xmlns:a16="http://schemas.microsoft.com/office/drawing/2014/main" id="{81CB9B8A-E2FD-4249-8A71-59D5A1EF37E0}"/>
              </a:ext>
            </a:extLst>
          </p:cNvPr>
          <p:cNvGrpSpPr/>
          <p:nvPr/>
        </p:nvGrpSpPr>
        <p:grpSpPr>
          <a:xfrm>
            <a:off x="6092377" y="4206380"/>
            <a:ext cx="5572124" cy="2772935"/>
            <a:chOff x="6092377" y="4206380"/>
            <a:chExt cx="5572124" cy="2772935"/>
          </a:xfrm>
        </p:grpSpPr>
        <p:sp>
          <p:nvSpPr>
            <p:cNvPr id="47" name="TextBox 46">
              <a:extLst>
                <a:ext uri="{FF2B5EF4-FFF2-40B4-BE49-F238E27FC236}">
                  <a16:creationId xmlns:a16="http://schemas.microsoft.com/office/drawing/2014/main" id="{E3E2F038-828B-4AF3-90FA-218B2E946AA5}"/>
                </a:ext>
              </a:extLst>
            </p:cNvPr>
            <p:cNvSpPr txBox="1"/>
            <p:nvPr/>
          </p:nvSpPr>
          <p:spPr>
            <a:xfrm>
              <a:off x="6092377" y="4206380"/>
              <a:ext cx="3979090" cy="830997"/>
            </a:xfrm>
            <a:prstGeom prst="rect">
              <a:avLst/>
            </a:prstGeom>
            <a:noFill/>
          </p:spPr>
          <p:txBody>
            <a:bodyPr wrap="square" rtlCol="0">
              <a:spAutoFit/>
            </a:bodyPr>
            <a:lstStyle/>
            <a:p>
              <a:pPr algn="ctr"/>
              <a:r>
                <a:rPr lang="en-US" sz="2400" b="1"/>
                <a:t>Simulating prohibited curbside activity</a:t>
              </a:r>
            </a:p>
          </p:txBody>
        </p:sp>
        <p:sp>
          <p:nvSpPr>
            <p:cNvPr id="48" name="Rectangle 47">
              <a:extLst>
                <a:ext uri="{FF2B5EF4-FFF2-40B4-BE49-F238E27FC236}">
                  <a16:creationId xmlns:a16="http://schemas.microsoft.com/office/drawing/2014/main" id="{5A1E9898-0761-421A-A37D-18F4369A98A7}"/>
                </a:ext>
              </a:extLst>
            </p:cNvPr>
            <p:cNvSpPr/>
            <p:nvPr/>
          </p:nvSpPr>
          <p:spPr>
            <a:xfrm>
              <a:off x="6092377" y="5241497"/>
              <a:ext cx="5572124" cy="7864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701DBDBD-2431-4812-94D4-ECBCB01EFAAE}"/>
                </a:ext>
              </a:extLst>
            </p:cNvPr>
            <p:cNvCxnSpPr>
              <a:cxnSpLocks/>
            </p:cNvCxnSpPr>
            <p:nvPr/>
          </p:nvCxnSpPr>
          <p:spPr>
            <a:xfrm>
              <a:off x="6110652" y="5629088"/>
              <a:ext cx="3913372" cy="0"/>
            </a:xfrm>
            <a:prstGeom prst="line">
              <a:avLst/>
            </a:prstGeom>
            <a:ln w="38100" cmpd="dbl">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0394C4D2-5AA7-4F07-8B1F-0B5DAC9BD9BE}"/>
                </a:ext>
              </a:extLst>
            </p:cNvPr>
            <p:cNvSpPr/>
            <p:nvPr/>
          </p:nvSpPr>
          <p:spPr>
            <a:xfrm rot="5400000">
              <a:off x="9210359" y="5182529"/>
              <a:ext cx="2587472" cy="7634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580AB05-2273-4994-B98D-3F7810A8892A}"/>
                </a:ext>
              </a:extLst>
            </p:cNvPr>
            <p:cNvCxnSpPr>
              <a:cxnSpLocks/>
            </p:cNvCxnSpPr>
            <p:nvPr/>
          </p:nvCxnSpPr>
          <p:spPr>
            <a:xfrm>
              <a:off x="6110652" y="5823873"/>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92A69D4-3684-412B-B3CD-85CBFBB5BD00}"/>
                </a:ext>
              </a:extLst>
            </p:cNvPr>
            <p:cNvCxnSpPr>
              <a:cxnSpLocks/>
            </p:cNvCxnSpPr>
            <p:nvPr/>
          </p:nvCxnSpPr>
          <p:spPr>
            <a:xfrm>
              <a:off x="6520614" y="5823873"/>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0691914-24B5-4933-8883-7A1EA799FE5D}"/>
                </a:ext>
              </a:extLst>
            </p:cNvPr>
            <p:cNvCxnSpPr>
              <a:cxnSpLocks/>
            </p:cNvCxnSpPr>
            <p:nvPr/>
          </p:nvCxnSpPr>
          <p:spPr>
            <a:xfrm>
              <a:off x="6935629" y="5823873"/>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B5985DC-1F06-4364-A760-56E14A9A9424}"/>
                </a:ext>
              </a:extLst>
            </p:cNvPr>
            <p:cNvCxnSpPr>
              <a:cxnSpLocks/>
            </p:cNvCxnSpPr>
            <p:nvPr/>
          </p:nvCxnSpPr>
          <p:spPr>
            <a:xfrm>
              <a:off x="7387777" y="5823873"/>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F0D5829-B9B1-4FD9-B8C7-C9853C9E6D25}"/>
                </a:ext>
              </a:extLst>
            </p:cNvPr>
            <p:cNvCxnSpPr>
              <a:cxnSpLocks/>
            </p:cNvCxnSpPr>
            <p:nvPr/>
          </p:nvCxnSpPr>
          <p:spPr>
            <a:xfrm>
              <a:off x="7821068" y="5823873"/>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A4FBC5-7EE8-4EA5-82DC-0446F536AF44}"/>
                </a:ext>
              </a:extLst>
            </p:cNvPr>
            <p:cNvCxnSpPr>
              <a:cxnSpLocks/>
            </p:cNvCxnSpPr>
            <p:nvPr/>
          </p:nvCxnSpPr>
          <p:spPr>
            <a:xfrm>
              <a:off x="8229513" y="5823873"/>
              <a:ext cx="1782402"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F9BCFF6-B638-41E7-855E-523779BA57D6}"/>
                </a:ext>
              </a:extLst>
            </p:cNvPr>
            <p:cNvCxnSpPr>
              <a:cxnSpLocks/>
            </p:cNvCxnSpPr>
            <p:nvPr/>
          </p:nvCxnSpPr>
          <p:spPr>
            <a:xfrm flipV="1">
              <a:off x="10016391" y="5648433"/>
              <a:ext cx="0" cy="377717"/>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66322E-7211-4062-A2AD-2410DA96D6CD}"/>
                </a:ext>
              </a:extLst>
            </p:cNvPr>
            <p:cNvCxnSpPr>
              <a:cxnSpLocks/>
            </p:cNvCxnSpPr>
            <p:nvPr/>
          </p:nvCxnSpPr>
          <p:spPr>
            <a:xfrm>
              <a:off x="6110652" y="5438111"/>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3F2D101-D256-42DF-8EB6-A3B293171174}"/>
                </a:ext>
              </a:extLst>
            </p:cNvPr>
            <p:cNvCxnSpPr>
              <a:cxnSpLocks/>
            </p:cNvCxnSpPr>
            <p:nvPr/>
          </p:nvCxnSpPr>
          <p:spPr>
            <a:xfrm>
              <a:off x="6520614" y="5438111"/>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7B4FB63-AB2E-4430-9286-99133D400814}"/>
                </a:ext>
              </a:extLst>
            </p:cNvPr>
            <p:cNvCxnSpPr>
              <a:cxnSpLocks/>
            </p:cNvCxnSpPr>
            <p:nvPr/>
          </p:nvCxnSpPr>
          <p:spPr>
            <a:xfrm>
              <a:off x="6935629" y="5438111"/>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A3A061F-55A0-449A-AD75-A9691F2C4D3A}"/>
                </a:ext>
              </a:extLst>
            </p:cNvPr>
            <p:cNvCxnSpPr>
              <a:cxnSpLocks/>
            </p:cNvCxnSpPr>
            <p:nvPr/>
          </p:nvCxnSpPr>
          <p:spPr>
            <a:xfrm>
              <a:off x="7387777" y="5438111"/>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6FE5F7-E8F9-46C9-A5C0-BFACCCFE6F4F}"/>
                </a:ext>
              </a:extLst>
            </p:cNvPr>
            <p:cNvCxnSpPr>
              <a:cxnSpLocks/>
            </p:cNvCxnSpPr>
            <p:nvPr/>
          </p:nvCxnSpPr>
          <p:spPr>
            <a:xfrm>
              <a:off x="7821068" y="5438111"/>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8772B79-67E9-482B-B24B-E2889D85965B}"/>
                </a:ext>
              </a:extLst>
            </p:cNvPr>
            <p:cNvCxnSpPr>
              <a:cxnSpLocks/>
            </p:cNvCxnSpPr>
            <p:nvPr/>
          </p:nvCxnSpPr>
          <p:spPr>
            <a:xfrm>
              <a:off x="8229513" y="5438111"/>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477132-8455-45D5-8916-86D9DCC6CD7C}"/>
                </a:ext>
              </a:extLst>
            </p:cNvPr>
            <p:cNvCxnSpPr>
              <a:cxnSpLocks/>
            </p:cNvCxnSpPr>
            <p:nvPr/>
          </p:nvCxnSpPr>
          <p:spPr>
            <a:xfrm>
              <a:off x="8639475" y="5438111"/>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E9E8801-133D-49BC-9C57-A3966A87F064}"/>
                </a:ext>
              </a:extLst>
            </p:cNvPr>
            <p:cNvCxnSpPr>
              <a:cxnSpLocks/>
            </p:cNvCxnSpPr>
            <p:nvPr/>
          </p:nvCxnSpPr>
          <p:spPr>
            <a:xfrm>
              <a:off x="9054490" y="5438111"/>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7237BC1-1961-4D2F-B357-07EB06664909}"/>
                </a:ext>
              </a:extLst>
            </p:cNvPr>
            <p:cNvCxnSpPr>
              <a:cxnSpLocks/>
            </p:cNvCxnSpPr>
            <p:nvPr/>
          </p:nvCxnSpPr>
          <p:spPr>
            <a:xfrm>
              <a:off x="9506638" y="5438111"/>
              <a:ext cx="134125" cy="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056" name="Group 2055">
              <a:extLst>
                <a:ext uri="{FF2B5EF4-FFF2-40B4-BE49-F238E27FC236}">
                  <a16:creationId xmlns:a16="http://schemas.microsoft.com/office/drawing/2014/main" id="{55E7886C-49AF-479B-BDC7-6F14E76F44CD}"/>
                </a:ext>
              </a:extLst>
            </p:cNvPr>
            <p:cNvGrpSpPr/>
            <p:nvPr/>
          </p:nvGrpSpPr>
          <p:grpSpPr>
            <a:xfrm>
              <a:off x="10050926" y="5283329"/>
              <a:ext cx="134125" cy="713595"/>
              <a:chOff x="8759149" y="5283329"/>
              <a:chExt cx="134125" cy="713595"/>
            </a:xfrm>
          </p:grpSpPr>
          <p:cxnSp>
            <p:nvCxnSpPr>
              <p:cNvPr id="76" name="Straight Connector 75">
                <a:extLst>
                  <a:ext uri="{FF2B5EF4-FFF2-40B4-BE49-F238E27FC236}">
                    <a16:creationId xmlns:a16="http://schemas.microsoft.com/office/drawing/2014/main" id="{F10F0892-9456-40D0-9C71-585DE70D240B}"/>
                  </a:ext>
                </a:extLst>
              </p:cNvPr>
              <p:cNvCxnSpPr>
                <a:cxnSpLocks/>
              </p:cNvCxnSpPr>
              <p:nvPr/>
            </p:nvCxnSpPr>
            <p:spPr>
              <a:xfrm>
                <a:off x="8759149" y="5283329"/>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C63746B-8794-4F16-B548-62D82D19FB59}"/>
                  </a:ext>
                </a:extLst>
              </p:cNvPr>
              <p:cNvCxnSpPr>
                <a:cxnSpLocks/>
              </p:cNvCxnSpPr>
              <p:nvPr/>
            </p:nvCxnSpPr>
            <p:spPr>
              <a:xfrm>
                <a:off x="8759149" y="5338098"/>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E89A326-6CFC-494C-A44B-48DBE5F4A9D3}"/>
                  </a:ext>
                </a:extLst>
              </p:cNvPr>
              <p:cNvCxnSpPr>
                <a:cxnSpLocks/>
              </p:cNvCxnSpPr>
              <p:nvPr/>
            </p:nvCxnSpPr>
            <p:spPr>
              <a:xfrm>
                <a:off x="8759149" y="5392867"/>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455C87B-D173-4A65-92B9-94C7CD327ABD}"/>
                  </a:ext>
                </a:extLst>
              </p:cNvPr>
              <p:cNvCxnSpPr>
                <a:cxnSpLocks/>
              </p:cNvCxnSpPr>
              <p:nvPr/>
            </p:nvCxnSpPr>
            <p:spPr>
              <a:xfrm>
                <a:off x="8759149" y="5447636"/>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928026-24A2-4126-910F-7319F0F18CDF}"/>
                  </a:ext>
                </a:extLst>
              </p:cNvPr>
              <p:cNvCxnSpPr>
                <a:cxnSpLocks/>
              </p:cNvCxnSpPr>
              <p:nvPr/>
            </p:nvCxnSpPr>
            <p:spPr>
              <a:xfrm>
                <a:off x="8759149" y="5502405"/>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F850780-CA8E-4524-8664-1AFBC6AF64AA}"/>
                  </a:ext>
                </a:extLst>
              </p:cNvPr>
              <p:cNvCxnSpPr>
                <a:cxnSpLocks/>
              </p:cNvCxnSpPr>
              <p:nvPr/>
            </p:nvCxnSpPr>
            <p:spPr>
              <a:xfrm>
                <a:off x="8759149" y="5557174"/>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E2736B5-38AA-41E0-82C5-3A52EBA1558E}"/>
                  </a:ext>
                </a:extLst>
              </p:cNvPr>
              <p:cNvCxnSpPr>
                <a:cxnSpLocks/>
              </p:cNvCxnSpPr>
              <p:nvPr/>
            </p:nvCxnSpPr>
            <p:spPr>
              <a:xfrm>
                <a:off x="8759149" y="5613542"/>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F18354A-9B07-4460-AFD7-2FF9D91352D4}"/>
                  </a:ext>
                </a:extLst>
              </p:cNvPr>
              <p:cNvCxnSpPr>
                <a:cxnSpLocks/>
              </p:cNvCxnSpPr>
              <p:nvPr/>
            </p:nvCxnSpPr>
            <p:spPr>
              <a:xfrm>
                <a:off x="8759149" y="5668311"/>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5CB4CD2-DF90-4BA3-A21A-848BC93B6836}"/>
                  </a:ext>
                </a:extLst>
              </p:cNvPr>
              <p:cNvCxnSpPr>
                <a:cxnSpLocks/>
              </p:cNvCxnSpPr>
              <p:nvPr/>
            </p:nvCxnSpPr>
            <p:spPr>
              <a:xfrm>
                <a:off x="8759149" y="5723080"/>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021D19-B574-4DD6-A35A-66441D148013}"/>
                  </a:ext>
                </a:extLst>
              </p:cNvPr>
              <p:cNvCxnSpPr>
                <a:cxnSpLocks/>
              </p:cNvCxnSpPr>
              <p:nvPr/>
            </p:nvCxnSpPr>
            <p:spPr>
              <a:xfrm>
                <a:off x="8759149" y="5777849"/>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F53F30F-EA0A-4582-97E2-E508DD5CAEF0}"/>
                  </a:ext>
                </a:extLst>
              </p:cNvPr>
              <p:cNvCxnSpPr>
                <a:cxnSpLocks/>
              </p:cNvCxnSpPr>
              <p:nvPr/>
            </p:nvCxnSpPr>
            <p:spPr>
              <a:xfrm>
                <a:off x="8759149" y="5832618"/>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3D5A167-307A-4D09-99DA-270A0E11730F}"/>
                  </a:ext>
                </a:extLst>
              </p:cNvPr>
              <p:cNvCxnSpPr>
                <a:cxnSpLocks/>
              </p:cNvCxnSpPr>
              <p:nvPr/>
            </p:nvCxnSpPr>
            <p:spPr>
              <a:xfrm>
                <a:off x="8759149" y="5887387"/>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342C086-630F-4C06-BBE0-8BB7A7CB450F}"/>
                  </a:ext>
                </a:extLst>
              </p:cNvPr>
              <p:cNvCxnSpPr>
                <a:cxnSpLocks/>
              </p:cNvCxnSpPr>
              <p:nvPr/>
            </p:nvCxnSpPr>
            <p:spPr>
              <a:xfrm>
                <a:off x="8759149" y="5942155"/>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D584137-75F3-43AA-92FC-CF6B55908A5B}"/>
                  </a:ext>
                </a:extLst>
              </p:cNvPr>
              <p:cNvCxnSpPr>
                <a:cxnSpLocks/>
              </p:cNvCxnSpPr>
              <p:nvPr/>
            </p:nvCxnSpPr>
            <p:spPr>
              <a:xfrm>
                <a:off x="8759149" y="5996924"/>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EE674B1E-4330-4D17-ADC2-21F8BA222646}"/>
                </a:ext>
              </a:extLst>
            </p:cNvPr>
            <p:cNvGrpSpPr/>
            <p:nvPr/>
          </p:nvGrpSpPr>
          <p:grpSpPr>
            <a:xfrm>
              <a:off x="10817374" y="5283329"/>
              <a:ext cx="134125" cy="713595"/>
              <a:chOff x="8759149" y="5283329"/>
              <a:chExt cx="134125" cy="713595"/>
            </a:xfrm>
          </p:grpSpPr>
          <p:cxnSp>
            <p:nvCxnSpPr>
              <p:cNvPr id="96" name="Straight Connector 95">
                <a:extLst>
                  <a:ext uri="{FF2B5EF4-FFF2-40B4-BE49-F238E27FC236}">
                    <a16:creationId xmlns:a16="http://schemas.microsoft.com/office/drawing/2014/main" id="{1DBAFA16-3227-45F0-B750-4E05AA33F491}"/>
                  </a:ext>
                </a:extLst>
              </p:cNvPr>
              <p:cNvCxnSpPr>
                <a:cxnSpLocks/>
              </p:cNvCxnSpPr>
              <p:nvPr/>
            </p:nvCxnSpPr>
            <p:spPr>
              <a:xfrm>
                <a:off x="8759149" y="5283329"/>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3A555DA-052D-40F8-A1CA-66229A4B5977}"/>
                  </a:ext>
                </a:extLst>
              </p:cNvPr>
              <p:cNvCxnSpPr>
                <a:cxnSpLocks/>
              </p:cNvCxnSpPr>
              <p:nvPr/>
            </p:nvCxnSpPr>
            <p:spPr>
              <a:xfrm>
                <a:off x="8759149" y="5338098"/>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BE8795-4786-440D-83D9-819CE67E9748}"/>
                  </a:ext>
                </a:extLst>
              </p:cNvPr>
              <p:cNvCxnSpPr>
                <a:cxnSpLocks/>
              </p:cNvCxnSpPr>
              <p:nvPr/>
            </p:nvCxnSpPr>
            <p:spPr>
              <a:xfrm>
                <a:off x="8759149" y="5392867"/>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FE0AEFC-4423-4BFC-A924-F537F189BBBB}"/>
                  </a:ext>
                </a:extLst>
              </p:cNvPr>
              <p:cNvCxnSpPr>
                <a:cxnSpLocks/>
              </p:cNvCxnSpPr>
              <p:nvPr/>
            </p:nvCxnSpPr>
            <p:spPr>
              <a:xfrm>
                <a:off x="8759149" y="5447636"/>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84C29A4-9E68-47F5-8A8A-BD54699C4A78}"/>
                  </a:ext>
                </a:extLst>
              </p:cNvPr>
              <p:cNvCxnSpPr>
                <a:cxnSpLocks/>
              </p:cNvCxnSpPr>
              <p:nvPr/>
            </p:nvCxnSpPr>
            <p:spPr>
              <a:xfrm>
                <a:off x="8759149" y="5502405"/>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04B2960-A32D-4DA7-B286-28767E2DF8E6}"/>
                  </a:ext>
                </a:extLst>
              </p:cNvPr>
              <p:cNvCxnSpPr>
                <a:cxnSpLocks/>
              </p:cNvCxnSpPr>
              <p:nvPr/>
            </p:nvCxnSpPr>
            <p:spPr>
              <a:xfrm>
                <a:off x="8759149" y="5557174"/>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E8C6DB0-931D-4C86-9AC8-E8132E3EA268}"/>
                  </a:ext>
                </a:extLst>
              </p:cNvPr>
              <p:cNvCxnSpPr>
                <a:cxnSpLocks/>
              </p:cNvCxnSpPr>
              <p:nvPr/>
            </p:nvCxnSpPr>
            <p:spPr>
              <a:xfrm>
                <a:off x="8759149" y="5613542"/>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DBFE5AD-574C-4663-A2A7-9BF8F8DF354A}"/>
                  </a:ext>
                </a:extLst>
              </p:cNvPr>
              <p:cNvCxnSpPr>
                <a:cxnSpLocks/>
              </p:cNvCxnSpPr>
              <p:nvPr/>
            </p:nvCxnSpPr>
            <p:spPr>
              <a:xfrm>
                <a:off x="8759149" y="5668311"/>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F82129E-C358-4DAE-9D87-FBA022022A78}"/>
                  </a:ext>
                </a:extLst>
              </p:cNvPr>
              <p:cNvCxnSpPr>
                <a:cxnSpLocks/>
              </p:cNvCxnSpPr>
              <p:nvPr/>
            </p:nvCxnSpPr>
            <p:spPr>
              <a:xfrm>
                <a:off x="8759149" y="5723080"/>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569547-0754-4844-B5BB-87F4879327AB}"/>
                  </a:ext>
                </a:extLst>
              </p:cNvPr>
              <p:cNvCxnSpPr>
                <a:cxnSpLocks/>
              </p:cNvCxnSpPr>
              <p:nvPr/>
            </p:nvCxnSpPr>
            <p:spPr>
              <a:xfrm>
                <a:off x="8759149" y="5777849"/>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65BC7F9-EC89-4C8D-9451-5A1FB10EEC95}"/>
                  </a:ext>
                </a:extLst>
              </p:cNvPr>
              <p:cNvCxnSpPr>
                <a:cxnSpLocks/>
              </p:cNvCxnSpPr>
              <p:nvPr/>
            </p:nvCxnSpPr>
            <p:spPr>
              <a:xfrm>
                <a:off x="8759149" y="5832618"/>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A5F6B62-21E7-41F6-96EE-ABF71791531C}"/>
                  </a:ext>
                </a:extLst>
              </p:cNvPr>
              <p:cNvCxnSpPr>
                <a:cxnSpLocks/>
              </p:cNvCxnSpPr>
              <p:nvPr/>
            </p:nvCxnSpPr>
            <p:spPr>
              <a:xfrm>
                <a:off x="8759149" y="5887387"/>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53B5CC6-7F56-43E1-A210-625CD17D11B8}"/>
                  </a:ext>
                </a:extLst>
              </p:cNvPr>
              <p:cNvCxnSpPr>
                <a:cxnSpLocks/>
              </p:cNvCxnSpPr>
              <p:nvPr/>
            </p:nvCxnSpPr>
            <p:spPr>
              <a:xfrm>
                <a:off x="8759149" y="5942155"/>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A9B54F1-EB7D-4C99-AEA0-1D10ABC16B10}"/>
                  </a:ext>
                </a:extLst>
              </p:cNvPr>
              <p:cNvCxnSpPr>
                <a:cxnSpLocks/>
              </p:cNvCxnSpPr>
              <p:nvPr/>
            </p:nvCxnSpPr>
            <p:spPr>
              <a:xfrm>
                <a:off x="8759149" y="5996924"/>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AFDB188-622B-49A9-8DFC-34BE2061F9B5}"/>
                </a:ext>
              </a:extLst>
            </p:cNvPr>
            <p:cNvGrpSpPr/>
            <p:nvPr/>
          </p:nvGrpSpPr>
          <p:grpSpPr>
            <a:xfrm rot="16200000">
              <a:off x="10433202" y="4881435"/>
              <a:ext cx="134125" cy="658826"/>
              <a:chOff x="8759149" y="5283329"/>
              <a:chExt cx="134125" cy="658826"/>
            </a:xfrm>
          </p:grpSpPr>
          <p:cxnSp>
            <p:nvCxnSpPr>
              <p:cNvPr id="111" name="Straight Connector 110">
                <a:extLst>
                  <a:ext uri="{FF2B5EF4-FFF2-40B4-BE49-F238E27FC236}">
                    <a16:creationId xmlns:a16="http://schemas.microsoft.com/office/drawing/2014/main" id="{93397AD1-EEA7-426B-A997-82995FF2F22A}"/>
                  </a:ext>
                </a:extLst>
              </p:cNvPr>
              <p:cNvCxnSpPr>
                <a:cxnSpLocks/>
              </p:cNvCxnSpPr>
              <p:nvPr/>
            </p:nvCxnSpPr>
            <p:spPr>
              <a:xfrm>
                <a:off x="8759149" y="5283329"/>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0E3A60D-425E-494D-AD8D-0B50FA7EE3F3}"/>
                  </a:ext>
                </a:extLst>
              </p:cNvPr>
              <p:cNvCxnSpPr>
                <a:cxnSpLocks/>
              </p:cNvCxnSpPr>
              <p:nvPr/>
            </p:nvCxnSpPr>
            <p:spPr>
              <a:xfrm>
                <a:off x="8759149" y="5338098"/>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BE19579-B271-4292-B223-397B276DABF3}"/>
                  </a:ext>
                </a:extLst>
              </p:cNvPr>
              <p:cNvCxnSpPr>
                <a:cxnSpLocks/>
              </p:cNvCxnSpPr>
              <p:nvPr/>
            </p:nvCxnSpPr>
            <p:spPr>
              <a:xfrm>
                <a:off x="8759149" y="5392867"/>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563C149-1F5E-47E2-A48B-8A0165C0D98E}"/>
                  </a:ext>
                </a:extLst>
              </p:cNvPr>
              <p:cNvCxnSpPr>
                <a:cxnSpLocks/>
              </p:cNvCxnSpPr>
              <p:nvPr/>
            </p:nvCxnSpPr>
            <p:spPr>
              <a:xfrm>
                <a:off x="8759149" y="5447636"/>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DA7CB30-466E-4886-9137-AFF6E815A311}"/>
                  </a:ext>
                </a:extLst>
              </p:cNvPr>
              <p:cNvCxnSpPr>
                <a:cxnSpLocks/>
              </p:cNvCxnSpPr>
              <p:nvPr/>
            </p:nvCxnSpPr>
            <p:spPr>
              <a:xfrm>
                <a:off x="8759149" y="5502405"/>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EBF74EE-BD15-4CED-9407-B1D4BD322524}"/>
                  </a:ext>
                </a:extLst>
              </p:cNvPr>
              <p:cNvCxnSpPr>
                <a:cxnSpLocks/>
              </p:cNvCxnSpPr>
              <p:nvPr/>
            </p:nvCxnSpPr>
            <p:spPr>
              <a:xfrm>
                <a:off x="8759149" y="5557174"/>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A2484B3-5B57-4EC5-99A5-17587B736968}"/>
                  </a:ext>
                </a:extLst>
              </p:cNvPr>
              <p:cNvCxnSpPr>
                <a:cxnSpLocks/>
              </p:cNvCxnSpPr>
              <p:nvPr/>
            </p:nvCxnSpPr>
            <p:spPr>
              <a:xfrm>
                <a:off x="8759149" y="5613542"/>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C7B59F4-07F6-4EE4-A237-059FDEF9FA3C}"/>
                  </a:ext>
                </a:extLst>
              </p:cNvPr>
              <p:cNvCxnSpPr>
                <a:cxnSpLocks/>
              </p:cNvCxnSpPr>
              <p:nvPr/>
            </p:nvCxnSpPr>
            <p:spPr>
              <a:xfrm>
                <a:off x="8759149" y="5668311"/>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95222FE-5B31-42FD-BAC7-ED57ECF5D0EA}"/>
                  </a:ext>
                </a:extLst>
              </p:cNvPr>
              <p:cNvCxnSpPr>
                <a:cxnSpLocks/>
              </p:cNvCxnSpPr>
              <p:nvPr/>
            </p:nvCxnSpPr>
            <p:spPr>
              <a:xfrm>
                <a:off x="8759149" y="5723080"/>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81886F9-CEB5-42AF-B64F-87953DC3DDFC}"/>
                  </a:ext>
                </a:extLst>
              </p:cNvPr>
              <p:cNvCxnSpPr>
                <a:cxnSpLocks/>
              </p:cNvCxnSpPr>
              <p:nvPr/>
            </p:nvCxnSpPr>
            <p:spPr>
              <a:xfrm>
                <a:off x="8759149" y="5777849"/>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375470D-1BE2-4EE3-8AE2-19238935BBA8}"/>
                  </a:ext>
                </a:extLst>
              </p:cNvPr>
              <p:cNvCxnSpPr>
                <a:cxnSpLocks/>
              </p:cNvCxnSpPr>
              <p:nvPr/>
            </p:nvCxnSpPr>
            <p:spPr>
              <a:xfrm>
                <a:off x="8759149" y="5832618"/>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3346E02-9E10-41DF-B60E-3ADFBAC52DD7}"/>
                  </a:ext>
                </a:extLst>
              </p:cNvPr>
              <p:cNvCxnSpPr>
                <a:cxnSpLocks/>
              </p:cNvCxnSpPr>
              <p:nvPr/>
            </p:nvCxnSpPr>
            <p:spPr>
              <a:xfrm>
                <a:off x="8759149" y="5887387"/>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DE3A97F-3E38-46C9-813C-32735ABCB276}"/>
                  </a:ext>
                </a:extLst>
              </p:cNvPr>
              <p:cNvCxnSpPr>
                <a:cxnSpLocks/>
              </p:cNvCxnSpPr>
              <p:nvPr/>
            </p:nvCxnSpPr>
            <p:spPr>
              <a:xfrm>
                <a:off x="8759149" y="5942155"/>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D335E9CA-77E9-48BD-817A-2DBB2C5008FE}"/>
                </a:ext>
              </a:extLst>
            </p:cNvPr>
            <p:cNvGrpSpPr/>
            <p:nvPr/>
          </p:nvGrpSpPr>
          <p:grpSpPr>
            <a:xfrm rot="16200000">
              <a:off x="10433203" y="5740458"/>
              <a:ext cx="134125" cy="658826"/>
              <a:chOff x="8759149" y="5283329"/>
              <a:chExt cx="134125" cy="658826"/>
            </a:xfrm>
          </p:grpSpPr>
          <p:cxnSp>
            <p:nvCxnSpPr>
              <p:cNvPr id="126" name="Straight Connector 125">
                <a:extLst>
                  <a:ext uri="{FF2B5EF4-FFF2-40B4-BE49-F238E27FC236}">
                    <a16:creationId xmlns:a16="http://schemas.microsoft.com/office/drawing/2014/main" id="{B133F70D-8DFA-4235-8F2C-82241C5D419F}"/>
                  </a:ext>
                </a:extLst>
              </p:cNvPr>
              <p:cNvCxnSpPr>
                <a:cxnSpLocks/>
              </p:cNvCxnSpPr>
              <p:nvPr/>
            </p:nvCxnSpPr>
            <p:spPr>
              <a:xfrm>
                <a:off x="8759149" y="5283329"/>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6471418-7346-4580-A84A-396177E4FA06}"/>
                  </a:ext>
                </a:extLst>
              </p:cNvPr>
              <p:cNvCxnSpPr>
                <a:cxnSpLocks/>
              </p:cNvCxnSpPr>
              <p:nvPr/>
            </p:nvCxnSpPr>
            <p:spPr>
              <a:xfrm>
                <a:off x="8759149" y="5338098"/>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DEADB23-C07D-4AF2-8309-4F12F03E1EDF}"/>
                  </a:ext>
                </a:extLst>
              </p:cNvPr>
              <p:cNvCxnSpPr>
                <a:cxnSpLocks/>
              </p:cNvCxnSpPr>
              <p:nvPr/>
            </p:nvCxnSpPr>
            <p:spPr>
              <a:xfrm>
                <a:off x="8759149" y="5392867"/>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3C3E860-0000-4327-9DF7-56505D60A6B7}"/>
                  </a:ext>
                </a:extLst>
              </p:cNvPr>
              <p:cNvCxnSpPr>
                <a:cxnSpLocks/>
              </p:cNvCxnSpPr>
              <p:nvPr/>
            </p:nvCxnSpPr>
            <p:spPr>
              <a:xfrm>
                <a:off x="8759149" y="5447636"/>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916ADD1-CA82-4FFA-9C53-ED10E4C7C0A6}"/>
                  </a:ext>
                </a:extLst>
              </p:cNvPr>
              <p:cNvCxnSpPr>
                <a:cxnSpLocks/>
              </p:cNvCxnSpPr>
              <p:nvPr/>
            </p:nvCxnSpPr>
            <p:spPr>
              <a:xfrm>
                <a:off x="8759149" y="5502405"/>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3F93EA2-AAEA-402E-8289-2927FF8FCA72}"/>
                  </a:ext>
                </a:extLst>
              </p:cNvPr>
              <p:cNvCxnSpPr>
                <a:cxnSpLocks/>
              </p:cNvCxnSpPr>
              <p:nvPr/>
            </p:nvCxnSpPr>
            <p:spPr>
              <a:xfrm>
                <a:off x="8759149" y="5557174"/>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89BBE44-0864-4A06-85F3-56630C185840}"/>
                  </a:ext>
                </a:extLst>
              </p:cNvPr>
              <p:cNvCxnSpPr>
                <a:cxnSpLocks/>
              </p:cNvCxnSpPr>
              <p:nvPr/>
            </p:nvCxnSpPr>
            <p:spPr>
              <a:xfrm>
                <a:off x="8759149" y="5613542"/>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6E42EA8-A3B3-49E8-8CF2-6AF376EB3A07}"/>
                  </a:ext>
                </a:extLst>
              </p:cNvPr>
              <p:cNvCxnSpPr>
                <a:cxnSpLocks/>
              </p:cNvCxnSpPr>
              <p:nvPr/>
            </p:nvCxnSpPr>
            <p:spPr>
              <a:xfrm>
                <a:off x="8759149" y="5668311"/>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72E56EF-5455-4486-947C-0C9F83A6EE82}"/>
                  </a:ext>
                </a:extLst>
              </p:cNvPr>
              <p:cNvCxnSpPr>
                <a:cxnSpLocks/>
              </p:cNvCxnSpPr>
              <p:nvPr/>
            </p:nvCxnSpPr>
            <p:spPr>
              <a:xfrm>
                <a:off x="8759149" y="5723080"/>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48529-8C50-4920-B185-4916A5270FA6}"/>
                  </a:ext>
                </a:extLst>
              </p:cNvPr>
              <p:cNvCxnSpPr>
                <a:cxnSpLocks/>
              </p:cNvCxnSpPr>
              <p:nvPr/>
            </p:nvCxnSpPr>
            <p:spPr>
              <a:xfrm>
                <a:off x="8759149" y="5777849"/>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6F729E2-5E92-4256-9D36-FF750666C60D}"/>
                  </a:ext>
                </a:extLst>
              </p:cNvPr>
              <p:cNvCxnSpPr>
                <a:cxnSpLocks/>
              </p:cNvCxnSpPr>
              <p:nvPr/>
            </p:nvCxnSpPr>
            <p:spPr>
              <a:xfrm>
                <a:off x="8759149" y="5832618"/>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081793F-19E8-48D6-AA77-4EB8C139BCE8}"/>
                  </a:ext>
                </a:extLst>
              </p:cNvPr>
              <p:cNvCxnSpPr>
                <a:cxnSpLocks/>
              </p:cNvCxnSpPr>
              <p:nvPr/>
            </p:nvCxnSpPr>
            <p:spPr>
              <a:xfrm>
                <a:off x="8759149" y="5887387"/>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4233970-7A28-4AA2-9F2A-4BCB27D9C006}"/>
                  </a:ext>
                </a:extLst>
              </p:cNvPr>
              <p:cNvCxnSpPr>
                <a:cxnSpLocks/>
              </p:cNvCxnSpPr>
              <p:nvPr/>
            </p:nvCxnSpPr>
            <p:spPr>
              <a:xfrm>
                <a:off x="8759149" y="5942155"/>
                <a:ext cx="134125" cy="0"/>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61" name="Group 2060">
              <a:extLst>
                <a:ext uri="{FF2B5EF4-FFF2-40B4-BE49-F238E27FC236}">
                  <a16:creationId xmlns:a16="http://schemas.microsoft.com/office/drawing/2014/main" id="{34469C0D-8695-4C8D-B5AD-33502B4B2DF3}"/>
                </a:ext>
              </a:extLst>
            </p:cNvPr>
            <p:cNvGrpSpPr/>
            <p:nvPr/>
          </p:nvGrpSpPr>
          <p:grpSpPr>
            <a:xfrm>
              <a:off x="10121505" y="4270532"/>
              <a:ext cx="580896" cy="839172"/>
              <a:chOff x="8829728" y="4270532"/>
              <a:chExt cx="580896" cy="839172"/>
            </a:xfrm>
          </p:grpSpPr>
          <p:grpSp>
            <p:nvGrpSpPr>
              <p:cNvPr id="2057" name="Group 2056">
                <a:extLst>
                  <a:ext uri="{FF2B5EF4-FFF2-40B4-BE49-F238E27FC236}">
                    <a16:creationId xmlns:a16="http://schemas.microsoft.com/office/drawing/2014/main" id="{CB8FCB74-46F4-47E0-8B5E-F2DEF20704EF}"/>
                  </a:ext>
                </a:extLst>
              </p:cNvPr>
              <p:cNvGrpSpPr/>
              <p:nvPr/>
            </p:nvGrpSpPr>
            <p:grpSpPr>
              <a:xfrm rot="5400000">
                <a:off x="8700590" y="4399670"/>
                <a:ext cx="839172" cy="580896"/>
                <a:chOff x="7699693" y="6277104"/>
                <a:chExt cx="839172" cy="580896"/>
              </a:xfrm>
            </p:grpSpPr>
            <p:cxnSp>
              <p:nvCxnSpPr>
                <p:cNvPr id="139" name="Straight Connector 138">
                  <a:extLst>
                    <a:ext uri="{FF2B5EF4-FFF2-40B4-BE49-F238E27FC236}">
                      <a16:creationId xmlns:a16="http://schemas.microsoft.com/office/drawing/2014/main" id="{5A783A6C-9F35-4E5E-AFFF-DDA781C17A43}"/>
                    </a:ext>
                  </a:extLst>
                </p:cNvPr>
                <p:cNvCxnSpPr>
                  <a:cxnSpLocks/>
                </p:cNvCxnSpPr>
                <p:nvPr/>
              </p:nvCxnSpPr>
              <p:spPr>
                <a:xfrm rot="16200000">
                  <a:off x="8113709" y="6247905"/>
                  <a:ext cx="0" cy="815635"/>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58CA2C5-8279-440B-95E2-9F578C5465B7}"/>
                    </a:ext>
                  </a:extLst>
                </p:cNvPr>
                <p:cNvCxnSpPr>
                  <a:cxnSpLocks/>
                </p:cNvCxnSpPr>
                <p:nvPr/>
              </p:nvCxnSpPr>
              <p:spPr>
                <a:xfrm flipV="1">
                  <a:off x="8526002" y="6480283"/>
                  <a:ext cx="0" cy="377717"/>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4E8FBAC-CEF4-4541-82D4-89FE6519F5AE}"/>
                    </a:ext>
                  </a:extLst>
                </p:cNvPr>
                <p:cNvCxnSpPr>
                  <a:cxnSpLocks/>
                </p:cNvCxnSpPr>
                <p:nvPr/>
              </p:nvCxnSpPr>
              <p:spPr>
                <a:xfrm rot="16200000">
                  <a:off x="7752511" y="6224286"/>
                  <a:ext cx="0" cy="105636"/>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97ACEB1-D1DF-40F4-A705-F2B8C81C5624}"/>
                    </a:ext>
                  </a:extLst>
                </p:cNvPr>
                <p:cNvCxnSpPr>
                  <a:cxnSpLocks/>
                </p:cNvCxnSpPr>
                <p:nvPr/>
              </p:nvCxnSpPr>
              <p:spPr>
                <a:xfrm rot="16200000">
                  <a:off x="8116610"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EA06504-12F3-4E20-A89D-268DBB8970AE}"/>
                    </a:ext>
                  </a:extLst>
                </p:cNvPr>
                <p:cNvCxnSpPr>
                  <a:cxnSpLocks/>
                </p:cNvCxnSpPr>
                <p:nvPr/>
              </p:nvCxnSpPr>
              <p:spPr>
                <a:xfrm rot="16200000">
                  <a:off x="8470285"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E1E05D83-828D-4263-A656-B2B5BD3B7A5B}"/>
                  </a:ext>
                </a:extLst>
              </p:cNvPr>
              <p:cNvCxnSpPr>
                <a:cxnSpLocks/>
              </p:cNvCxnSpPr>
              <p:nvPr/>
            </p:nvCxnSpPr>
            <p:spPr>
              <a:xfrm flipV="1">
                <a:off x="9224755" y="4274344"/>
                <a:ext cx="0" cy="835355"/>
              </a:xfrm>
              <a:prstGeom prst="line">
                <a:avLst/>
              </a:prstGeom>
              <a:ln w="38100" cmpd="dbl">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ADBDED8E-A70F-4BD4-BE82-0B0D99E6DF97}"/>
                </a:ext>
              </a:extLst>
            </p:cNvPr>
            <p:cNvGrpSpPr/>
            <p:nvPr/>
          </p:nvGrpSpPr>
          <p:grpSpPr>
            <a:xfrm rot="10800000">
              <a:off x="10303537" y="6174332"/>
              <a:ext cx="580896" cy="686049"/>
              <a:chOff x="8829727" y="4423653"/>
              <a:chExt cx="580896" cy="686049"/>
            </a:xfrm>
          </p:grpSpPr>
          <p:grpSp>
            <p:nvGrpSpPr>
              <p:cNvPr id="151" name="Group 150">
                <a:extLst>
                  <a:ext uri="{FF2B5EF4-FFF2-40B4-BE49-F238E27FC236}">
                    <a16:creationId xmlns:a16="http://schemas.microsoft.com/office/drawing/2014/main" id="{4C01935A-3155-4924-9FB5-CD2A6C270C6F}"/>
                  </a:ext>
                </a:extLst>
              </p:cNvPr>
              <p:cNvGrpSpPr/>
              <p:nvPr/>
            </p:nvGrpSpPr>
            <p:grpSpPr>
              <a:xfrm rot="5400000">
                <a:off x="8778341" y="4477421"/>
                <a:ext cx="683667" cy="580896"/>
                <a:chOff x="7855198" y="6277104"/>
                <a:chExt cx="683667" cy="580896"/>
              </a:xfrm>
            </p:grpSpPr>
            <p:cxnSp>
              <p:nvCxnSpPr>
                <p:cNvPr id="153" name="Straight Connector 152">
                  <a:extLst>
                    <a:ext uri="{FF2B5EF4-FFF2-40B4-BE49-F238E27FC236}">
                      <a16:creationId xmlns:a16="http://schemas.microsoft.com/office/drawing/2014/main" id="{97E911AC-0E11-4CB0-95C1-235D60447CA6}"/>
                    </a:ext>
                  </a:extLst>
                </p:cNvPr>
                <p:cNvCxnSpPr>
                  <a:cxnSpLocks/>
                </p:cNvCxnSpPr>
                <p:nvPr/>
              </p:nvCxnSpPr>
              <p:spPr>
                <a:xfrm rot="5400000" flipV="1">
                  <a:off x="8188362" y="6322559"/>
                  <a:ext cx="0" cy="66632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5299514-A507-4DA7-B32E-B9D8D2B866FA}"/>
                    </a:ext>
                  </a:extLst>
                </p:cNvPr>
                <p:cNvCxnSpPr>
                  <a:cxnSpLocks/>
                </p:cNvCxnSpPr>
                <p:nvPr/>
              </p:nvCxnSpPr>
              <p:spPr>
                <a:xfrm flipV="1">
                  <a:off x="8526002" y="6480283"/>
                  <a:ext cx="0" cy="377717"/>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0E509EB-D709-4C14-936E-9E1E5FDB83AF}"/>
                    </a:ext>
                  </a:extLst>
                </p:cNvPr>
                <p:cNvCxnSpPr>
                  <a:cxnSpLocks/>
                </p:cNvCxnSpPr>
                <p:nvPr/>
              </p:nvCxnSpPr>
              <p:spPr>
                <a:xfrm rot="16200000">
                  <a:off x="8116610"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012A491-D5C5-45AF-B6CD-0DB7F6C942DA}"/>
                    </a:ext>
                  </a:extLst>
                </p:cNvPr>
                <p:cNvCxnSpPr>
                  <a:cxnSpLocks/>
                </p:cNvCxnSpPr>
                <p:nvPr/>
              </p:nvCxnSpPr>
              <p:spPr>
                <a:xfrm rot="16200000">
                  <a:off x="8470285"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52" name="Straight Connector 151">
                <a:extLst>
                  <a:ext uri="{FF2B5EF4-FFF2-40B4-BE49-F238E27FC236}">
                    <a16:creationId xmlns:a16="http://schemas.microsoft.com/office/drawing/2014/main" id="{2083A2DC-A7D8-449F-A2E4-F269B0C85078}"/>
                  </a:ext>
                </a:extLst>
              </p:cNvPr>
              <p:cNvCxnSpPr>
                <a:cxnSpLocks/>
              </p:cNvCxnSpPr>
              <p:nvPr/>
            </p:nvCxnSpPr>
            <p:spPr>
              <a:xfrm rot="10800000">
                <a:off x="9224755" y="4423653"/>
                <a:ext cx="0" cy="686046"/>
              </a:xfrm>
              <a:prstGeom prst="line">
                <a:avLst/>
              </a:prstGeom>
              <a:ln w="38100" cmpd="dbl">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AAE8C445-5E5E-43C3-8C52-7FC4D914C1F6}"/>
                </a:ext>
              </a:extLst>
            </p:cNvPr>
            <p:cNvGrpSpPr/>
            <p:nvPr/>
          </p:nvGrpSpPr>
          <p:grpSpPr>
            <a:xfrm rot="5400000">
              <a:off x="11030156" y="5186479"/>
              <a:ext cx="580896" cy="686049"/>
              <a:chOff x="8829727" y="4423653"/>
              <a:chExt cx="580896" cy="686049"/>
            </a:xfrm>
          </p:grpSpPr>
          <p:grpSp>
            <p:nvGrpSpPr>
              <p:cNvPr id="161" name="Group 160">
                <a:extLst>
                  <a:ext uri="{FF2B5EF4-FFF2-40B4-BE49-F238E27FC236}">
                    <a16:creationId xmlns:a16="http://schemas.microsoft.com/office/drawing/2014/main" id="{BC59C614-7A8F-4188-9DAF-E37C1A9C639C}"/>
                  </a:ext>
                </a:extLst>
              </p:cNvPr>
              <p:cNvGrpSpPr/>
              <p:nvPr/>
            </p:nvGrpSpPr>
            <p:grpSpPr>
              <a:xfrm rot="5400000">
                <a:off x="8778341" y="4477421"/>
                <a:ext cx="683667" cy="580896"/>
                <a:chOff x="7855198" y="6277104"/>
                <a:chExt cx="683667" cy="580896"/>
              </a:xfrm>
            </p:grpSpPr>
            <p:cxnSp>
              <p:nvCxnSpPr>
                <p:cNvPr id="163" name="Straight Connector 162">
                  <a:extLst>
                    <a:ext uri="{FF2B5EF4-FFF2-40B4-BE49-F238E27FC236}">
                      <a16:creationId xmlns:a16="http://schemas.microsoft.com/office/drawing/2014/main" id="{FF9F8EEB-F874-4325-B277-EF52D7607A5D}"/>
                    </a:ext>
                  </a:extLst>
                </p:cNvPr>
                <p:cNvCxnSpPr>
                  <a:cxnSpLocks/>
                </p:cNvCxnSpPr>
                <p:nvPr/>
              </p:nvCxnSpPr>
              <p:spPr>
                <a:xfrm rot="5400000" flipV="1">
                  <a:off x="8188362" y="6322559"/>
                  <a:ext cx="0" cy="666327"/>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28CD421-B4EE-4A7E-84F2-32F89ECCD869}"/>
                    </a:ext>
                  </a:extLst>
                </p:cNvPr>
                <p:cNvCxnSpPr>
                  <a:cxnSpLocks/>
                </p:cNvCxnSpPr>
                <p:nvPr/>
              </p:nvCxnSpPr>
              <p:spPr>
                <a:xfrm flipV="1">
                  <a:off x="8526002" y="6480283"/>
                  <a:ext cx="0" cy="377717"/>
                </a:xfrm>
                <a:prstGeom prst="line">
                  <a:avLst/>
                </a:prstGeom>
                <a:ln w="317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25C3CA38-46CC-4072-8B21-AF29FDB0C10D}"/>
                    </a:ext>
                  </a:extLst>
                </p:cNvPr>
                <p:cNvCxnSpPr>
                  <a:cxnSpLocks/>
                </p:cNvCxnSpPr>
                <p:nvPr/>
              </p:nvCxnSpPr>
              <p:spPr>
                <a:xfrm rot="16200000">
                  <a:off x="8116610"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96CAFF6-1BB8-48A9-9880-960559E772C7}"/>
                    </a:ext>
                  </a:extLst>
                </p:cNvPr>
                <p:cNvCxnSpPr>
                  <a:cxnSpLocks/>
                </p:cNvCxnSpPr>
                <p:nvPr/>
              </p:nvCxnSpPr>
              <p:spPr>
                <a:xfrm rot="16200000">
                  <a:off x="8470285" y="6208524"/>
                  <a:ext cx="0" cy="137160"/>
                </a:xfrm>
                <a:prstGeom prst="line">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62" name="Straight Connector 161">
                <a:extLst>
                  <a:ext uri="{FF2B5EF4-FFF2-40B4-BE49-F238E27FC236}">
                    <a16:creationId xmlns:a16="http://schemas.microsoft.com/office/drawing/2014/main" id="{E4E5947F-D10E-4DB0-B514-BA4333A4294A}"/>
                  </a:ext>
                </a:extLst>
              </p:cNvPr>
              <p:cNvCxnSpPr>
                <a:cxnSpLocks/>
              </p:cNvCxnSpPr>
              <p:nvPr/>
            </p:nvCxnSpPr>
            <p:spPr>
              <a:xfrm rot="10800000">
                <a:off x="9224755" y="4423653"/>
                <a:ext cx="0" cy="686046"/>
              </a:xfrm>
              <a:prstGeom prst="line">
                <a:avLst/>
              </a:prstGeom>
              <a:ln w="38100" cmpd="dbl">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65" name="Group 2064">
              <a:extLst>
                <a:ext uri="{FF2B5EF4-FFF2-40B4-BE49-F238E27FC236}">
                  <a16:creationId xmlns:a16="http://schemas.microsoft.com/office/drawing/2014/main" id="{75E68C40-193D-41F4-8D41-221B50D7D168}"/>
                </a:ext>
              </a:extLst>
            </p:cNvPr>
            <p:cNvGrpSpPr/>
            <p:nvPr/>
          </p:nvGrpSpPr>
          <p:grpSpPr>
            <a:xfrm rot="778653">
              <a:off x="9913044" y="5868582"/>
              <a:ext cx="219075" cy="117881"/>
              <a:chOff x="8105775" y="6311494"/>
              <a:chExt cx="219075" cy="117881"/>
            </a:xfrm>
          </p:grpSpPr>
          <p:sp>
            <p:nvSpPr>
              <p:cNvPr id="2064" name="Rectangle: Rounded Corners 2063">
                <a:extLst>
                  <a:ext uri="{FF2B5EF4-FFF2-40B4-BE49-F238E27FC236}">
                    <a16:creationId xmlns:a16="http://schemas.microsoft.com/office/drawing/2014/main" id="{A679536D-D6AF-448B-BEC8-20F55397E971}"/>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Rounded Corners 167">
                <a:extLst>
                  <a:ext uri="{FF2B5EF4-FFF2-40B4-BE49-F238E27FC236}">
                    <a16:creationId xmlns:a16="http://schemas.microsoft.com/office/drawing/2014/main" id="{5B22EEB1-544B-40F4-8AAC-48230B125D6D}"/>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Rounded Corners 168">
                <a:extLst>
                  <a:ext uri="{FF2B5EF4-FFF2-40B4-BE49-F238E27FC236}">
                    <a16:creationId xmlns:a16="http://schemas.microsoft.com/office/drawing/2014/main" id="{6AA77D25-EE7A-4351-BD6F-51136FA6D70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0809A8C2-926F-443D-A272-DF0793782731}"/>
                </a:ext>
              </a:extLst>
            </p:cNvPr>
            <p:cNvGrpSpPr/>
            <p:nvPr/>
          </p:nvGrpSpPr>
          <p:grpSpPr>
            <a:xfrm>
              <a:off x="9940321" y="5671286"/>
              <a:ext cx="219075" cy="117881"/>
              <a:chOff x="8105775" y="6311494"/>
              <a:chExt cx="219075" cy="117881"/>
            </a:xfrm>
          </p:grpSpPr>
          <p:sp>
            <p:nvSpPr>
              <p:cNvPr id="172" name="Rectangle: Rounded Corners 171">
                <a:extLst>
                  <a:ext uri="{FF2B5EF4-FFF2-40B4-BE49-F238E27FC236}">
                    <a16:creationId xmlns:a16="http://schemas.microsoft.com/office/drawing/2014/main" id="{4136D252-E187-4551-B111-D352C4CA74DA}"/>
                  </a:ext>
                </a:extLst>
              </p:cNvPr>
              <p:cNvSpPr/>
              <p:nvPr/>
            </p:nvSpPr>
            <p:spPr>
              <a:xfrm>
                <a:off x="8105775" y="6311494"/>
                <a:ext cx="219075" cy="1178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Rounded Corners 172">
                <a:extLst>
                  <a:ext uri="{FF2B5EF4-FFF2-40B4-BE49-F238E27FC236}">
                    <a16:creationId xmlns:a16="http://schemas.microsoft.com/office/drawing/2014/main" id="{8118E388-B4E7-48CC-A613-FF538D95DBD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Rounded Corners 173">
                <a:extLst>
                  <a:ext uri="{FF2B5EF4-FFF2-40B4-BE49-F238E27FC236}">
                    <a16:creationId xmlns:a16="http://schemas.microsoft.com/office/drawing/2014/main" id="{94C11DAC-2264-41F3-B379-B011F27DA69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8031E9D5-0C00-49F6-BD3E-1F61829ADC6A}"/>
                </a:ext>
              </a:extLst>
            </p:cNvPr>
            <p:cNvGrpSpPr/>
            <p:nvPr/>
          </p:nvGrpSpPr>
          <p:grpSpPr>
            <a:xfrm>
              <a:off x="9550725" y="5671286"/>
              <a:ext cx="219075" cy="117881"/>
              <a:chOff x="8105775" y="6311494"/>
              <a:chExt cx="219075" cy="117881"/>
            </a:xfrm>
          </p:grpSpPr>
          <p:sp>
            <p:nvSpPr>
              <p:cNvPr id="180" name="Rectangle: Rounded Corners 179">
                <a:extLst>
                  <a:ext uri="{FF2B5EF4-FFF2-40B4-BE49-F238E27FC236}">
                    <a16:creationId xmlns:a16="http://schemas.microsoft.com/office/drawing/2014/main" id="{C141D26B-922D-4E58-847C-5453DE647AF6}"/>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Rounded Corners 180">
                <a:extLst>
                  <a:ext uri="{FF2B5EF4-FFF2-40B4-BE49-F238E27FC236}">
                    <a16:creationId xmlns:a16="http://schemas.microsoft.com/office/drawing/2014/main" id="{D384BEDD-CF18-4D98-BA64-57C9A18E7FC3}"/>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Rounded Corners 181">
                <a:extLst>
                  <a:ext uri="{FF2B5EF4-FFF2-40B4-BE49-F238E27FC236}">
                    <a16:creationId xmlns:a16="http://schemas.microsoft.com/office/drawing/2014/main" id="{74154E49-2BCA-4A11-99BC-17F593C6B25B}"/>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a:extLst>
                <a:ext uri="{FF2B5EF4-FFF2-40B4-BE49-F238E27FC236}">
                  <a16:creationId xmlns:a16="http://schemas.microsoft.com/office/drawing/2014/main" id="{29FAFC54-0FBE-4B3B-864E-8907E71A3702}"/>
                </a:ext>
              </a:extLst>
            </p:cNvPr>
            <p:cNvGrpSpPr/>
            <p:nvPr/>
          </p:nvGrpSpPr>
          <p:grpSpPr>
            <a:xfrm>
              <a:off x="9201858" y="5671286"/>
              <a:ext cx="219075" cy="117881"/>
              <a:chOff x="8105775" y="6311494"/>
              <a:chExt cx="219075" cy="117881"/>
            </a:xfrm>
          </p:grpSpPr>
          <p:sp>
            <p:nvSpPr>
              <p:cNvPr id="188" name="Rectangle: Rounded Corners 187">
                <a:extLst>
                  <a:ext uri="{FF2B5EF4-FFF2-40B4-BE49-F238E27FC236}">
                    <a16:creationId xmlns:a16="http://schemas.microsoft.com/office/drawing/2014/main" id="{A627E867-6E47-47CA-BA08-71B9A5782288}"/>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Rounded Corners 188">
                <a:extLst>
                  <a:ext uri="{FF2B5EF4-FFF2-40B4-BE49-F238E27FC236}">
                    <a16:creationId xmlns:a16="http://schemas.microsoft.com/office/drawing/2014/main" id="{F4C8194C-FD93-4570-BC12-6A7C428B3F9A}"/>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189">
                <a:extLst>
                  <a:ext uri="{FF2B5EF4-FFF2-40B4-BE49-F238E27FC236}">
                    <a16:creationId xmlns:a16="http://schemas.microsoft.com/office/drawing/2014/main" id="{34C205D1-9FCE-4CD5-959C-01A81BFBABE8}"/>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33ADD1A6-0E1D-4E79-BC84-787154AF3931}"/>
                </a:ext>
              </a:extLst>
            </p:cNvPr>
            <p:cNvGrpSpPr/>
            <p:nvPr/>
          </p:nvGrpSpPr>
          <p:grpSpPr>
            <a:xfrm>
              <a:off x="8694443" y="5672222"/>
              <a:ext cx="219075" cy="117881"/>
              <a:chOff x="8105775" y="6311494"/>
              <a:chExt cx="219075" cy="117881"/>
            </a:xfrm>
          </p:grpSpPr>
          <p:sp>
            <p:nvSpPr>
              <p:cNvPr id="200" name="Rectangle: Rounded Corners 199">
                <a:extLst>
                  <a:ext uri="{FF2B5EF4-FFF2-40B4-BE49-F238E27FC236}">
                    <a16:creationId xmlns:a16="http://schemas.microsoft.com/office/drawing/2014/main" id="{930CD14E-A790-4A93-B2BA-C6FBDCF2D75E}"/>
                  </a:ext>
                </a:extLst>
              </p:cNvPr>
              <p:cNvSpPr/>
              <p:nvPr/>
            </p:nvSpPr>
            <p:spPr>
              <a:xfrm>
                <a:off x="8105775" y="6311494"/>
                <a:ext cx="219075" cy="1178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Rounded Corners 200">
                <a:extLst>
                  <a:ext uri="{FF2B5EF4-FFF2-40B4-BE49-F238E27FC236}">
                    <a16:creationId xmlns:a16="http://schemas.microsoft.com/office/drawing/2014/main" id="{FD72983D-4116-49AC-9EF8-BC76330E6596}"/>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Rounded Corners 201">
                <a:extLst>
                  <a:ext uri="{FF2B5EF4-FFF2-40B4-BE49-F238E27FC236}">
                    <a16:creationId xmlns:a16="http://schemas.microsoft.com/office/drawing/2014/main" id="{FE0F59C4-1BCE-4CF4-AFDA-05DE77BF639B}"/>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a:extLst>
                <a:ext uri="{FF2B5EF4-FFF2-40B4-BE49-F238E27FC236}">
                  <a16:creationId xmlns:a16="http://schemas.microsoft.com/office/drawing/2014/main" id="{7A39FE3C-098B-4024-A15B-793E1E856E12}"/>
                </a:ext>
              </a:extLst>
            </p:cNvPr>
            <p:cNvGrpSpPr/>
            <p:nvPr/>
          </p:nvGrpSpPr>
          <p:grpSpPr>
            <a:xfrm rot="10800000">
              <a:off x="8059936" y="5273444"/>
              <a:ext cx="219075" cy="117881"/>
              <a:chOff x="8105775" y="6311494"/>
              <a:chExt cx="219075" cy="117881"/>
            </a:xfrm>
          </p:grpSpPr>
          <p:sp>
            <p:nvSpPr>
              <p:cNvPr id="208" name="Rectangle: Rounded Corners 207">
                <a:extLst>
                  <a:ext uri="{FF2B5EF4-FFF2-40B4-BE49-F238E27FC236}">
                    <a16:creationId xmlns:a16="http://schemas.microsoft.com/office/drawing/2014/main" id="{987222E9-ADA7-4B33-BD8F-87F1B767CA94}"/>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Rounded Corners 208">
                <a:extLst>
                  <a:ext uri="{FF2B5EF4-FFF2-40B4-BE49-F238E27FC236}">
                    <a16:creationId xmlns:a16="http://schemas.microsoft.com/office/drawing/2014/main" id="{08899EFE-4951-4806-8674-EFC94B64517A}"/>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Rounded Corners 209">
                <a:extLst>
                  <a:ext uri="{FF2B5EF4-FFF2-40B4-BE49-F238E27FC236}">
                    <a16:creationId xmlns:a16="http://schemas.microsoft.com/office/drawing/2014/main" id="{9FC32C43-BDF9-4896-BD35-6C1C6AC42FE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7299362C-5CB5-4C99-8DC9-D87A402F2AF9}"/>
                </a:ext>
              </a:extLst>
            </p:cNvPr>
            <p:cNvGrpSpPr/>
            <p:nvPr/>
          </p:nvGrpSpPr>
          <p:grpSpPr>
            <a:xfrm rot="20700000">
              <a:off x="8265226" y="5754588"/>
              <a:ext cx="219075" cy="117881"/>
              <a:chOff x="8105775" y="6311494"/>
              <a:chExt cx="219075" cy="117881"/>
            </a:xfrm>
          </p:grpSpPr>
          <p:sp>
            <p:nvSpPr>
              <p:cNvPr id="216" name="Rectangle: Rounded Corners 215">
                <a:extLst>
                  <a:ext uri="{FF2B5EF4-FFF2-40B4-BE49-F238E27FC236}">
                    <a16:creationId xmlns:a16="http://schemas.microsoft.com/office/drawing/2014/main" id="{577073EC-5782-48F9-AEFF-BD203EF69C0A}"/>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Rounded Corners 216">
                <a:extLst>
                  <a:ext uri="{FF2B5EF4-FFF2-40B4-BE49-F238E27FC236}">
                    <a16:creationId xmlns:a16="http://schemas.microsoft.com/office/drawing/2014/main" id="{B0A378EB-653B-45E1-890C-F1E0ED5A4A5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Rounded Corners 217">
                <a:extLst>
                  <a:ext uri="{FF2B5EF4-FFF2-40B4-BE49-F238E27FC236}">
                    <a16:creationId xmlns:a16="http://schemas.microsoft.com/office/drawing/2014/main" id="{CDBE2EB9-2527-44AB-BC4D-7536F2EBABBD}"/>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4DA83C39-248C-4799-9805-24AC96BF3FE1}"/>
                </a:ext>
              </a:extLst>
            </p:cNvPr>
            <p:cNvGrpSpPr/>
            <p:nvPr/>
          </p:nvGrpSpPr>
          <p:grpSpPr>
            <a:xfrm rot="20700000">
              <a:off x="7945392" y="5850215"/>
              <a:ext cx="219075" cy="117881"/>
              <a:chOff x="8105775" y="6311494"/>
              <a:chExt cx="219075" cy="117881"/>
            </a:xfrm>
          </p:grpSpPr>
          <p:sp>
            <p:nvSpPr>
              <p:cNvPr id="224" name="Rectangle: Rounded Corners 223">
                <a:extLst>
                  <a:ext uri="{FF2B5EF4-FFF2-40B4-BE49-F238E27FC236}">
                    <a16:creationId xmlns:a16="http://schemas.microsoft.com/office/drawing/2014/main" id="{77DA7BDA-99DA-4281-851C-E04A65E2E1AD}"/>
                  </a:ext>
                </a:extLst>
              </p:cNvPr>
              <p:cNvSpPr/>
              <p:nvPr/>
            </p:nvSpPr>
            <p:spPr>
              <a:xfrm>
                <a:off x="8105775" y="6311494"/>
                <a:ext cx="219075" cy="1178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Rounded Corners 224">
                <a:extLst>
                  <a:ext uri="{FF2B5EF4-FFF2-40B4-BE49-F238E27FC236}">
                    <a16:creationId xmlns:a16="http://schemas.microsoft.com/office/drawing/2014/main" id="{F178E5DE-1EFE-4211-87F3-E27D0545639C}"/>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Rounded Corners 225">
                <a:extLst>
                  <a:ext uri="{FF2B5EF4-FFF2-40B4-BE49-F238E27FC236}">
                    <a16:creationId xmlns:a16="http://schemas.microsoft.com/office/drawing/2014/main" id="{9BDA3715-C4A2-47AB-9713-02362A824FB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617F4E4C-7882-4795-9D77-94D6AABAB72F}"/>
                </a:ext>
              </a:extLst>
            </p:cNvPr>
            <p:cNvGrpSpPr/>
            <p:nvPr/>
          </p:nvGrpSpPr>
          <p:grpSpPr>
            <a:xfrm>
              <a:off x="7945393" y="5671286"/>
              <a:ext cx="219075" cy="117881"/>
              <a:chOff x="8105775" y="6311494"/>
              <a:chExt cx="219075" cy="117881"/>
            </a:xfrm>
          </p:grpSpPr>
          <p:sp>
            <p:nvSpPr>
              <p:cNvPr id="228" name="Rectangle: Rounded Corners 227">
                <a:extLst>
                  <a:ext uri="{FF2B5EF4-FFF2-40B4-BE49-F238E27FC236}">
                    <a16:creationId xmlns:a16="http://schemas.microsoft.com/office/drawing/2014/main" id="{E997C869-2806-4C97-A5E8-764DDF55AE89}"/>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Rounded Corners 228">
                <a:extLst>
                  <a:ext uri="{FF2B5EF4-FFF2-40B4-BE49-F238E27FC236}">
                    <a16:creationId xmlns:a16="http://schemas.microsoft.com/office/drawing/2014/main" id="{CC35C493-1D0F-4E7C-AA69-EDD5A49A8D3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Rounded Corners 229">
                <a:extLst>
                  <a:ext uri="{FF2B5EF4-FFF2-40B4-BE49-F238E27FC236}">
                    <a16:creationId xmlns:a16="http://schemas.microsoft.com/office/drawing/2014/main" id="{285D3B5B-80AE-43CE-8D97-847AB0F0A48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1A44B923-53A3-43A0-AEAE-D0719A2FF3FC}"/>
                </a:ext>
              </a:extLst>
            </p:cNvPr>
            <p:cNvGrpSpPr/>
            <p:nvPr/>
          </p:nvGrpSpPr>
          <p:grpSpPr>
            <a:xfrm rot="20700000">
              <a:off x="7689138" y="5851151"/>
              <a:ext cx="219075" cy="117881"/>
              <a:chOff x="8105775" y="6311494"/>
              <a:chExt cx="219075" cy="117881"/>
            </a:xfrm>
          </p:grpSpPr>
          <p:sp>
            <p:nvSpPr>
              <p:cNvPr id="232" name="Rectangle: Rounded Corners 231">
                <a:extLst>
                  <a:ext uri="{FF2B5EF4-FFF2-40B4-BE49-F238E27FC236}">
                    <a16:creationId xmlns:a16="http://schemas.microsoft.com/office/drawing/2014/main" id="{E877B786-9D9E-48E6-86F6-D1B73ACC257E}"/>
                  </a:ext>
                </a:extLst>
              </p:cNvPr>
              <p:cNvSpPr/>
              <p:nvPr/>
            </p:nvSpPr>
            <p:spPr>
              <a:xfrm>
                <a:off x="8105775" y="6311494"/>
                <a:ext cx="219075" cy="117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Rounded Corners 232">
                <a:extLst>
                  <a:ext uri="{FF2B5EF4-FFF2-40B4-BE49-F238E27FC236}">
                    <a16:creationId xmlns:a16="http://schemas.microsoft.com/office/drawing/2014/main" id="{A288F5D4-2BFE-426D-9E6F-159931AE2C56}"/>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Rounded Corners 233">
                <a:extLst>
                  <a:ext uri="{FF2B5EF4-FFF2-40B4-BE49-F238E27FC236}">
                    <a16:creationId xmlns:a16="http://schemas.microsoft.com/office/drawing/2014/main" id="{B162E43F-AFFC-4199-A195-6F4C7C1B41B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6AB16FF5-E748-44EB-995D-370C1FA9EBC3}"/>
                </a:ext>
              </a:extLst>
            </p:cNvPr>
            <p:cNvGrpSpPr/>
            <p:nvPr/>
          </p:nvGrpSpPr>
          <p:grpSpPr>
            <a:xfrm>
              <a:off x="7689138" y="5671286"/>
              <a:ext cx="219075" cy="117881"/>
              <a:chOff x="8105775" y="6311494"/>
              <a:chExt cx="219075" cy="117881"/>
            </a:xfrm>
          </p:grpSpPr>
          <p:sp>
            <p:nvSpPr>
              <p:cNvPr id="236" name="Rectangle: Rounded Corners 235">
                <a:extLst>
                  <a:ext uri="{FF2B5EF4-FFF2-40B4-BE49-F238E27FC236}">
                    <a16:creationId xmlns:a16="http://schemas.microsoft.com/office/drawing/2014/main" id="{3551B524-01D6-43B9-B11D-A200740EC313}"/>
                  </a:ext>
                </a:extLst>
              </p:cNvPr>
              <p:cNvSpPr/>
              <p:nvPr/>
            </p:nvSpPr>
            <p:spPr>
              <a:xfrm>
                <a:off x="8105775" y="6311494"/>
                <a:ext cx="219075" cy="1178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Rounded Corners 236">
                <a:extLst>
                  <a:ext uri="{FF2B5EF4-FFF2-40B4-BE49-F238E27FC236}">
                    <a16:creationId xmlns:a16="http://schemas.microsoft.com/office/drawing/2014/main" id="{720F1A43-10D3-44D2-90EE-C73360B70BD4}"/>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Rounded Corners 237">
                <a:extLst>
                  <a:ext uri="{FF2B5EF4-FFF2-40B4-BE49-F238E27FC236}">
                    <a16:creationId xmlns:a16="http://schemas.microsoft.com/office/drawing/2014/main" id="{907AC336-D6EC-45BB-B6AC-699FADAD5DEE}"/>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a:extLst>
                <a:ext uri="{FF2B5EF4-FFF2-40B4-BE49-F238E27FC236}">
                  <a16:creationId xmlns:a16="http://schemas.microsoft.com/office/drawing/2014/main" id="{DFD26031-4E3F-4F84-9041-BB4C052447E6}"/>
                </a:ext>
              </a:extLst>
            </p:cNvPr>
            <p:cNvGrpSpPr/>
            <p:nvPr/>
          </p:nvGrpSpPr>
          <p:grpSpPr>
            <a:xfrm>
              <a:off x="7357859" y="5671286"/>
              <a:ext cx="219075" cy="117881"/>
              <a:chOff x="8105775" y="6311494"/>
              <a:chExt cx="219075" cy="117881"/>
            </a:xfrm>
          </p:grpSpPr>
          <p:sp>
            <p:nvSpPr>
              <p:cNvPr id="244" name="Rectangle: Rounded Corners 243">
                <a:extLst>
                  <a:ext uri="{FF2B5EF4-FFF2-40B4-BE49-F238E27FC236}">
                    <a16:creationId xmlns:a16="http://schemas.microsoft.com/office/drawing/2014/main" id="{79E28082-5046-41EB-8C98-1D8F13F0835F}"/>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Rounded Corners 244">
                <a:extLst>
                  <a:ext uri="{FF2B5EF4-FFF2-40B4-BE49-F238E27FC236}">
                    <a16:creationId xmlns:a16="http://schemas.microsoft.com/office/drawing/2014/main" id="{29945CB7-049F-4200-B161-988652ABF26F}"/>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Rounded Corners 245">
                <a:extLst>
                  <a:ext uri="{FF2B5EF4-FFF2-40B4-BE49-F238E27FC236}">
                    <a16:creationId xmlns:a16="http://schemas.microsoft.com/office/drawing/2014/main" id="{76ED9926-AA17-4EA9-BC89-8882C7AB30A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F4F2AD54-8867-43EE-A5F1-3EB59D74AD45}"/>
                </a:ext>
              </a:extLst>
            </p:cNvPr>
            <p:cNvGrpSpPr/>
            <p:nvPr/>
          </p:nvGrpSpPr>
          <p:grpSpPr>
            <a:xfrm>
              <a:off x="6911239" y="5671286"/>
              <a:ext cx="219075" cy="117881"/>
              <a:chOff x="8105775" y="6311494"/>
              <a:chExt cx="219075" cy="117881"/>
            </a:xfrm>
          </p:grpSpPr>
          <p:sp>
            <p:nvSpPr>
              <p:cNvPr id="252" name="Rectangle: Rounded Corners 251">
                <a:extLst>
                  <a:ext uri="{FF2B5EF4-FFF2-40B4-BE49-F238E27FC236}">
                    <a16:creationId xmlns:a16="http://schemas.microsoft.com/office/drawing/2014/main" id="{F29A1384-60F9-4638-BF73-3140CEFCC531}"/>
                  </a:ext>
                </a:extLst>
              </p:cNvPr>
              <p:cNvSpPr/>
              <p:nvPr/>
            </p:nvSpPr>
            <p:spPr>
              <a:xfrm>
                <a:off x="8105775" y="6311494"/>
                <a:ext cx="219075" cy="117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Rounded Corners 252">
                <a:extLst>
                  <a:ext uri="{FF2B5EF4-FFF2-40B4-BE49-F238E27FC236}">
                    <a16:creationId xmlns:a16="http://schemas.microsoft.com/office/drawing/2014/main" id="{00537613-4996-4B41-8FE2-7A2A115112E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Rounded Corners 253">
                <a:extLst>
                  <a:ext uri="{FF2B5EF4-FFF2-40B4-BE49-F238E27FC236}">
                    <a16:creationId xmlns:a16="http://schemas.microsoft.com/office/drawing/2014/main" id="{3DDB7E67-EDC9-4A95-933F-EFCF6ACA200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5" name="Group 254">
              <a:extLst>
                <a:ext uri="{FF2B5EF4-FFF2-40B4-BE49-F238E27FC236}">
                  <a16:creationId xmlns:a16="http://schemas.microsoft.com/office/drawing/2014/main" id="{880B48E8-631F-4144-BF93-A7C26314F2A8}"/>
                </a:ext>
              </a:extLst>
            </p:cNvPr>
            <p:cNvGrpSpPr/>
            <p:nvPr/>
          </p:nvGrpSpPr>
          <p:grpSpPr>
            <a:xfrm>
              <a:off x="6936050" y="5868582"/>
              <a:ext cx="219075" cy="117881"/>
              <a:chOff x="8105775" y="6311494"/>
              <a:chExt cx="219075" cy="117881"/>
            </a:xfrm>
          </p:grpSpPr>
          <p:sp>
            <p:nvSpPr>
              <p:cNvPr id="256" name="Rectangle: Rounded Corners 255">
                <a:extLst>
                  <a:ext uri="{FF2B5EF4-FFF2-40B4-BE49-F238E27FC236}">
                    <a16:creationId xmlns:a16="http://schemas.microsoft.com/office/drawing/2014/main" id="{22CF71CE-3E0F-4F87-8A5D-4F9D2E398E81}"/>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Rounded Corners 256">
                <a:extLst>
                  <a:ext uri="{FF2B5EF4-FFF2-40B4-BE49-F238E27FC236}">
                    <a16:creationId xmlns:a16="http://schemas.microsoft.com/office/drawing/2014/main" id="{61EBDCDA-9DAC-4E53-AFA6-E7FB340640F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Rounded Corners 257">
                <a:extLst>
                  <a:ext uri="{FF2B5EF4-FFF2-40B4-BE49-F238E27FC236}">
                    <a16:creationId xmlns:a16="http://schemas.microsoft.com/office/drawing/2014/main" id="{D8E2B0B3-A8DF-4C9D-A43B-A40670542C2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 name="Group 258">
              <a:extLst>
                <a:ext uri="{FF2B5EF4-FFF2-40B4-BE49-F238E27FC236}">
                  <a16:creationId xmlns:a16="http://schemas.microsoft.com/office/drawing/2014/main" id="{AE81EEE6-6243-48AD-9817-87A1F6BB652F}"/>
                </a:ext>
              </a:extLst>
            </p:cNvPr>
            <p:cNvGrpSpPr/>
            <p:nvPr/>
          </p:nvGrpSpPr>
          <p:grpSpPr>
            <a:xfrm>
              <a:off x="6273922" y="5671286"/>
              <a:ext cx="219075" cy="117881"/>
              <a:chOff x="8105775" y="6311494"/>
              <a:chExt cx="219075" cy="117881"/>
            </a:xfrm>
          </p:grpSpPr>
          <p:sp>
            <p:nvSpPr>
              <p:cNvPr id="260" name="Rectangle: Rounded Corners 259">
                <a:extLst>
                  <a:ext uri="{FF2B5EF4-FFF2-40B4-BE49-F238E27FC236}">
                    <a16:creationId xmlns:a16="http://schemas.microsoft.com/office/drawing/2014/main" id="{2FFAA428-D2A3-489A-8210-EB62D98F34E6}"/>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Rounded Corners 260">
                <a:extLst>
                  <a:ext uri="{FF2B5EF4-FFF2-40B4-BE49-F238E27FC236}">
                    <a16:creationId xmlns:a16="http://schemas.microsoft.com/office/drawing/2014/main" id="{DED224E2-9FC4-45DF-8224-DF81307CF0D2}"/>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Rounded Corners 261">
                <a:extLst>
                  <a:ext uri="{FF2B5EF4-FFF2-40B4-BE49-F238E27FC236}">
                    <a16:creationId xmlns:a16="http://schemas.microsoft.com/office/drawing/2014/main" id="{342F3644-DE35-435B-9EAA-BCD9C77F219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E73E2262-75E9-4CEB-8FEF-B7A610925820}"/>
                </a:ext>
              </a:extLst>
            </p:cNvPr>
            <p:cNvGrpSpPr/>
            <p:nvPr/>
          </p:nvGrpSpPr>
          <p:grpSpPr>
            <a:xfrm>
              <a:off x="6567535" y="5868582"/>
              <a:ext cx="219075" cy="117881"/>
              <a:chOff x="8105775" y="6311494"/>
              <a:chExt cx="219075" cy="117881"/>
            </a:xfrm>
          </p:grpSpPr>
          <p:sp>
            <p:nvSpPr>
              <p:cNvPr id="264" name="Rectangle: Rounded Corners 263">
                <a:extLst>
                  <a:ext uri="{FF2B5EF4-FFF2-40B4-BE49-F238E27FC236}">
                    <a16:creationId xmlns:a16="http://schemas.microsoft.com/office/drawing/2014/main" id="{D4665A2A-98A5-4454-B342-CABE783291AB}"/>
                  </a:ext>
                </a:extLst>
              </p:cNvPr>
              <p:cNvSpPr/>
              <p:nvPr/>
            </p:nvSpPr>
            <p:spPr>
              <a:xfrm>
                <a:off x="8105775" y="6311494"/>
                <a:ext cx="219075" cy="1178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Rounded Corners 264">
                <a:extLst>
                  <a:ext uri="{FF2B5EF4-FFF2-40B4-BE49-F238E27FC236}">
                    <a16:creationId xmlns:a16="http://schemas.microsoft.com/office/drawing/2014/main" id="{602F317E-00F8-4B8A-A374-0D3BB57CEDC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Rectangle: Rounded Corners 265">
                <a:extLst>
                  <a:ext uri="{FF2B5EF4-FFF2-40B4-BE49-F238E27FC236}">
                    <a16:creationId xmlns:a16="http://schemas.microsoft.com/office/drawing/2014/main" id="{2A3DCEB5-B0C0-4FEA-98AD-5B198378E37F}"/>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 name="Group 270">
              <a:extLst>
                <a:ext uri="{FF2B5EF4-FFF2-40B4-BE49-F238E27FC236}">
                  <a16:creationId xmlns:a16="http://schemas.microsoft.com/office/drawing/2014/main" id="{9A90BC12-FE56-4A36-94E7-15616513A49C}"/>
                </a:ext>
              </a:extLst>
            </p:cNvPr>
            <p:cNvGrpSpPr/>
            <p:nvPr/>
          </p:nvGrpSpPr>
          <p:grpSpPr>
            <a:xfrm>
              <a:off x="6098391" y="5868582"/>
              <a:ext cx="219075" cy="117881"/>
              <a:chOff x="8105775" y="6311494"/>
              <a:chExt cx="219075" cy="117881"/>
            </a:xfrm>
          </p:grpSpPr>
          <p:sp>
            <p:nvSpPr>
              <p:cNvPr id="272" name="Rectangle: Rounded Corners 271">
                <a:extLst>
                  <a:ext uri="{FF2B5EF4-FFF2-40B4-BE49-F238E27FC236}">
                    <a16:creationId xmlns:a16="http://schemas.microsoft.com/office/drawing/2014/main" id="{79D3BA4A-212C-41C4-B94B-A3D6BB845776}"/>
                  </a:ext>
                </a:extLst>
              </p:cNvPr>
              <p:cNvSpPr/>
              <p:nvPr/>
            </p:nvSpPr>
            <p:spPr>
              <a:xfrm>
                <a:off x="8105775" y="6311494"/>
                <a:ext cx="219075" cy="1178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Rounded Corners 272">
                <a:extLst>
                  <a:ext uri="{FF2B5EF4-FFF2-40B4-BE49-F238E27FC236}">
                    <a16:creationId xmlns:a16="http://schemas.microsoft.com/office/drawing/2014/main" id="{12A63AEF-2E3F-4A27-9D51-46A95D69CAB1}"/>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Rounded Corners 273">
                <a:extLst>
                  <a:ext uri="{FF2B5EF4-FFF2-40B4-BE49-F238E27FC236}">
                    <a16:creationId xmlns:a16="http://schemas.microsoft.com/office/drawing/2014/main" id="{730151F0-A872-402F-BE6C-E2B7FBDF5B7D}"/>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6" name="Group 2065">
              <a:extLst>
                <a:ext uri="{FF2B5EF4-FFF2-40B4-BE49-F238E27FC236}">
                  <a16:creationId xmlns:a16="http://schemas.microsoft.com/office/drawing/2014/main" id="{4905C66D-8DFB-44A4-B5E2-F64661CAB180}"/>
                </a:ext>
              </a:extLst>
            </p:cNvPr>
            <p:cNvGrpSpPr/>
            <p:nvPr/>
          </p:nvGrpSpPr>
          <p:grpSpPr>
            <a:xfrm>
              <a:off x="8694442" y="5912559"/>
              <a:ext cx="475978" cy="117881"/>
              <a:chOff x="7402665" y="5671286"/>
              <a:chExt cx="475978" cy="117881"/>
            </a:xfrm>
          </p:grpSpPr>
          <p:sp>
            <p:nvSpPr>
              <p:cNvPr id="204" name="Rectangle: Rounded Corners 203">
                <a:extLst>
                  <a:ext uri="{FF2B5EF4-FFF2-40B4-BE49-F238E27FC236}">
                    <a16:creationId xmlns:a16="http://schemas.microsoft.com/office/drawing/2014/main" id="{7E75A9B4-6F77-4122-B7FE-A66723625CDD}"/>
                  </a:ext>
                </a:extLst>
              </p:cNvPr>
              <p:cNvSpPr/>
              <p:nvPr/>
            </p:nvSpPr>
            <p:spPr>
              <a:xfrm>
                <a:off x="7402665" y="5671286"/>
                <a:ext cx="309229"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119E1352-8E13-4F6C-8780-3EC0ADADF332}"/>
                  </a:ext>
                </a:extLst>
              </p:cNvPr>
              <p:cNvGrpSpPr/>
              <p:nvPr/>
            </p:nvGrpSpPr>
            <p:grpSpPr>
              <a:xfrm>
                <a:off x="7714680" y="5671286"/>
                <a:ext cx="163963" cy="117881"/>
                <a:chOff x="8160887" y="6311494"/>
                <a:chExt cx="163963" cy="117881"/>
              </a:xfrm>
            </p:grpSpPr>
            <p:sp>
              <p:nvSpPr>
                <p:cNvPr id="196" name="Rectangle: Rounded Corners 195">
                  <a:extLst>
                    <a:ext uri="{FF2B5EF4-FFF2-40B4-BE49-F238E27FC236}">
                      <a16:creationId xmlns:a16="http://schemas.microsoft.com/office/drawing/2014/main" id="{C2CD4D14-91AB-45B3-B678-FBFEB2270F94}"/>
                    </a:ext>
                  </a:extLst>
                </p:cNvPr>
                <p:cNvSpPr/>
                <p:nvPr/>
              </p:nvSpPr>
              <p:spPr>
                <a:xfrm>
                  <a:off x="8160887" y="6311494"/>
                  <a:ext cx="163963"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Rounded Corners 197">
                  <a:extLst>
                    <a:ext uri="{FF2B5EF4-FFF2-40B4-BE49-F238E27FC236}">
                      <a16:creationId xmlns:a16="http://schemas.microsoft.com/office/drawing/2014/main" id="{919823F8-5BD6-40D5-8972-52DCDEFFFE9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0" name="Group 279">
              <a:extLst>
                <a:ext uri="{FF2B5EF4-FFF2-40B4-BE49-F238E27FC236}">
                  <a16:creationId xmlns:a16="http://schemas.microsoft.com/office/drawing/2014/main" id="{27FA7730-A235-41ED-A06B-5D826C74C8FD}"/>
                </a:ext>
              </a:extLst>
            </p:cNvPr>
            <p:cNvGrpSpPr/>
            <p:nvPr/>
          </p:nvGrpSpPr>
          <p:grpSpPr>
            <a:xfrm>
              <a:off x="7188936" y="5868089"/>
              <a:ext cx="475978" cy="117881"/>
              <a:chOff x="7402665" y="5671286"/>
              <a:chExt cx="475978" cy="117881"/>
            </a:xfrm>
          </p:grpSpPr>
          <p:sp>
            <p:nvSpPr>
              <p:cNvPr id="281" name="Rectangle: Rounded Corners 280">
                <a:extLst>
                  <a:ext uri="{FF2B5EF4-FFF2-40B4-BE49-F238E27FC236}">
                    <a16:creationId xmlns:a16="http://schemas.microsoft.com/office/drawing/2014/main" id="{292A2B1A-60A4-4121-BB29-776088720F85}"/>
                  </a:ext>
                </a:extLst>
              </p:cNvPr>
              <p:cNvSpPr/>
              <p:nvPr/>
            </p:nvSpPr>
            <p:spPr>
              <a:xfrm>
                <a:off x="7402665" y="5671286"/>
                <a:ext cx="309229"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2269AB56-9525-448F-BC79-2960CBD87636}"/>
                  </a:ext>
                </a:extLst>
              </p:cNvPr>
              <p:cNvGrpSpPr/>
              <p:nvPr/>
            </p:nvGrpSpPr>
            <p:grpSpPr>
              <a:xfrm>
                <a:off x="7714680" y="5671286"/>
                <a:ext cx="163963" cy="117881"/>
                <a:chOff x="8160887" y="6311494"/>
                <a:chExt cx="163963" cy="117881"/>
              </a:xfrm>
            </p:grpSpPr>
            <p:sp>
              <p:nvSpPr>
                <p:cNvPr id="283" name="Rectangle: Rounded Corners 282">
                  <a:extLst>
                    <a:ext uri="{FF2B5EF4-FFF2-40B4-BE49-F238E27FC236}">
                      <a16:creationId xmlns:a16="http://schemas.microsoft.com/office/drawing/2014/main" id="{7570F91F-A586-426A-A195-EBFDFDFB14D4}"/>
                    </a:ext>
                  </a:extLst>
                </p:cNvPr>
                <p:cNvSpPr/>
                <p:nvPr/>
              </p:nvSpPr>
              <p:spPr>
                <a:xfrm>
                  <a:off x="8160887" y="6311494"/>
                  <a:ext cx="163963"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Rounded Corners 283">
                  <a:extLst>
                    <a:ext uri="{FF2B5EF4-FFF2-40B4-BE49-F238E27FC236}">
                      <a16:creationId xmlns:a16="http://schemas.microsoft.com/office/drawing/2014/main" id="{27A07F62-66AE-40F6-83A2-B2E3C04ACF89}"/>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5" name="Group 284">
              <a:extLst>
                <a:ext uri="{FF2B5EF4-FFF2-40B4-BE49-F238E27FC236}">
                  <a16:creationId xmlns:a16="http://schemas.microsoft.com/office/drawing/2014/main" id="{309A79A8-781F-4197-AB84-67E0EF14D2D9}"/>
                </a:ext>
              </a:extLst>
            </p:cNvPr>
            <p:cNvGrpSpPr/>
            <p:nvPr/>
          </p:nvGrpSpPr>
          <p:grpSpPr>
            <a:xfrm>
              <a:off x="10038136" y="5978958"/>
              <a:ext cx="275475" cy="177328"/>
              <a:chOff x="7522749" y="1971639"/>
              <a:chExt cx="1399691" cy="901006"/>
            </a:xfrm>
          </p:grpSpPr>
          <p:pic>
            <p:nvPicPr>
              <p:cNvPr id="289" name="Graphic 288" descr="Walk">
                <a:extLst>
                  <a:ext uri="{FF2B5EF4-FFF2-40B4-BE49-F238E27FC236}">
                    <a16:creationId xmlns:a16="http://schemas.microsoft.com/office/drawing/2014/main" id="{08BD9A5B-EA16-45E3-8E14-4945FAC868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1330" y="2059923"/>
                <a:ext cx="557390" cy="557390"/>
              </a:xfrm>
              <a:prstGeom prst="rect">
                <a:avLst/>
              </a:prstGeom>
            </p:spPr>
          </p:pic>
          <p:pic>
            <p:nvPicPr>
              <p:cNvPr id="290" name="Graphic 289" descr="Walk">
                <a:extLst>
                  <a:ext uri="{FF2B5EF4-FFF2-40B4-BE49-F238E27FC236}">
                    <a16:creationId xmlns:a16="http://schemas.microsoft.com/office/drawing/2014/main" id="{5DCBA5BE-C2F3-49CF-A976-CD4E5F0CF1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05838" y="1971639"/>
                <a:ext cx="557390" cy="557390"/>
              </a:xfrm>
              <a:prstGeom prst="rect">
                <a:avLst/>
              </a:prstGeom>
            </p:spPr>
          </p:pic>
          <p:pic>
            <p:nvPicPr>
              <p:cNvPr id="291" name="Graphic 290" descr="Walk">
                <a:extLst>
                  <a:ext uri="{FF2B5EF4-FFF2-40B4-BE49-F238E27FC236}">
                    <a16:creationId xmlns:a16="http://schemas.microsoft.com/office/drawing/2014/main" id="{065DBD98-4CCA-47EE-BF9C-95B68D8C200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74355" y="2166671"/>
                <a:ext cx="557390" cy="557390"/>
              </a:xfrm>
              <a:prstGeom prst="rect">
                <a:avLst/>
              </a:prstGeom>
            </p:spPr>
          </p:pic>
          <p:pic>
            <p:nvPicPr>
              <p:cNvPr id="292" name="Graphic 291" descr="Walk">
                <a:extLst>
                  <a:ext uri="{FF2B5EF4-FFF2-40B4-BE49-F238E27FC236}">
                    <a16:creationId xmlns:a16="http://schemas.microsoft.com/office/drawing/2014/main" id="{7CE02446-8F48-4A8E-AF5C-F3B137BB3E9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57843" y="2315255"/>
                <a:ext cx="557390" cy="557390"/>
              </a:xfrm>
              <a:prstGeom prst="rect">
                <a:avLst/>
              </a:prstGeom>
            </p:spPr>
          </p:pic>
          <p:pic>
            <p:nvPicPr>
              <p:cNvPr id="293" name="Graphic 292" descr="Walk">
                <a:extLst>
                  <a:ext uri="{FF2B5EF4-FFF2-40B4-BE49-F238E27FC236}">
                    <a16:creationId xmlns:a16="http://schemas.microsoft.com/office/drawing/2014/main" id="{69A09E48-A649-48A6-A78C-C3270B41F2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65050" y="2075691"/>
                <a:ext cx="557390" cy="557390"/>
              </a:xfrm>
              <a:prstGeom prst="rect">
                <a:avLst/>
              </a:prstGeom>
            </p:spPr>
          </p:pic>
          <p:pic>
            <p:nvPicPr>
              <p:cNvPr id="294" name="Graphic 293" descr="Walk">
                <a:extLst>
                  <a:ext uri="{FF2B5EF4-FFF2-40B4-BE49-F238E27FC236}">
                    <a16:creationId xmlns:a16="http://schemas.microsoft.com/office/drawing/2014/main" id="{75ABECA0-0371-403F-AD85-EE31AE9CDC5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22749" y="2254955"/>
                <a:ext cx="557390" cy="557390"/>
              </a:xfrm>
              <a:prstGeom prst="rect">
                <a:avLst/>
              </a:prstGeom>
            </p:spPr>
          </p:pic>
        </p:grpSp>
        <p:grpSp>
          <p:nvGrpSpPr>
            <p:cNvPr id="295" name="Group 294">
              <a:extLst>
                <a:ext uri="{FF2B5EF4-FFF2-40B4-BE49-F238E27FC236}">
                  <a16:creationId xmlns:a16="http://schemas.microsoft.com/office/drawing/2014/main" id="{67BE076E-088B-45AB-974E-5105E182DE93}"/>
                </a:ext>
              </a:extLst>
            </p:cNvPr>
            <p:cNvGrpSpPr/>
            <p:nvPr/>
          </p:nvGrpSpPr>
          <p:grpSpPr>
            <a:xfrm flipH="1">
              <a:off x="10646355" y="5105998"/>
              <a:ext cx="275475" cy="177328"/>
              <a:chOff x="7522749" y="1971639"/>
              <a:chExt cx="1399691" cy="901006"/>
            </a:xfrm>
          </p:grpSpPr>
          <p:pic>
            <p:nvPicPr>
              <p:cNvPr id="296" name="Graphic 295" descr="Walk">
                <a:extLst>
                  <a:ext uri="{FF2B5EF4-FFF2-40B4-BE49-F238E27FC236}">
                    <a16:creationId xmlns:a16="http://schemas.microsoft.com/office/drawing/2014/main" id="{741F0DE1-77CB-4072-BA6D-4885DC7569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1330" y="2059923"/>
                <a:ext cx="557390" cy="557390"/>
              </a:xfrm>
              <a:prstGeom prst="rect">
                <a:avLst/>
              </a:prstGeom>
            </p:spPr>
          </p:pic>
          <p:pic>
            <p:nvPicPr>
              <p:cNvPr id="297" name="Graphic 296" descr="Walk">
                <a:extLst>
                  <a:ext uri="{FF2B5EF4-FFF2-40B4-BE49-F238E27FC236}">
                    <a16:creationId xmlns:a16="http://schemas.microsoft.com/office/drawing/2014/main" id="{C9207CA7-3C9B-4E7A-A039-599CD2B10A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05838" y="1971639"/>
                <a:ext cx="557390" cy="557390"/>
              </a:xfrm>
              <a:prstGeom prst="rect">
                <a:avLst/>
              </a:prstGeom>
            </p:spPr>
          </p:pic>
          <p:pic>
            <p:nvPicPr>
              <p:cNvPr id="298" name="Graphic 297" descr="Walk">
                <a:extLst>
                  <a:ext uri="{FF2B5EF4-FFF2-40B4-BE49-F238E27FC236}">
                    <a16:creationId xmlns:a16="http://schemas.microsoft.com/office/drawing/2014/main" id="{D3658E0A-0650-45C6-B5F2-6A8AE86019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74355" y="2166671"/>
                <a:ext cx="557390" cy="557390"/>
              </a:xfrm>
              <a:prstGeom prst="rect">
                <a:avLst/>
              </a:prstGeom>
            </p:spPr>
          </p:pic>
          <p:pic>
            <p:nvPicPr>
              <p:cNvPr id="299" name="Graphic 298" descr="Walk">
                <a:extLst>
                  <a:ext uri="{FF2B5EF4-FFF2-40B4-BE49-F238E27FC236}">
                    <a16:creationId xmlns:a16="http://schemas.microsoft.com/office/drawing/2014/main" id="{550001CE-A432-4CA9-8F6E-D902953A923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57843" y="2315255"/>
                <a:ext cx="557390" cy="557390"/>
              </a:xfrm>
              <a:prstGeom prst="rect">
                <a:avLst/>
              </a:prstGeom>
            </p:spPr>
          </p:pic>
          <p:pic>
            <p:nvPicPr>
              <p:cNvPr id="300" name="Graphic 299" descr="Walk">
                <a:extLst>
                  <a:ext uri="{FF2B5EF4-FFF2-40B4-BE49-F238E27FC236}">
                    <a16:creationId xmlns:a16="http://schemas.microsoft.com/office/drawing/2014/main" id="{65C8AB10-8CA2-4B23-92BD-003863E3A75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65050" y="2075691"/>
                <a:ext cx="557390" cy="557390"/>
              </a:xfrm>
              <a:prstGeom prst="rect">
                <a:avLst/>
              </a:prstGeom>
            </p:spPr>
          </p:pic>
          <p:pic>
            <p:nvPicPr>
              <p:cNvPr id="301" name="Graphic 300" descr="Walk">
                <a:extLst>
                  <a:ext uri="{FF2B5EF4-FFF2-40B4-BE49-F238E27FC236}">
                    <a16:creationId xmlns:a16="http://schemas.microsoft.com/office/drawing/2014/main" id="{67E1BFF0-3E51-458E-BB83-88EE451A50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22749" y="2254955"/>
                <a:ext cx="557390" cy="557390"/>
              </a:xfrm>
              <a:prstGeom prst="rect">
                <a:avLst/>
              </a:prstGeom>
            </p:spPr>
          </p:pic>
        </p:grpSp>
        <p:grpSp>
          <p:nvGrpSpPr>
            <p:cNvPr id="302" name="Group 301">
              <a:extLst>
                <a:ext uri="{FF2B5EF4-FFF2-40B4-BE49-F238E27FC236}">
                  <a16:creationId xmlns:a16="http://schemas.microsoft.com/office/drawing/2014/main" id="{9527A316-9EDA-49B6-9681-02AD302D927B}"/>
                </a:ext>
              </a:extLst>
            </p:cNvPr>
            <p:cNvGrpSpPr/>
            <p:nvPr/>
          </p:nvGrpSpPr>
          <p:grpSpPr>
            <a:xfrm flipH="1">
              <a:off x="10570262" y="5471511"/>
              <a:ext cx="219075" cy="117881"/>
              <a:chOff x="8105775" y="6311494"/>
              <a:chExt cx="219075" cy="117881"/>
            </a:xfrm>
          </p:grpSpPr>
          <p:sp>
            <p:nvSpPr>
              <p:cNvPr id="303" name="Rectangle: Rounded Corners 302">
                <a:extLst>
                  <a:ext uri="{FF2B5EF4-FFF2-40B4-BE49-F238E27FC236}">
                    <a16:creationId xmlns:a16="http://schemas.microsoft.com/office/drawing/2014/main" id="{982EEA3B-E274-4542-B281-833794C5857F}"/>
                  </a:ext>
                </a:extLst>
              </p:cNvPr>
              <p:cNvSpPr/>
              <p:nvPr/>
            </p:nvSpPr>
            <p:spPr>
              <a:xfrm>
                <a:off x="8105775" y="6311494"/>
                <a:ext cx="219075" cy="1178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Rounded Corners 303">
                <a:extLst>
                  <a:ext uri="{FF2B5EF4-FFF2-40B4-BE49-F238E27FC236}">
                    <a16:creationId xmlns:a16="http://schemas.microsoft.com/office/drawing/2014/main" id="{91D7FB85-0247-4660-890D-8E31BD981A7F}"/>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Rectangle: Rounded Corners 304">
                <a:extLst>
                  <a:ext uri="{FF2B5EF4-FFF2-40B4-BE49-F238E27FC236}">
                    <a16:creationId xmlns:a16="http://schemas.microsoft.com/office/drawing/2014/main" id="{C9D778B8-F0F5-4508-997D-8FCA7833A874}"/>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4EFA4BCE-A691-424E-A215-4823325ADEA5}"/>
                </a:ext>
              </a:extLst>
            </p:cNvPr>
            <p:cNvGrpSpPr/>
            <p:nvPr/>
          </p:nvGrpSpPr>
          <p:grpSpPr>
            <a:xfrm flipH="1">
              <a:off x="9944496" y="5274215"/>
              <a:ext cx="219075" cy="117881"/>
              <a:chOff x="8105775" y="6311494"/>
              <a:chExt cx="219075" cy="117881"/>
            </a:xfrm>
          </p:grpSpPr>
          <p:sp>
            <p:nvSpPr>
              <p:cNvPr id="307" name="Rectangle: Rounded Corners 306">
                <a:extLst>
                  <a:ext uri="{FF2B5EF4-FFF2-40B4-BE49-F238E27FC236}">
                    <a16:creationId xmlns:a16="http://schemas.microsoft.com/office/drawing/2014/main" id="{BCAC72E8-E0B4-4CA0-B151-4A227B0CD8E2}"/>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Rectangle: Rounded Corners 307">
                <a:extLst>
                  <a:ext uri="{FF2B5EF4-FFF2-40B4-BE49-F238E27FC236}">
                    <a16:creationId xmlns:a16="http://schemas.microsoft.com/office/drawing/2014/main" id="{6280C856-DA27-4692-BCC3-007A0682E674}"/>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Rounded Corners 308">
                <a:extLst>
                  <a:ext uri="{FF2B5EF4-FFF2-40B4-BE49-F238E27FC236}">
                    <a16:creationId xmlns:a16="http://schemas.microsoft.com/office/drawing/2014/main" id="{930A9A06-DD0F-4A0C-9C7C-57CDCF8833F4}"/>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0" name="Group 309">
              <a:extLst>
                <a:ext uri="{FF2B5EF4-FFF2-40B4-BE49-F238E27FC236}">
                  <a16:creationId xmlns:a16="http://schemas.microsoft.com/office/drawing/2014/main" id="{460FE6C3-EEE8-4E51-8919-F4842597847F}"/>
                </a:ext>
              </a:extLst>
            </p:cNvPr>
            <p:cNvGrpSpPr/>
            <p:nvPr/>
          </p:nvGrpSpPr>
          <p:grpSpPr>
            <a:xfrm rot="16200000" flipH="1">
              <a:off x="10109632" y="4896704"/>
              <a:ext cx="219075" cy="117881"/>
              <a:chOff x="8105775" y="6311494"/>
              <a:chExt cx="219075" cy="117881"/>
            </a:xfrm>
          </p:grpSpPr>
          <p:sp>
            <p:nvSpPr>
              <p:cNvPr id="311" name="Rectangle: Rounded Corners 310">
                <a:extLst>
                  <a:ext uri="{FF2B5EF4-FFF2-40B4-BE49-F238E27FC236}">
                    <a16:creationId xmlns:a16="http://schemas.microsoft.com/office/drawing/2014/main" id="{F21171A3-59DC-49EF-83C5-768E6DF7C661}"/>
                  </a:ext>
                </a:extLst>
              </p:cNvPr>
              <p:cNvSpPr/>
              <p:nvPr/>
            </p:nvSpPr>
            <p:spPr>
              <a:xfrm>
                <a:off x="8105775" y="6311494"/>
                <a:ext cx="219075" cy="117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Rectangle: Rounded Corners 311">
                <a:extLst>
                  <a:ext uri="{FF2B5EF4-FFF2-40B4-BE49-F238E27FC236}">
                    <a16:creationId xmlns:a16="http://schemas.microsoft.com/office/drawing/2014/main" id="{4E8CFACE-2308-4705-A521-7B914A222638}"/>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ectangle: Rounded Corners 312">
                <a:extLst>
                  <a:ext uri="{FF2B5EF4-FFF2-40B4-BE49-F238E27FC236}">
                    <a16:creationId xmlns:a16="http://schemas.microsoft.com/office/drawing/2014/main" id="{A379B3C6-F43E-4823-8173-1E85C9ED2341}"/>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4" name="Group 313">
              <a:extLst>
                <a:ext uri="{FF2B5EF4-FFF2-40B4-BE49-F238E27FC236}">
                  <a16:creationId xmlns:a16="http://schemas.microsoft.com/office/drawing/2014/main" id="{7A9A0D22-7F5D-4DDD-A9D2-E68EA8C8D559}"/>
                </a:ext>
              </a:extLst>
            </p:cNvPr>
            <p:cNvGrpSpPr/>
            <p:nvPr/>
          </p:nvGrpSpPr>
          <p:grpSpPr>
            <a:xfrm flipH="1">
              <a:off x="11285656" y="5275634"/>
              <a:ext cx="219075" cy="117881"/>
              <a:chOff x="8105775" y="6311494"/>
              <a:chExt cx="219075" cy="117881"/>
            </a:xfrm>
          </p:grpSpPr>
          <p:sp>
            <p:nvSpPr>
              <p:cNvPr id="315" name="Rectangle: Rounded Corners 314">
                <a:extLst>
                  <a:ext uri="{FF2B5EF4-FFF2-40B4-BE49-F238E27FC236}">
                    <a16:creationId xmlns:a16="http://schemas.microsoft.com/office/drawing/2014/main" id="{2FDECDFA-E290-4C6B-8098-B904ECD43A79}"/>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Rounded Corners 315">
                <a:extLst>
                  <a:ext uri="{FF2B5EF4-FFF2-40B4-BE49-F238E27FC236}">
                    <a16:creationId xmlns:a16="http://schemas.microsoft.com/office/drawing/2014/main" id="{9BFEA381-9A20-4616-A82E-14F7213E2E1A}"/>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Rounded Corners 316">
                <a:extLst>
                  <a:ext uri="{FF2B5EF4-FFF2-40B4-BE49-F238E27FC236}">
                    <a16:creationId xmlns:a16="http://schemas.microsoft.com/office/drawing/2014/main" id="{A376DE24-2D06-4BEA-BC73-B8BEFE720C09}"/>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8" name="Group 317">
              <a:extLst>
                <a:ext uri="{FF2B5EF4-FFF2-40B4-BE49-F238E27FC236}">
                  <a16:creationId xmlns:a16="http://schemas.microsoft.com/office/drawing/2014/main" id="{FA7A429E-B2B4-4492-A3F2-0E40D2AD4AB6}"/>
                </a:ext>
              </a:extLst>
            </p:cNvPr>
            <p:cNvGrpSpPr/>
            <p:nvPr/>
          </p:nvGrpSpPr>
          <p:grpSpPr>
            <a:xfrm rot="588107" flipH="1">
              <a:off x="10902117" y="5273444"/>
              <a:ext cx="219075" cy="117881"/>
              <a:chOff x="8105775" y="6311494"/>
              <a:chExt cx="219075" cy="117881"/>
            </a:xfrm>
          </p:grpSpPr>
          <p:sp>
            <p:nvSpPr>
              <p:cNvPr id="319" name="Rectangle: Rounded Corners 318">
                <a:extLst>
                  <a:ext uri="{FF2B5EF4-FFF2-40B4-BE49-F238E27FC236}">
                    <a16:creationId xmlns:a16="http://schemas.microsoft.com/office/drawing/2014/main" id="{79C72260-8D04-46C7-B307-8EEA19D52BFF}"/>
                  </a:ext>
                </a:extLst>
              </p:cNvPr>
              <p:cNvSpPr/>
              <p:nvPr/>
            </p:nvSpPr>
            <p:spPr>
              <a:xfrm>
                <a:off x="8105775" y="6311494"/>
                <a:ext cx="219075" cy="11788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Rounded Corners 319">
                <a:extLst>
                  <a:ext uri="{FF2B5EF4-FFF2-40B4-BE49-F238E27FC236}">
                    <a16:creationId xmlns:a16="http://schemas.microsoft.com/office/drawing/2014/main" id="{E2CC28DB-4ADA-4EE1-84CE-8CBB49C705DA}"/>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Rectangle: Rounded Corners 320">
                <a:extLst>
                  <a:ext uri="{FF2B5EF4-FFF2-40B4-BE49-F238E27FC236}">
                    <a16:creationId xmlns:a16="http://schemas.microsoft.com/office/drawing/2014/main" id="{821718F2-66C0-4A95-9B24-923B0292E769}"/>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a:extLst>
                <a:ext uri="{FF2B5EF4-FFF2-40B4-BE49-F238E27FC236}">
                  <a16:creationId xmlns:a16="http://schemas.microsoft.com/office/drawing/2014/main" id="{91BEAB1C-EB53-43C8-AC39-AAC0AAC2B92A}"/>
                </a:ext>
              </a:extLst>
            </p:cNvPr>
            <p:cNvGrpSpPr/>
            <p:nvPr/>
          </p:nvGrpSpPr>
          <p:grpSpPr>
            <a:xfrm flipH="1">
              <a:off x="11188374" y="5475662"/>
              <a:ext cx="475978" cy="117881"/>
              <a:chOff x="7402665" y="5671286"/>
              <a:chExt cx="475978" cy="117881"/>
            </a:xfrm>
          </p:grpSpPr>
          <p:sp>
            <p:nvSpPr>
              <p:cNvPr id="323" name="Rectangle: Rounded Corners 322">
                <a:extLst>
                  <a:ext uri="{FF2B5EF4-FFF2-40B4-BE49-F238E27FC236}">
                    <a16:creationId xmlns:a16="http://schemas.microsoft.com/office/drawing/2014/main" id="{FA4620B7-9B9C-4DCD-8986-DD3628750460}"/>
                  </a:ext>
                </a:extLst>
              </p:cNvPr>
              <p:cNvSpPr/>
              <p:nvPr/>
            </p:nvSpPr>
            <p:spPr>
              <a:xfrm>
                <a:off x="7402665" y="5671286"/>
                <a:ext cx="309229"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4" name="Group 323">
                <a:extLst>
                  <a:ext uri="{FF2B5EF4-FFF2-40B4-BE49-F238E27FC236}">
                    <a16:creationId xmlns:a16="http://schemas.microsoft.com/office/drawing/2014/main" id="{3CC6F7A5-E62D-4113-BBC1-BD2016F6C774}"/>
                  </a:ext>
                </a:extLst>
              </p:cNvPr>
              <p:cNvGrpSpPr/>
              <p:nvPr/>
            </p:nvGrpSpPr>
            <p:grpSpPr>
              <a:xfrm>
                <a:off x="7714680" y="5671286"/>
                <a:ext cx="163963" cy="117881"/>
                <a:chOff x="8160887" y="6311494"/>
                <a:chExt cx="163963" cy="117881"/>
              </a:xfrm>
            </p:grpSpPr>
            <p:sp>
              <p:nvSpPr>
                <p:cNvPr id="325" name="Rectangle: Rounded Corners 324">
                  <a:extLst>
                    <a:ext uri="{FF2B5EF4-FFF2-40B4-BE49-F238E27FC236}">
                      <a16:creationId xmlns:a16="http://schemas.microsoft.com/office/drawing/2014/main" id="{F97AF031-3C49-4AF8-8605-91A7AF796AA9}"/>
                    </a:ext>
                  </a:extLst>
                </p:cNvPr>
                <p:cNvSpPr/>
                <p:nvPr/>
              </p:nvSpPr>
              <p:spPr>
                <a:xfrm>
                  <a:off x="8160887" y="6311494"/>
                  <a:ext cx="163963" cy="11788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Rectangle: Rounded Corners 325">
                  <a:extLst>
                    <a:ext uri="{FF2B5EF4-FFF2-40B4-BE49-F238E27FC236}">
                      <a16:creationId xmlns:a16="http://schemas.microsoft.com/office/drawing/2014/main" id="{A7B3C5C1-95D3-4D0A-9E06-21F1EFA9E2EB}"/>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27" name="Group 326">
              <a:extLst>
                <a:ext uri="{FF2B5EF4-FFF2-40B4-BE49-F238E27FC236}">
                  <a16:creationId xmlns:a16="http://schemas.microsoft.com/office/drawing/2014/main" id="{6F1BFD96-5902-406D-B4FC-A70DF1817969}"/>
                </a:ext>
              </a:extLst>
            </p:cNvPr>
            <p:cNvGrpSpPr/>
            <p:nvPr/>
          </p:nvGrpSpPr>
          <p:grpSpPr>
            <a:xfrm rot="5400000">
              <a:off x="10105425" y="4623453"/>
              <a:ext cx="219075" cy="117881"/>
              <a:chOff x="8105775" y="6311494"/>
              <a:chExt cx="219075" cy="117881"/>
            </a:xfrm>
          </p:grpSpPr>
          <p:sp>
            <p:nvSpPr>
              <p:cNvPr id="328" name="Rectangle: Rounded Corners 327">
                <a:extLst>
                  <a:ext uri="{FF2B5EF4-FFF2-40B4-BE49-F238E27FC236}">
                    <a16:creationId xmlns:a16="http://schemas.microsoft.com/office/drawing/2014/main" id="{076AF785-8C21-4ED4-87E4-D452C51C9C1D}"/>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Rectangle: Rounded Corners 328">
                <a:extLst>
                  <a:ext uri="{FF2B5EF4-FFF2-40B4-BE49-F238E27FC236}">
                    <a16:creationId xmlns:a16="http://schemas.microsoft.com/office/drawing/2014/main" id="{AAC05E8B-9284-4E34-A2A1-3826E47F65B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Rectangle: Rounded Corners 329">
                <a:extLst>
                  <a:ext uri="{FF2B5EF4-FFF2-40B4-BE49-F238E27FC236}">
                    <a16:creationId xmlns:a16="http://schemas.microsoft.com/office/drawing/2014/main" id="{5E0EE0C5-F454-46B9-9F71-15969B4ABB2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57603A21-17DE-4E91-8ABE-84F5090B59D9}"/>
                </a:ext>
              </a:extLst>
            </p:cNvPr>
            <p:cNvGrpSpPr/>
            <p:nvPr/>
          </p:nvGrpSpPr>
          <p:grpSpPr>
            <a:xfrm rot="5400000">
              <a:off x="10302721" y="4623453"/>
              <a:ext cx="219075" cy="117881"/>
              <a:chOff x="8105775" y="6311494"/>
              <a:chExt cx="219075" cy="117881"/>
            </a:xfrm>
          </p:grpSpPr>
          <p:sp>
            <p:nvSpPr>
              <p:cNvPr id="332" name="Rectangle: Rounded Corners 331">
                <a:extLst>
                  <a:ext uri="{FF2B5EF4-FFF2-40B4-BE49-F238E27FC236}">
                    <a16:creationId xmlns:a16="http://schemas.microsoft.com/office/drawing/2014/main" id="{CAB6C07F-0547-49C0-B785-09B5EA07785C}"/>
                  </a:ext>
                </a:extLst>
              </p:cNvPr>
              <p:cNvSpPr/>
              <p:nvPr/>
            </p:nvSpPr>
            <p:spPr>
              <a:xfrm>
                <a:off x="8105775" y="6311494"/>
                <a:ext cx="219075" cy="1178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Rectangle: Rounded Corners 332">
                <a:extLst>
                  <a:ext uri="{FF2B5EF4-FFF2-40B4-BE49-F238E27FC236}">
                    <a16:creationId xmlns:a16="http://schemas.microsoft.com/office/drawing/2014/main" id="{8EFF5952-7090-4F8D-A02A-61D096E463C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Rectangle: Rounded Corners 333">
                <a:extLst>
                  <a:ext uri="{FF2B5EF4-FFF2-40B4-BE49-F238E27FC236}">
                    <a16:creationId xmlns:a16="http://schemas.microsoft.com/office/drawing/2014/main" id="{B4979053-5B71-459D-A3B6-BCFD8F341EF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E28410D0-3647-4C72-9995-A9EA25477EAB}"/>
                </a:ext>
              </a:extLst>
            </p:cNvPr>
            <p:cNvGrpSpPr/>
            <p:nvPr/>
          </p:nvGrpSpPr>
          <p:grpSpPr>
            <a:xfrm rot="5400000">
              <a:off x="10105425" y="4375429"/>
              <a:ext cx="219075" cy="117881"/>
              <a:chOff x="8105775" y="6311494"/>
              <a:chExt cx="219075" cy="117881"/>
            </a:xfrm>
          </p:grpSpPr>
          <p:sp>
            <p:nvSpPr>
              <p:cNvPr id="336" name="Rectangle: Rounded Corners 335">
                <a:extLst>
                  <a:ext uri="{FF2B5EF4-FFF2-40B4-BE49-F238E27FC236}">
                    <a16:creationId xmlns:a16="http://schemas.microsoft.com/office/drawing/2014/main" id="{77DFA91E-E98C-4AB7-AE3B-274C5446638B}"/>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Rectangle: Rounded Corners 336">
                <a:extLst>
                  <a:ext uri="{FF2B5EF4-FFF2-40B4-BE49-F238E27FC236}">
                    <a16:creationId xmlns:a16="http://schemas.microsoft.com/office/drawing/2014/main" id="{7798FA80-EFF0-4CA4-B072-AC62887B45FE}"/>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Rectangle: Rounded Corners 337">
                <a:extLst>
                  <a:ext uri="{FF2B5EF4-FFF2-40B4-BE49-F238E27FC236}">
                    <a16:creationId xmlns:a16="http://schemas.microsoft.com/office/drawing/2014/main" id="{F3D0B109-C45C-4978-B862-A06A2C539C5C}"/>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 name="Group 338">
              <a:extLst>
                <a:ext uri="{FF2B5EF4-FFF2-40B4-BE49-F238E27FC236}">
                  <a16:creationId xmlns:a16="http://schemas.microsoft.com/office/drawing/2014/main" id="{8748E8EF-249F-4B01-B216-AEFDFB194BD6}"/>
                </a:ext>
              </a:extLst>
            </p:cNvPr>
            <p:cNvGrpSpPr/>
            <p:nvPr/>
          </p:nvGrpSpPr>
          <p:grpSpPr>
            <a:xfrm rot="5400000">
              <a:off x="10302721" y="4375429"/>
              <a:ext cx="219075" cy="117881"/>
              <a:chOff x="8105775" y="6311494"/>
              <a:chExt cx="219075" cy="117881"/>
            </a:xfrm>
          </p:grpSpPr>
          <p:sp>
            <p:nvSpPr>
              <p:cNvPr id="340" name="Rectangle: Rounded Corners 339">
                <a:extLst>
                  <a:ext uri="{FF2B5EF4-FFF2-40B4-BE49-F238E27FC236}">
                    <a16:creationId xmlns:a16="http://schemas.microsoft.com/office/drawing/2014/main" id="{3D7F4A59-AB37-4701-B863-D82CD7DA1B43}"/>
                  </a:ext>
                </a:extLst>
              </p:cNvPr>
              <p:cNvSpPr/>
              <p:nvPr/>
            </p:nvSpPr>
            <p:spPr>
              <a:xfrm>
                <a:off x="8105775" y="6311494"/>
                <a:ext cx="219075" cy="1178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Rectangle: Rounded Corners 340">
                <a:extLst>
                  <a:ext uri="{FF2B5EF4-FFF2-40B4-BE49-F238E27FC236}">
                    <a16:creationId xmlns:a16="http://schemas.microsoft.com/office/drawing/2014/main" id="{D1A97F7F-388E-42A4-A6B4-6FC61D3BE41B}"/>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Rectangle: Rounded Corners 341">
                <a:extLst>
                  <a:ext uri="{FF2B5EF4-FFF2-40B4-BE49-F238E27FC236}">
                    <a16:creationId xmlns:a16="http://schemas.microsoft.com/office/drawing/2014/main" id="{6CC4B52B-102F-4E3F-9D42-DA7E2703BED7}"/>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7" name="Group 346">
              <a:extLst>
                <a:ext uri="{FF2B5EF4-FFF2-40B4-BE49-F238E27FC236}">
                  <a16:creationId xmlns:a16="http://schemas.microsoft.com/office/drawing/2014/main" id="{36FEBD49-CEAF-4FC7-BFF3-8B33D43CEAE4}"/>
                </a:ext>
              </a:extLst>
            </p:cNvPr>
            <p:cNvGrpSpPr/>
            <p:nvPr/>
          </p:nvGrpSpPr>
          <p:grpSpPr>
            <a:xfrm rot="5400000">
              <a:off x="10302721" y="4893375"/>
              <a:ext cx="219075" cy="117881"/>
              <a:chOff x="8105775" y="6311494"/>
              <a:chExt cx="219075" cy="117881"/>
            </a:xfrm>
          </p:grpSpPr>
          <p:sp>
            <p:nvSpPr>
              <p:cNvPr id="348" name="Rectangle: Rounded Corners 347">
                <a:extLst>
                  <a:ext uri="{FF2B5EF4-FFF2-40B4-BE49-F238E27FC236}">
                    <a16:creationId xmlns:a16="http://schemas.microsoft.com/office/drawing/2014/main" id="{5A0255B1-82B0-448B-A413-0CDC4377D1F9}"/>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Rounded Corners 348">
                <a:extLst>
                  <a:ext uri="{FF2B5EF4-FFF2-40B4-BE49-F238E27FC236}">
                    <a16:creationId xmlns:a16="http://schemas.microsoft.com/office/drawing/2014/main" id="{00B1472E-0D26-4BBE-B875-284D31D35B98}"/>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Rounded Corners 349">
                <a:extLst>
                  <a:ext uri="{FF2B5EF4-FFF2-40B4-BE49-F238E27FC236}">
                    <a16:creationId xmlns:a16="http://schemas.microsoft.com/office/drawing/2014/main" id="{0FCA7CEA-3BF1-4A25-8213-6F5AC3AB6E63}"/>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E9EA63EA-5954-429A-AF39-F10E22353A13}"/>
                </a:ext>
              </a:extLst>
            </p:cNvPr>
            <p:cNvGrpSpPr/>
            <p:nvPr/>
          </p:nvGrpSpPr>
          <p:grpSpPr>
            <a:xfrm rot="5400000" flipH="1">
              <a:off x="10487448" y="6810837"/>
              <a:ext cx="219075" cy="117881"/>
              <a:chOff x="8105775" y="6311494"/>
              <a:chExt cx="219075" cy="117881"/>
            </a:xfrm>
          </p:grpSpPr>
          <p:sp>
            <p:nvSpPr>
              <p:cNvPr id="353" name="Rectangle: Rounded Corners 352">
                <a:extLst>
                  <a:ext uri="{FF2B5EF4-FFF2-40B4-BE49-F238E27FC236}">
                    <a16:creationId xmlns:a16="http://schemas.microsoft.com/office/drawing/2014/main" id="{D58AA775-0CE8-41C2-9674-5EB09B64A966}"/>
                  </a:ext>
                </a:extLst>
              </p:cNvPr>
              <p:cNvSpPr/>
              <p:nvPr/>
            </p:nvSpPr>
            <p:spPr>
              <a:xfrm>
                <a:off x="8105775" y="6311494"/>
                <a:ext cx="219075" cy="117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Rounded Corners 353">
                <a:extLst>
                  <a:ext uri="{FF2B5EF4-FFF2-40B4-BE49-F238E27FC236}">
                    <a16:creationId xmlns:a16="http://schemas.microsoft.com/office/drawing/2014/main" id="{47101476-AB0F-43E3-B252-5C3CB8CCBC74}"/>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Rounded Corners 354">
                <a:extLst>
                  <a:ext uri="{FF2B5EF4-FFF2-40B4-BE49-F238E27FC236}">
                    <a16:creationId xmlns:a16="http://schemas.microsoft.com/office/drawing/2014/main" id="{BB7C4591-E07E-42AC-A6EE-A854F0FA5F4F}"/>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6" name="Group 355">
              <a:extLst>
                <a:ext uri="{FF2B5EF4-FFF2-40B4-BE49-F238E27FC236}">
                  <a16:creationId xmlns:a16="http://schemas.microsoft.com/office/drawing/2014/main" id="{FE43166E-33CB-461F-9FB4-A048BEA7126C}"/>
                </a:ext>
              </a:extLst>
            </p:cNvPr>
            <p:cNvGrpSpPr/>
            <p:nvPr/>
          </p:nvGrpSpPr>
          <p:grpSpPr>
            <a:xfrm rot="16200000">
              <a:off x="10483241" y="6537586"/>
              <a:ext cx="219075" cy="117881"/>
              <a:chOff x="8105775" y="6311494"/>
              <a:chExt cx="219075" cy="117881"/>
            </a:xfrm>
          </p:grpSpPr>
          <p:sp>
            <p:nvSpPr>
              <p:cNvPr id="357" name="Rectangle: Rounded Corners 356">
                <a:extLst>
                  <a:ext uri="{FF2B5EF4-FFF2-40B4-BE49-F238E27FC236}">
                    <a16:creationId xmlns:a16="http://schemas.microsoft.com/office/drawing/2014/main" id="{2AAC923C-B795-4009-A11A-057EC049DDF4}"/>
                  </a:ext>
                </a:extLst>
              </p:cNvPr>
              <p:cNvSpPr/>
              <p:nvPr/>
            </p:nvSpPr>
            <p:spPr>
              <a:xfrm>
                <a:off x="8105775" y="6311494"/>
                <a:ext cx="219075" cy="11788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Rounded Corners 357">
                <a:extLst>
                  <a:ext uri="{FF2B5EF4-FFF2-40B4-BE49-F238E27FC236}">
                    <a16:creationId xmlns:a16="http://schemas.microsoft.com/office/drawing/2014/main" id="{62670629-1703-493B-9CF4-BAF5DE80A486}"/>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ectangle: Rounded Corners 358">
                <a:extLst>
                  <a:ext uri="{FF2B5EF4-FFF2-40B4-BE49-F238E27FC236}">
                    <a16:creationId xmlns:a16="http://schemas.microsoft.com/office/drawing/2014/main" id="{192D9335-B8EE-43D6-BDDC-1DA85249BFEF}"/>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0" name="Group 359">
              <a:extLst>
                <a:ext uri="{FF2B5EF4-FFF2-40B4-BE49-F238E27FC236}">
                  <a16:creationId xmlns:a16="http://schemas.microsoft.com/office/drawing/2014/main" id="{E9F7C74F-20F8-400B-A8E3-53F96D2CC319}"/>
                </a:ext>
              </a:extLst>
            </p:cNvPr>
            <p:cNvGrpSpPr/>
            <p:nvPr/>
          </p:nvGrpSpPr>
          <p:grpSpPr>
            <a:xfrm rot="16200000">
              <a:off x="10680537" y="6537586"/>
              <a:ext cx="219075" cy="117881"/>
              <a:chOff x="8105775" y="6311494"/>
              <a:chExt cx="219075" cy="117881"/>
            </a:xfrm>
          </p:grpSpPr>
          <p:sp>
            <p:nvSpPr>
              <p:cNvPr id="361" name="Rectangle: Rounded Corners 360">
                <a:extLst>
                  <a:ext uri="{FF2B5EF4-FFF2-40B4-BE49-F238E27FC236}">
                    <a16:creationId xmlns:a16="http://schemas.microsoft.com/office/drawing/2014/main" id="{4193F2BC-BF29-4F2B-B61E-15C0E1308BB8}"/>
                  </a:ext>
                </a:extLst>
              </p:cNvPr>
              <p:cNvSpPr/>
              <p:nvPr/>
            </p:nvSpPr>
            <p:spPr>
              <a:xfrm>
                <a:off x="8105775" y="6311494"/>
                <a:ext cx="219075" cy="11788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ectangle: Rounded Corners 361">
                <a:extLst>
                  <a:ext uri="{FF2B5EF4-FFF2-40B4-BE49-F238E27FC236}">
                    <a16:creationId xmlns:a16="http://schemas.microsoft.com/office/drawing/2014/main" id="{93AC52BF-A2E4-4910-BB1F-2952A386EFDF}"/>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Rounded Corners 362">
                <a:extLst>
                  <a:ext uri="{FF2B5EF4-FFF2-40B4-BE49-F238E27FC236}">
                    <a16:creationId xmlns:a16="http://schemas.microsoft.com/office/drawing/2014/main" id="{82C30938-C100-462C-9A71-EC216D16880A}"/>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4" name="Group 363">
              <a:extLst>
                <a:ext uri="{FF2B5EF4-FFF2-40B4-BE49-F238E27FC236}">
                  <a16:creationId xmlns:a16="http://schemas.microsoft.com/office/drawing/2014/main" id="{847B30DF-73A6-4152-9255-661E8C327B19}"/>
                </a:ext>
              </a:extLst>
            </p:cNvPr>
            <p:cNvGrpSpPr/>
            <p:nvPr/>
          </p:nvGrpSpPr>
          <p:grpSpPr>
            <a:xfrm rot="16200000">
              <a:off x="10483241" y="6289562"/>
              <a:ext cx="219075" cy="117881"/>
              <a:chOff x="8105775" y="6311494"/>
              <a:chExt cx="219075" cy="117881"/>
            </a:xfrm>
          </p:grpSpPr>
          <p:sp>
            <p:nvSpPr>
              <p:cNvPr id="365" name="Rectangle: Rounded Corners 364">
                <a:extLst>
                  <a:ext uri="{FF2B5EF4-FFF2-40B4-BE49-F238E27FC236}">
                    <a16:creationId xmlns:a16="http://schemas.microsoft.com/office/drawing/2014/main" id="{BD3A11F2-13A8-469D-A2D5-3826B23AB9AB}"/>
                  </a:ext>
                </a:extLst>
              </p:cNvPr>
              <p:cNvSpPr/>
              <p:nvPr/>
            </p:nvSpPr>
            <p:spPr>
              <a:xfrm>
                <a:off x="8105775" y="6311494"/>
                <a:ext cx="219075" cy="1178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Rounded Corners 365">
                <a:extLst>
                  <a:ext uri="{FF2B5EF4-FFF2-40B4-BE49-F238E27FC236}">
                    <a16:creationId xmlns:a16="http://schemas.microsoft.com/office/drawing/2014/main" id="{C06328BB-D189-47AE-8C3D-9821DD5DEBEE}"/>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Rectangle: Rounded Corners 366">
                <a:extLst>
                  <a:ext uri="{FF2B5EF4-FFF2-40B4-BE49-F238E27FC236}">
                    <a16:creationId xmlns:a16="http://schemas.microsoft.com/office/drawing/2014/main" id="{A86CFB0C-45CB-4641-9428-0A1CA56E2E20}"/>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8" name="Group 367">
              <a:extLst>
                <a:ext uri="{FF2B5EF4-FFF2-40B4-BE49-F238E27FC236}">
                  <a16:creationId xmlns:a16="http://schemas.microsoft.com/office/drawing/2014/main" id="{75B6AAE7-4B50-4AD5-BAA0-5C81E77DB58D}"/>
                </a:ext>
              </a:extLst>
            </p:cNvPr>
            <p:cNvGrpSpPr/>
            <p:nvPr/>
          </p:nvGrpSpPr>
          <p:grpSpPr>
            <a:xfrm rot="16200000">
              <a:off x="10680537" y="6289562"/>
              <a:ext cx="219075" cy="117881"/>
              <a:chOff x="8105775" y="6311494"/>
              <a:chExt cx="219075" cy="117881"/>
            </a:xfrm>
          </p:grpSpPr>
          <p:sp>
            <p:nvSpPr>
              <p:cNvPr id="369" name="Rectangle: Rounded Corners 368">
                <a:extLst>
                  <a:ext uri="{FF2B5EF4-FFF2-40B4-BE49-F238E27FC236}">
                    <a16:creationId xmlns:a16="http://schemas.microsoft.com/office/drawing/2014/main" id="{02D38B00-AE7B-4FC6-9697-777AB24FBECC}"/>
                  </a:ext>
                </a:extLst>
              </p:cNvPr>
              <p:cNvSpPr/>
              <p:nvPr/>
            </p:nvSpPr>
            <p:spPr>
              <a:xfrm>
                <a:off x="8105775" y="6311494"/>
                <a:ext cx="219075" cy="1178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Rectangle: Rounded Corners 369">
                <a:extLst>
                  <a:ext uri="{FF2B5EF4-FFF2-40B4-BE49-F238E27FC236}">
                    <a16:creationId xmlns:a16="http://schemas.microsoft.com/office/drawing/2014/main" id="{3E1BBFA6-6BE7-4C90-8BBE-0FB3813B64A3}"/>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Rounded Corners 370">
                <a:extLst>
                  <a:ext uri="{FF2B5EF4-FFF2-40B4-BE49-F238E27FC236}">
                    <a16:creationId xmlns:a16="http://schemas.microsoft.com/office/drawing/2014/main" id="{5E6C751C-1D9B-44DB-9C76-618D8BC096C6}"/>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2" name="Group 371">
              <a:extLst>
                <a:ext uri="{FF2B5EF4-FFF2-40B4-BE49-F238E27FC236}">
                  <a16:creationId xmlns:a16="http://schemas.microsoft.com/office/drawing/2014/main" id="{F9038CBF-A212-4599-A3D5-DFAEE5854F47}"/>
                </a:ext>
              </a:extLst>
            </p:cNvPr>
            <p:cNvGrpSpPr/>
            <p:nvPr/>
          </p:nvGrpSpPr>
          <p:grpSpPr>
            <a:xfrm rot="16200000">
              <a:off x="10680537" y="6807508"/>
              <a:ext cx="219075" cy="117881"/>
              <a:chOff x="8105775" y="6311494"/>
              <a:chExt cx="219075" cy="117881"/>
            </a:xfrm>
          </p:grpSpPr>
          <p:sp>
            <p:nvSpPr>
              <p:cNvPr id="373" name="Rectangle: Rounded Corners 372">
                <a:extLst>
                  <a:ext uri="{FF2B5EF4-FFF2-40B4-BE49-F238E27FC236}">
                    <a16:creationId xmlns:a16="http://schemas.microsoft.com/office/drawing/2014/main" id="{425504BA-315D-42CD-ACBB-505563A8BF40}"/>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Rounded Corners 373">
                <a:extLst>
                  <a:ext uri="{FF2B5EF4-FFF2-40B4-BE49-F238E27FC236}">
                    <a16:creationId xmlns:a16="http://schemas.microsoft.com/office/drawing/2014/main" id="{CC337CA2-05AC-4C71-8D4D-0D7BF763ED9D}"/>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ectangle: Rounded Corners 374">
                <a:extLst>
                  <a:ext uri="{FF2B5EF4-FFF2-40B4-BE49-F238E27FC236}">
                    <a16:creationId xmlns:a16="http://schemas.microsoft.com/office/drawing/2014/main" id="{CC5EA475-0A3E-4DAD-9F66-A18CF5E8C900}"/>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Picture 49">
              <a:extLst>
                <a:ext uri="{FF2B5EF4-FFF2-40B4-BE49-F238E27FC236}">
                  <a16:creationId xmlns:a16="http://schemas.microsoft.com/office/drawing/2014/main" id="{E0312F08-57AC-4955-9422-D94232E14849}"/>
                </a:ext>
              </a:extLst>
            </p:cNvPr>
            <p:cNvPicPr>
              <a:picLocks noChangeAspect="1"/>
            </p:cNvPicPr>
            <p:nvPr/>
          </p:nvPicPr>
          <p:blipFill rotWithShape="1">
            <a:blip r:embed="rId20"/>
            <a:srcRect l="66572" t="18520" r="20360" b="9090"/>
            <a:stretch/>
          </p:blipFill>
          <p:spPr>
            <a:xfrm>
              <a:off x="10460527" y="5523739"/>
              <a:ext cx="81254" cy="253182"/>
            </a:xfrm>
            <a:prstGeom prst="rect">
              <a:avLst/>
            </a:prstGeom>
            <a:effectLst>
              <a:glow rad="63500">
                <a:schemeClr val="accent6">
                  <a:satMod val="175000"/>
                  <a:alpha val="40000"/>
                </a:schemeClr>
              </a:glow>
            </a:effectLst>
          </p:spPr>
        </p:pic>
        <p:sp>
          <p:nvSpPr>
            <p:cNvPr id="22" name="Oval 21">
              <a:extLst>
                <a:ext uri="{FF2B5EF4-FFF2-40B4-BE49-F238E27FC236}">
                  <a16:creationId xmlns:a16="http://schemas.microsoft.com/office/drawing/2014/main" id="{84437762-700B-4B98-A943-A9F727582CEE}"/>
                </a:ext>
              </a:extLst>
            </p:cNvPr>
            <p:cNvSpPr/>
            <p:nvPr/>
          </p:nvSpPr>
          <p:spPr>
            <a:xfrm>
              <a:off x="9160253" y="5905589"/>
              <a:ext cx="18288" cy="18288"/>
            </a:xfrm>
            <a:prstGeom prst="ellipse">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BDDE99DA-FCCC-4AD4-BB91-276B42307A05}"/>
                </a:ext>
              </a:extLst>
            </p:cNvPr>
            <p:cNvSpPr/>
            <p:nvPr/>
          </p:nvSpPr>
          <p:spPr>
            <a:xfrm>
              <a:off x="9160253" y="6014319"/>
              <a:ext cx="18288" cy="18288"/>
            </a:xfrm>
            <a:prstGeom prst="ellipse">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611E988B-92A8-4C3E-81C5-9176BD0B47C2}"/>
                </a:ext>
              </a:extLst>
            </p:cNvPr>
            <p:cNvSpPr/>
            <p:nvPr/>
          </p:nvSpPr>
          <p:spPr>
            <a:xfrm>
              <a:off x="8690682" y="5905589"/>
              <a:ext cx="18288" cy="18288"/>
            </a:xfrm>
            <a:prstGeom prst="ellipse">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05A78045-C1C9-4648-AF8D-F374BFD1245B}"/>
                </a:ext>
              </a:extLst>
            </p:cNvPr>
            <p:cNvSpPr/>
            <p:nvPr/>
          </p:nvSpPr>
          <p:spPr>
            <a:xfrm>
              <a:off x="8690682" y="6014319"/>
              <a:ext cx="18288" cy="18288"/>
            </a:xfrm>
            <a:prstGeom prst="ellipse">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6" name="Group 345">
              <a:extLst>
                <a:ext uri="{FF2B5EF4-FFF2-40B4-BE49-F238E27FC236}">
                  <a16:creationId xmlns:a16="http://schemas.microsoft.com/office/drawing/2014/main" id="{1F3B5112-F8A4-460D-85AA-59315CB340A7}"/>
                </a:ext>
              </a:extLst>
            </p:cNvPr>
            <p:cNvGrpSpPr/>
            <p:nvPr/>
          </p:nvGrpSpPr>
          <p:grpSpPr>
            <a:xfrm rot="10800000">
              <a:off x="9079077" y="5471184"/>
              <a:ext cx="219075" cy="117881"/>
              <a:chOff x="8105775" y="6311494"/>
              <a:chExt cx="219075" cy="117881"/>
            </a:xfrm>
          </p:grpSpPr>
          <p:sp>
            <p:nvSpPr>
              <p:cNvPr id="351" name="Rectangle: Rounded Corners 350">
                <a:extLst>
                  <a:ext uri="{FF2B5EF4-FFF2-40B4-BE49-F238E27FC236}">
                    <a16:creationId xmlns:a16="http://schemas.microsoft.com/office/drawing/2014/main" id="{EC9953E9-31A6-4A18-A03E-56E356A3E7BE}"/>
                  </a:ext>
                </a:extLst>
              </p:cNvPr>
              <p:cNvSpPr/>
              <p:nvPr/>
            </p:nvSpPr>
            <p:spPr>
              <a:xfrm>
                <a:off x="8105775" y="6311494"/>
                <a:ext cx="219075" cy="11788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Rectangle: Rounded Corners 375">
                <a:extLst>
                  <a:ext uri="{FF2B5EF4-FFF2-40B4-BE49-F238E27FC236}">
                    <a16:creationId xmlns:a16="http://schemas.microsoft.com/office/drawing/2014/main" id="{09062747-9CC9-4E7C-AFD2-CBF7CECBD4A8}"/>
                  </a:ext>
                </a:extLst>
              </p:cNvPr>
              <p:cNvSpPr/>
              <p:nvPr/>
            </p:nvSpPr>
            <p:spPr>
              <a:xfrm>
                <a:off x="8136732" y="6325127"/>
                <a:ext cx="27432"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Rectangle: Rounded Corners 376">
                <a:extLst>
                  <a:ext uri="{FF2B5EF4-FFF2-40B4-BE49-F238E27FC236}">
                    <a16:creationId xmlns:a16="http://schemas.microsoft.com/office/drawing/2014/main" id="{62B1771C-72E5-46A1-894C-1F645DE2E929}"/>
                  </a:ext>
                </a:extLst>
              </p:cNvPr>
              <p:cNvSpPr/>
              <p:nvPr/>
            </p:nvSpPr>
            <p:spPr>
              <a:xfrm>
                <a:off x="8215011" y="6325127"/>
                <a:ext cx="45719" cy="89962"/>
              </a:xfrm>
              <a:prstGeom prst="roundRect">
                <a:avLst/>
              </a:prstGeom>
              <a:solidFill>
                <a:schemeClr val="bg1">
                  <a:lumMod val="95000"/>
                </a:schemeClr>
              </a:solidFill>
              <a:ln w="3175">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Arrow: Left-Right 27">
              <a:extLst>
                <a:ext uri="{FF2B5EF4-FFF2-40B4-BE49-F238E27FC236}">
                  <a16:creationId xmlns:a16="http://schemas.microsoft.com/office/drawing/2014/main" id="{B4EA6513-313F-4726-A82F-45D220D5989A}"/>
                </a:ext>
              </a:extLst>
            </p:cNvPr>
            <p:cNvSpPr/>
            <p:nvPr/>
          </p:nvSpPr>
          <p:spPr>
            <a:xfrm rot="5400000">
              <a:off x="8421643" y="6239808"/>
              <a:ext cx="499263" cy="123338"/>
            </a:xfrm>
            <a:prstGeom prst="leftRightArrow">
              <a:avLst>
                <a:gd name="adj1" fmla="val 34922"/>
                <a:gd name="adj2" fmla="val 80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TextBox 377">
              <a:extLst>
                <a:ext uri="{FF2B5EF4-FFF2-40B4-BE49-F238E27FC236}">
                  <a16:creationId xmlns:a16="http://schemas.microsoft.com/office/drawing/2014/main" id="{C2395AAE-3A34-408A-B29F-7DD3AAF09144}"/>
                </a:ext>
              </a:extLst>
            </p:cNvPr>
            <p:cNvSpPr txBox="1"/>
            <p:nvPr/>
          </p:nvSpPr>
          <p:spPr>
            <a:xfrm>
              <a:off x="6500464" y="6086628"/>
              <a:ext cx="2248911" cy="369332"/>
            </a:xfrm>
            <a:prstGeom prst="rect">
              <a:avLst/>
            </a:prstGeom>
            <a:noFill/>
          </p:spPr>
          <p:txBody>
            <a:bodyPr wrap="square" rtlCol="0">
              <a:spAutoFit/>
            </a:bodyPr>
            <a:lstStyle/>
            <a:p>
              <a:pPr algn="ctr"/>
              <a:r>
                <a:rPr lang="en-US">
                  <a:solidFill>
                    <a:srgbClr val="FF0000"/>
                  </a:solidFill>
                </a:rPr>
                <a:t>Loading/Unloading</a:t>
              </a:r>
            </a:p>
          </p:txBody>
        </p:sp>
        <p:sp>
          <p:nvSpPr>
            <p:cNvPr id="1055" name="Freeform: Shape 1054">
              <a:extLst>
                <a:ext uri="{FF2B5EF4-FFF2-40B4-BE49-F238E27FC236}">
                  <a16:creationId xmlns:a16="http://schemas.microsoft.com/office/drawing/2014/main" id="{613C4485-CDE7-4F5B-88E4-8CCCCC839D21}"/>
                </a:ext>
              </a:extLst>
            </p:cNvPr>
            <p:cNvSpPr/>
            <p:nvPr/>
          </p:nvSpPr>
          <p:spPr>
            <a:xfrm>
              <a:off x="6578152" y="6567488"/>
              <a:ext cx="3228975" cy="404812"/>
            </a:xfrm>
            <a:custGeom>
              <a:avLst/>
              <a:gdLst>
                <a:gd name="connsiteX0" fmla="*/ 0 w 3228975"/>
                <a:gd name="connsiteY0" fmla="*/ 390525 h 404812"/>
                <a:gd name="connsiteX1" fmla="*/ 0 w 3228975"/>
                <a:gd name="connsiteY1" fmla="*/ 0 h 404812"/>
                <a:gd name="connsiteX2" fmla="*/ 3228975 w 3228975"/>
                <a:gd name="connsiteY2" fmla="*/ 0 h 404812"/>
                <a:gd name="connsiteX3" fmla="*/ 3228975 w 3228975"/>
                <a:gd name="connsiteY3" fmla="*/ 404812 h 404812"/>
              </a:gdLst>
              <a:ahLst/>
              <a:cxnLst>
                <a:cxn ang="0">
                  <a:pos x="connsiteX0" y="connsiteY0"/>
                </a:cxn>
                <a:cxn ang="0">
                  <a:pos x="connsiteX1" y="connsiteY1"/>
                </a:cxn>
                <a:cxn ang="0">
                  <a:pos x="connsiteX2" y="connsiteY2"/>
                </a:cxn>
                <a:cxn ang="0">
                  <a:pos x="connsiteX3" y="connsiteY3"/>
                </a:cxn>
              </a:cxnLst>
              <a:rect l="l" t="t" r="r" b="b"/>
              <a:pathLst>
                <a:path w="3228975" h="404812">
                  <a:moveTo>
                    <a:pt x="0" y="390525"/>
                  </a:moveTo>
                  <a:lnTo>
                    <a:pt x="0" y="0"/>
                  </a:lnTo>
                  <a:lnTo>
                    <a:pt x="3228975" y="0"/>
                  </a:lnTo>
                  <a:lnTo>
                    <a:pt x="3228975" y="404812"/>
                  </a:lnTo>
                </a:path>
              </a:pathLst>
            </a:custGeom>
            <a:solidFill>
              <a:schemeClr val="tx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99" name="Picture 498">
            <a:extLst>
              <a:ext uri="{FF2B5EF4-FFF2-40B4-BE49-F238E27FC236}">
                <a16:creationId xmlns:a16="http://schemas.microsoft.com/office/drawing/2014/main" id="{1FB497F1-2645-4D19-BADE-A173658E6883}"/>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l="30970" t="15023" r="52557" b="54524"/>
          <a:stretch/>
        </p:blipFill>
        <p:spPr>
          <a:xfrm>
            <a:off x="219279" y="273135"/>
            <a:ext cx="1247068" cy="1296774"/>
          </a:xfrm>
          <a:prstGeom prst="rect">
            <a:avLst/>
          </a:prstGeom>
        </p:spPr>
      </p:pic>
      <p:sp>
        <p:nvSpPr>
          <p:cNvPr id="500" name="Title 1">
            <a:extLst>
              <a:ext uri="{FF2B5EF4-FFF2-40B4-BE49-F238E27FC236}">
                <a16:creationId xmlns:a16="http://schemas.microsoft.com/office/drawing/2014/main" id="{3E9DEDEE-D6D0-49FA-B2CA-24EB3DE62EE6}"/>
              </a:ext>
            </a:extLst>
          </p:cNvPr>
          <p:cNvSpPr txBox="1">
            <a:spLocks/>
          </p:cNvSpPr>
          <p:nvPr/>
        </p:nvSpPr>
        <p:spPr>
          <a:xfrm>
            <a:off x="1527171" y="244346"/>
            <a:ext cx="1028076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rgbClr val="F58021"/>
                </a:solidFill>
              </a:rPr>
              <a:t>Shortcomings of Traffic Modeling</a:t>
            </a:r>
          </a:p>
        </p:txBody>
      </p:sp>
    </p:spTree>
    <p:extLst>
      <p:ext uri="{BB962C8B-B14F-4D97-AF65-F5344CB8AC3E}">
        <p14:creationId xmlns:p14="http://schemas.microsoft.com/office/powerpoint/2010/main" val="1277633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32CDB4-F35A-4E2E-B8F8-978A23F496C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0970" t="15023" r="52557" b="54524"/>
          <a:stretch/>
        </p:blipFill>
        <p:spPr>
          <a:xfrm>
            <a:off x="219279" y="273135"/>
            <a:ext cx="1247068" cy="1296774"/>
          </a:xfrm>
          <a:prstGeom prst="rect">
            <a:avLst/>
          </a:prstGeom>
        </p:spPr>
      </p:pic>
      <p:sp>
        <p:nvSpPr>
          <p:cNvPr id="4" name="Title 1">
            <a:extLst>
              <a:ext uri="{FF2B5EF4-FFF2-40B4-BE49-F238E27FC236}">
                <a16:creationId xmlns:a16="http://schemas.microsoft.com/office/drawing/2014/main" id="{F18D39ED-E62D-4DAE-83CD-55D0237A7D00}"/>
              </a:ext>
            </a:extLst>
          </p:cNvPr>
          <p:cNvSpPr txBox="1">
            <a:spLocks/>
          </p:cNvSpPr>
          <p:nvPr/>
        </p:nvSpPr>
        <p:spPr>
          <a:xfrm>
            <a:off x="1527172" y="244346"/>
            <a:ext cx="70150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rgbClr val="F58021"/>
                </a:solidFill>
              </a:rPr>
              <a:t>Building a Calibrated Model</a:t>
            </a:r>
            <a:endParaRPr lang="en-US" sz="4000" u="sng">
              <a:solidFill>
                <a:srgbClr val="F58021"/>
              </a:solidFill>
            </a:endParaRPr>
          </a:p>
        </p:txBody>
      </p:sp>
      <p:pic>
        <p:nvPicPr>
          <p:cNvPr id="14" name="Picture 13" descr="A picture containing object, antenna, sitting, airplane&#10;&#10;Description automatically generated">
            <a:extLst>
              <a:ext uri="{FF2B5EF4-FFF2-40B4-BE49-F238E27FC236}">
                <a16:creationId xmlns:a16="http://schemas.microsoft.com/office/drawing/2014/main" id="{AAFEEC52-7C17-49E2-B710-86A2D578272B}"/>
              </a:ext>
            </a:extLst>
          </p:cNvPr>
          <p:cNvPicPr>
            <a:picLocks noChangeAspect="1"/>
          </p:cNvPicPr>
          <p:nvPr/>
        </p:nvPicPr>
        <p:blipFill rotWithShape="1">
          <a:blip r:embed="rId3">
            <a:extLst>
              <a:ext uri="{28A0092B-C50C-407E-A947-70E740481C1C}">
                <a14:useLocalDpi xmlns:a14="http://schemas.microsoft.com/office/drawing/2010/main" val="0"/>
              </a:ext>
            </a:extLst>
          </a:blip>
          <a:srcRect l="4493" t="39747" r="4335" b="33628"/>
          <a:stretch/>
        </p:blipFill>
        <p:spPr>
          <a:xfrm>
            <a:off x="0" y="2842952"/>
            <a:ext cx="12192000" cy="1666238"/>
          </a:xfrm>
          <a:prstGeom prst="rect">
            <a:avLst/>
          </a:prstGeom>
          <a:ln>
            <a:noFill/>
          </a:ln>
        </p:spPr>
      </p:pic>
      <p:sp>
        <p:nvSpPr>
          <p:cNvPr id="17" name="Content Placeholder 16">
            <a:extLst>
              <a:ext uri="{FF2B5EF4-FFF2-40B4-BE49-F238E27FC236}">
                <a16:creationId xmlns:a16="http://schemas.microsoft.com/office/drawing/2014/main" id="{92700711-5470-47B5-885E-A34FA1B93565}"/>
              </a:ext>
            </a:extLst>
          </p:cNvPr>
          <p:cNvSpPr>
            <a:spLocks noGrp="1"/>
          </p:cNvSpPr>
          <p:nvPr>
            <p:ph idx="4294967295"/>
          </p:nvPr>
        </p:nvSpPr>
        <p:spPr>
          <a:xfrm>
            <a:off x="835199" y="1779819"/>
            <a:ext cx="10515600" cy="965200"/>
          </a:xfrm>
        </p:spPr>
        <p:txBody>
          <a:bodyPr/>
          <a:lstStyle/>
          <a:p>
            <a:pPr marL="0" indent="0" algn="ctr">
              <a:spcBef>
                <a:spcPts val="500"/>
              </a:spcBef>
              <a:buNone/>
            </a:pPr>
            <a:r>
              <a:rPr lang="en-US"/>
              <a:t>Calibration is the adjustment of model parameters to represent real-world conditions</a:t>
            </a:r>
          </a:p>
        </p:txBody>
      </p:sp>
      <p:grpSp>
        <p:nvGrpSpPr>
          <p:cNvPr id="26" name="Group 25">
            <a:extLst>
              <a:ext uri="{FF2B5EF4-FFF2-40B4-BE49-F238E27FC236}">
                <a16:creationId xmlns:a16="http://schemas.microsoft.com/office/drawing/2014/main" id="{3BBB2E27-60FD-4598-BEB9-479AD0EDF5B4}"/>
              </a:ext>
            </a:extLst>
          </p:cNvPr>
          <p:cNvGrpSpPr/>
          <p:nvPr/>
        </p:nvGrpSpPr>
        <p:grpSpPr>
          <a:xfrm>
            <a:off x="81535" y="4806954"/>
            <a:ext cx="3735501" cy="1924060"/>
            <a:chOff x="86060" y="4838700"/>
            <a:chExt cx="3735501" cy="1924060"/>
          </a:xfrm>
        </p:grpSpPr>
        <p:sp>
          <p:nvSpPr>
            <p:cNvPr id="24" name="Rectangle 23">
              <a:extLst>
                <a:ext uri="{FF2B5EF4-FFF2-40B4-BE49-F238E27FC236}">
                  <a16:creationId xmlns:a16="http://schemas.microsoft.com/office/drawing/2014/main" id="{FA6B88F9-5B28-4967-806B-98FF485F8C7F}"/>
                </a:ext>
              </a:extLst>
            </p:cNvPr>
            <p:cNvSpPr/>
            <p:nvPr/>
          </p:nvSpPr>
          <p:spPr>
            <a:xfrm>
              <a:off x="86060" y="4838700"/>
              <a:ext cx="3735500" cy="19240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4B3B613-EE25-46A2-9EEC-C753BE659F2B}"/>
                </a:ext>
              </a:extLst>
            </p:cNvPr>
            <p:cNvGrpSpPr/>
            <p:nvPr/>
          </p:nvGrpSpPr>
          <p:grpSpPr>
            <a:xfrm>
              <a:off x="336860" y="5459791"/>
              <a:ext cx="3225340" cy="1302969"/>
              <a:chOff x="8018990" y="2038359"/>
              <a:chExt cx="2932127" cy="1184517"/>
            </a:xfrm>
          </p:grpSpPr>
          <p:pic>
            <p:nvPicPr>
              <p:cNvPr id="21" name="Graphic 20" descr="Car">
                <a:extLst>
                  <a:ext uri="{FF2B5EF4-FFF2-40B4-BE49-F238E27FC236}">
                    <a16:creationId xmlns:a16="http://schemas.microsoft.com/office/drawing/2014/main" id="{8B1861EF-4295-490E-8D68-DA7BB4885B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8990" y="2308476"/>
                <a:ext cx="914400" cy="914400"/>
              </a:xfrm>
              <a:prstGeom prst="rect">
                <a:avLst/>
              </a:prstGeom>
            </p:spPr>
          </p:pic>
          <p:pic>
            <p:nvPicPr>
              <p:cNvPr id="22" name="Picture 2" descr="Stopwatch | Free Icon">
                <a:extLst>
                  <a:ext uri="{FF2B5EF4-FFF2-40B4-BE49-F238E27FC236}">
                    <a16:creationId xmlns:a16="http://schemas.microsoft.com/office/drawing/2014/main" id="{30F9BCC2-4768-4577-A006-358A53A60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3044" y="2038359"/>
                <a:ext cx="618073" cy="618073"/>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4AE51C66-45E4-4F7E-A940-0034B8072A01}"/>
                  </a:ext>
                </a:extLst>
              </p:cNvPr>
              <p:cNvSpPr/>
              <p:nvPr/>
            </p:nvSpPr>
            <p:spPr>
              <a:xfrm>
                <a:off x="8989229" y="2680536"/>
                <a:ext cx="1502435" cy="231653"/>
              </a:xfrm>
              <a:prstGeom prst="rightArrow">
                <a:avLst/>
              </a:prstGeom>
              <a:solidFill>
                <a:schemeClr val="tx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6C0F6DBA-5823-44E9-9699-26EA08BCA0D1}"/>
                </a:ext>
              </a:extLst>
            </p:cNvPr>
            <p:cNvSpPr txBox="1"/>
            <p:nvPr/>
          </p:nvSpPr>
          <p:spPr>
            <a:xfrm>
              <a:off x="86061" y="4909721"/>
              <a:ext cx="3735500" cy="523220"/>
            </a:xfrm>
            <a:prstGeom prst="rect">
              <a:avLst/>
            </a:prstGeom>
            <a:noFill/>
          </p:spPr>
          <p:txBody>
            <a:bodyPr wrap="square" rtlCol="0">
              <a:spAutoFit/>
            </a:bodyPr>
            <a:lstStyle/>
            <a:p>
              <a:pPr algn="ctr"/>
              <a:r>
                <a:rPr lang="en-US" sz="2800" b="1">
                  <a:solidFill>
                    <a:schemeClr val="accent4"/>
                  </a:solidFill>
                </a:rPr>
                <a:t>Corridor Travel Time</a:t>
              </a:r>
            </a:p>
          </p:txBody>
        </p:sp>
      </p:grpSp>
      <p:grpSp>
        <p:nvGrpSpPr>
          <p:cNvPr id="331" name="Group 330">
            <a:extLst>
              <a:ext uri="{FF2B5EF4-FFF2-40B4-BE49-F238E27FC236}">
                <a16:creationId xmlns:a16="http://schemas.microsoft.com/office/drawing/2014/main" id="{BF0010EB-F06E-43A3-B6F5-F0087A06E480}"/>
              </a:ext>
            </a:extLst>
          </p:cNvPr>
          <p:cNvGrpSpPr/>
          <p:nvPr/>
        </p:nvGrpSpPr>
        <p:grpSpPr>
          <a:xfrm>
            <a:off x="3841145" y="4806954"/>
            <a:ext cx="3958761" cy="1924060"/>
            <a:chOff x="4918539" y="4723468"/>
            <a:chExt cx="3958761" cy="1924060"/>
          </a:xfrm>
        </p:grpSpPr>
        <p:sp>
          <p:nvSpPr>
            <p:cNvPr id="28" name="Rectangle 27">
              <a:extLst>
                <a:ext uri="{FF2B5EF4-FFF2-40B4-BE49-F238E27FC236}">
                  <a16:creationId xmlns:a16="http://schemas.microsoft.com/office/drawing/2014/main" id="{7545169F-78E3-4C8B-9951-2D320AB56F48}"/>
                </a:ext>
              </a:extLst>
            </p:cNvPr>
            <p:cNvSpPr/>
            <p:nvPr/>
          </p:nvSpPr>
          <p:spPr>
            <a:xfrm>
              <a:off x="4918539" y="4723468"/>
              <a:ext cx="3958761" cy="19240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5690A98-A001-4E4D-9206-D881F07F7622}"/>
                </a:ext>
              </a:extLst>
            </p:cNvPr>
            <p:cNvSpPr txBox="1"/>
            <p:nvPr/>
          </p:nvSpPr>
          <p:spPr>
            <a:xfrm>
              <a:off x="4918539" y="4794489"/>
              <a:ext cx="3958761" cy="523220"/>
            </a:xfrm>
            <a:prstGeom prst="rect">
              <a:avLst/>
            </a:prstGeom>
            <a:noFill/>
          </p:spPr>
          <p:txBody>
            <a:bodyPr wrap="square" rtlCol="0">
              <a:spAutoFit/>
            </a:bodyPr>
            <a:lstStyle/>
            <a:p>
              <a:pPr algn="ctr"/>
              <a:r>
                <a:rPr lang="en-US" sz="2800" b="1">
                  <a:solidFill>
                    <a:schemeClr val="accent4"/>
                  </a:solidFill>
                </a:rPr>
                <a:t>Vehicular Throughput</a:t>
              </a:r>
            </a:p>
          </p:txBody>
        </p:sp>
      </p:grpSp>
      <p:grpSp>
        <p:nvGrpSpPr>
          <p:cNvPr id="345" name="Group 344">
            <a:extLst>
              <a:ext uri="{FF2B5EF4-FFF2-40B4-BE49-F238E27FC236}">
                <a16:creationId xmlns:a16="http://schemas.microsoft.com/office/drawing/2014/main" id="{75CA2171-457E-47EE-BB01-0C3B147DF768}"/>
              </a:ext>
            </a:extLst>
          </p:cNvPr>
          <p:cNvGrpSpPr/>
          <p:nvPr/>
        </p:nvGrpSpPr>
        <p:grpSpPr>
          <a:xfrm>
            <a:off x="7825306" y="4805955"/>
            <a:ext cx="4254980" cy="1924060"/>
            <a:chOff x="6064262" y="7082130"/>
            <a:chExt cx="4254980" cy="1924060"/>
          </a:xfrm>
        </p:grpSpPr>
        <p:grpSp>
          <p:nvGrpSpPr>
            <p:cNvPr id="332" name="Group 331">
              <a:extLst>
                <a:ext uri="{FF2B5EF4-FFF2-40B4-BE49-F238E27FC236}">
                  <a16:creationId xmlns:a16="http://schemas.microsoft.com/office/drawing/2014/main" id="{E7A61619-836E-4A33-A3F4-762EAE1D42F4}"/>
                </a:ext>
              </a:extLst>
            </p:cNvPr>
            <p:cNvGrpSpPr/>
            <p:nvPr/>
          </p:nvGrpSpPr>
          <p:grpSpPr>
            <a:xfrm>
              <a:off x="6064262" y="7082130"/>
              <a:ext cx="4254980" cy="1924060"/>
              <a:chOff x="86060" y="4838700"/>
              <a:chExt cx="4254980" cy="1924060"/>
            </a:xfrm>
          </p:grpSpPr>
          <p:sp>
            <p:nvSpPr>
              <p:cNvPr id="333" name="Rectangle 332">
                <a:extLst>
                  <a:ext uri="{FF2B5EF4-FFF2-40B4-BE49-F238E27FC236}">
                    <a16:creationId xmlns:a16="http://schemas.microsoft.com/office/drawing/2014/main" id="{3626899A-364A-4133-83FA-7C15961D2BEF}"/>
                  </a:ext>
                </a:extLst>
              </p:cNvPr>
              <p:cNvSpPr/>
              <p:nvPr/>
            </p:nvSpPr>
            <p:spPr>
              <a:xfrm>
                <a:off x="86060" y="4838700"/>
                <a:ext cx="4254980" cy="19240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TextBox 334">
                <a:extLst>
                  <a:ext uri="{FF2B5EF4-FFF2-40B4-BE49-F238E27FC236}">
                    <a16:creationId xmlns:a16="http://schemas.microsoft.com/office/drawing/2014/main" id="{BFB0C27C-5FBE-439E-81DD-FFBEE58214AF}"/>
                  </a:ext>
                </a:extLst>
              </p:cNvPr>
              <p:cNvSpPr txBox="1"/>
              <p:nvPr/>
            </p:nvSpPr>
            <p:spPr>
              <a:xfrm>
                <a:off x="86060" y="4909721"/>
                <a:ext cx="4254979" cy="523220"/>
              </a:xfrm>
              <a:prstGeom prst="rect">
                <a:avLst/>
              </a:prstGeom>
              <a:noFill/>
            </p:spPr>
            <p:txBody>
              <a:bodyPr wrap="square" rtlCol="0">
                <a:spAutoFit/>
              </a:bodyPr>
              <a:lstStyle/>
              <a:p>
                <a:pPr algn="ctr"/>
                <a:r>
                  <a:rPr lang="en-US" sz="2800" b="1">
                    <a:solidFill>
                      <a:schemeClr val="accent4"/>
                    </a:solidFill>
                  </a:rPr>
                  <a:t>Queues &amp; Bottlenecks</a:t>
                </a:r>
              </a:p>
            </p:txBody>
          </p:sp>
        </p:grpSp>
        <p:pic>
          <p:nvPicPr>
            <p:cNvPr id="340" name="Picture 339" descr="A close up of a logo&#10;&#10;Description automatically generated">
              <a:extLst>
                <a:ext uri="{FF2B5EF4-FFF2-40B4-BE49-F238E27FC236}">
                  <a16:creationId xmlns:a16="http://schemas.microsoft.com/office/drawing/2014/main" id="{A2100E13-0D1A-42BB-8510-C8E3CCAD18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8546375"/>
              <a:ext cx="3544585" cy="455237"/>
            </a:xfrm>
            <a:prstGeom prst="rect">
              <a:avLst/>
            </a:prstGeom>
          </p:spPr>
        </p:pic>
        <p:pic>
          <p:nvPicPr>
            <p:cNvPr id="344" name="Picture 343" descr="A close up of a device&#10;&#10;Description automatically generated">
              <a:extLst>
                <a:ext uri="{FF2B5EF4-FFF2-40B4-BE49-F238E27FC236}">
                  <a16:creationId xmlns:a16="http://schemas.microsoft.com/office/drawing/2014/main" id="{137C1173-2FBF-42FA-B164-23F95C025AAA}"/>
                </a:ext>
              </a:extLst>
            </p:cNvPr>
            <p:cNvPicPr>
              <a:picLocks noChangeAspect="1"/>
            </p:cNvPicPr>
            <p:nvPr/>
          </p:nvPicPr>
          <p:blipFill rotWithShape="1">
            <a:blip r:embed="rId8">
              <a:extLst>
                <a:ext uri="{28A0092B-C50C-407E-A947-70E740481C1C}">
                  <a14:useLocalDpi xmlns:a14="http://schemas.microsoft.com/office/drawing/2010/main" val="0"/>
                </a:ext>
              </a:extLst>
            </a:blip>
            <a:srcRect l="14393" r="3947"/>
            <a:stretch/>
          </p:blipFill>
          <p:spPr>
            <a:xfrm>
              <a:off x="6125786" y="7691123"/>
              <a:ext cx="4122009" cy="828162"/>
            </a:xfrm>
            <a:prstGeom prst="rect">
              <a:avLst/>
            </a:prstGeom>
          </p:spPr>
        </p:pic>
      </p:grpSp>
      <p:grpSp>
        <p:nvGrpSpPr>
          <p:cNvPr id="352" name="Group 351">
            <a:extLst>
              <a:ext uri="{FF2B5EF4-FFF2-40B4-BE49-F238E27FC236}">
                <a16:creationId xmlns:a16="http://schemas.microsoft.com/office/drawing/2014/main" id="{0142BAC6-4EEC-45A3-8D99-83746F49536E}"/>
              </a:ext>
            </a:extLst>
          </p:cNvPr>
          <p:cNvGrpSpPr/>
          <p:nvPr/>
        </p:nvGrpSpPr>
        <p:grpSpPr>
          <a:xfrm>
            <a:off x="4016042" y="5379266"/>
            <a:ext cx="1319103" cy="1302613"/>
            <a:chOff x="4375129" y="7438998"/>
            <a:chExt cx="1319103" cy="1302613"/>
          </a:xfrm>
        </p:grpSpPr>
        <p:pic>
          <p:nvPicPr>
            <p:cNvPr id="347" name="Picture 346" descr="A close up of text on a white background&#10;&#10;Description automatically generated">
              <a:extLst>
                <a:ext uri="{FF2B5EF4-FFF2-40B4-BE49-F238E27FC236}">
                  <a16:creationId xmlns:a16="http://schemas.microsoft.com/office/drawing/2014/main" id="{54C4C102-C210-4B92-A921-F7222C4BFB80}"/>
                </a:ext>
              </a:extLst>
            </p:cNvPr>
            <p:cNvPicPr>
              <a:picLocks noChangeAspect="1"/>
            </p:cNvPicPr>
            <p:nvPr/>
          </p:nvPicPr>
          <p:blipFill rotWithShape="1">
            <a:blip r:embed="rId9">
              <a:extLst>
                <a:ext uri="{28A0092B-C50C-407E-A947-70E740481C1C}">
                  <a14:useLocalDpi xmlns:a14="http://schemas.microsoft.com/office/drawing/2010/main" val="0"/>
                </a:ext>
              </a:extLst>
            </a:blip>
            <a:srcRect l="11173" t="6776" r="10083" b="4717"/>
            <a:stretch/>
          </p:blipFill>
          <p:spPr>
            <a:xfrm>
              <a:off x="4375129" y="7438998"/>
              <a:ext cx="1319103" cy="1302613"/>
            </a:xfrm>
            <a:prstGeom prst="rect">
              <a:avLst/>
            </a:prstGeom>
          </p:spPr>
        </p:pic>
        <p:sp>
          <p:nvSpPr>
            <p:cNvPr id="348" name="TextBox 347">
              <a:extLst>
                <a:ext uri="{FF2B5EF4-FFF2-40B4-BE49-F238E27FC236}">
                  <a16:creationId xmlns:a16="http://schemas.microsoft.com/office/drawing/2014/main" id="{3BBC61DC-7A28-4AC5-A975-88C9E870289D}"/>
                </a:ext>
              </a:extLst>
            </p:cNvPr>
            <p:cNvSpPr txBox="1"/>
            <p:nvPr/>
          </p:nvSpPr>
          <p:spPr>
            <a:xfrm rot="16200000">
              <a:off x="4484410" y="7420916"/>
              <a:ext cx="404982" cy="441146"/>
            </a:xfrm>
            <a:prstGeom prst="rect">
              <a:avLst/>
            </a:prstGeom>
            <a:solidFill>
              <a:srgbClr val="FFFFFF"/>
            </a:solidFill>
          </p:spPr>
          <p:txBody>
            <a:bodyPr wrap="square" rtlCol="0">
              <a:spAutoFit/>
            </a:bodyPr>
            <a:lstStyle/>
            <a:p>
              <a:pPr>
                <a:spcAft>
                  <a:spcPts val="100"/>
                </a:spcAft>
              </a:pPr>
              <a:r>
                <a:rPr lang="en-US" sz="700"/>
                <a:t>34</a:t>
              </a:r>
            </a:p>
            <a:p>
              <a:pPr>
                <a:spcAft>
                  <a:spcPts val="100"/>
                </a:spcAft>
              </a:pPr>
              <a:r>
                <a:rPr lang="en-US" sz="700"/>
                <a:t>478</a:t>
              </a:r>
            </a:p>
            <a:p>
              <a:pPr>
                <a:spcAft>
                  <a:spcPts val="100"/>
                </a:spcAft>
              </a:pPr>
              <a:r>
                <a:rPr lang="en-US" sz="700"/>
                <a:t>6</a:t>
              </a:r>
            </a:p>
          </p:txBody>
        </p:sp>
        <p:sp>
          <p:nvSpPr>
            <p:cNvPr id="349" name="TextBox 348">
              <a:extLst>
                <a:ext uri="{FF2B5EF4-FFF2-40B4-BE49-F238E27FC236}">
                  <a16:creationId xmlns:a16="http://schemas.microsoft.com/office/drawing/2014/main" id="{54A90A71-C373-45E4-BA17-EF0F499DC3BA}"/>
                </a:ext>
              </a:extLst>
            </p:cNvPr>
            <p:cNvSpPr txBox="1"/>
            <p:nvPr/>
          </p:nvSpPr>
          <p:spPr>
            <a:xfrm rot="5400000">
              <a:off x="5131289" y="8318547"/>
              <a:ext cx="404982" cy="441146"/>
            </a:xfrm>
            <a:prstGeom prst="rect">
              <a:avLst/>
            </a:prstGeom>
            <a:solidFill>
              <a:srgbClr val="FFFFFF"/>
            </a:solidFill>
          </p:spPr>
          <p:txBody>
            <a:bodyPr wrap="square" rtlCol="0">
              <a:spAutoFit/>
            </a:bodyPr>
            <a:lstStyle/>
            <a:p>
              <a:pPr>
                <a:spcAft>
                  <a:spcPts val="100"/>
                </a:spcAft>
              </a:pPr>
              <a:r>
                <a:rPr lang="en-US" sz="700"/>
                <a:t>54</a:t>
              </a:r>
            </a:p>
            <a:p>
              <a:pPr>
                <a:spcAft>
                  <a:spcPts val="100"/>
                </a:spcAft>
              </a:pPr>
              <a:r>
                <a:rPr lang="en-US" sz="700"/>
                <a:t>710</a:t>
              </a:r>
            </a:p>
            <a:p>
              <a:pPr>
                <a:spcAft>
                  <a:spcPts val="100"/>
                </a:spcAft>
              </a:pPr>
              <a:r>
                <a:rPr lang="en-US" sz="700"/>
                <a:t>0</a:t>
              </a:r>
            </a:p>
          </p:txBody>
        </p:sp>
        <p:sp>
          <p:nvSpPr>
            <p:cNvPr id="350" name="TextBox 349">
              <a:extLst>
                <a:ext uri="{FF2B5EF4-FFF2-40B4-BE49-F238E27FC236}">
                  <a16:creationId xmlns:a16="http://schemas.microsoft.com/office/drawing/2014/main" id="{1E38F4EE-77FB-48A7-8E47-5E894A19891A}"/>
                </a:ext>
              </a:extLst>
            </p:cNvPr>
            <p:cNvSpPr txBox="1"/>
            <p:nvPr/>
          </p:nvSpPr>
          <p:spPr>
            <a:xfrm>
              <a:off x="5245560" y="7509816"/>
              <a:ext cx="441145" cy="523220"/>
            </a:xfrm>
            <a:prstGeom prst="rect">
              <a:avLst/>
            </a:prstGeom>
            <a:solidFill>
              <a:srgbClr val="FFFFFF"/>
            </a:solidFill>
          </p:spPr>
          <p:txBody>
            <a:bodyPr wrap="square" rtlCol="0">
              <a:spAutoFit/>
            </a:bodyPr>
            <a:lstStyle/>
            <a:p>
              <a:r>
                <a:rPr lang="en-US" sz="700"/>
                <a:t>3</a:t>
              </a:r>
            </a:p>
            <a:p>
              <a:r>
                <a:rPr lang="en-US" sz="700"/>
                <a:t>76</a:t>
              </a:r>
            </a:p>
            <a:p>
              <a:r>
                <a:rPr lang="en-US" sz="700"/>
                <a:t>737</a:t>
              </a:r>
            </a:p>
            <a:p>
              <a:r>
                <a:rPr lang="en-US" sz="700"/>
                <a:t>1</a:t>
              </a:r>
            </a:p>
          </p:txBody>
        </p:sp>
        <p:sp>
          <p:nvSpPr>
            <p:cNvPr id="351" name="TextBox 350">
              <a:extLst>
                <a:ext uri="{FF2B5EF4-FFF2-40B4-BE49-F238E27FC236}">
                  <a16:creationId xmlns:a16="http://schemas.microsoft.com/office/drawing/2014/main" id="{3E7759FB-2595-4443-AAD9-F523E74BE017}"/>
                </a:ext>
              </a:extLst>
            </p:cNvPr>
            <p:cNvSpPr txBox="1"/>
            <p:nvPr/>
          </p:nvSpPr>
          <p:spPr>
            <a:xfrm>
              <a:off x="4383518" y="8116056"/>
              <a:ext cx="404982" cy="441146"/>
            </a:xfrm>
            <a:prstGeom prst="rect">
              <a:avLst/>
            </a:prstGeom>
            <a:solidFill>
              <a:srgbClr val="FFFFFF"/>
            </a:solidFill>
          </p:spPr>
          <p:txBody>
            <a:bodyPr wrap="square" rtlCol="0">
              <a:spAutoFit/>
            </a:bodyPr>
            <a:lstStyle/>
            <a:p>
              <a:pPr algn="r">
                <a:spcAft>
                  <a:spcPts val="100"/>
                </a:spcAft>
              </a:pPr>
              <a:r>
                <a:rPr lang="en-US" sz="700"/>
                <a:t>1</a:t>
              </a:r>
            </a:p>
            <a:p>
              <a:pPr algn="r">
                <a:spcAft>
                  <a:spcPts val="100"/>
                </a:spcAft>
              </a:pPr>
              <a:r>
                <a:rPr lang="en-US" sz="700"/>
                <a:t>604</a:t>
              </a:r>
            </a:p>
            <a:p>
              <a:pPr algn="r">
                <a:spcAft>
                  <a:spcPts val="100"/>
                </a:spcAft>
              </a:pPr>
              <a:r>
                <a:rPr lang="en-US" sz="700"/>
                <a:t>1</a:t>
              </a:r>
            </a:p>
          </p:txBody>
        </p:sp>
      </p:grpSp>
      <p:grpSp>
        <p:nvGrpSpPr>
          <p:cNvPr id="342" name="Group 341">
            <a:extLst>
              <a:ext uri="{FF2B5EF4-FFF2-40B4-BE49-F238E27FC236}">
                <a16:creationId xmlns:a16="http://schemas.microsoft.com/office/drawing/2014/main" id="{13EF395B-AACD-4ED5-A4A5-1B66D6293D9C}"/>
              </a:ext>
            </a:extLst>
          </p:cNvPr>
          <p:cNvGrpSpPr/>
          <p:nvPr/>
        </p:nvGrpSpPr>
        <p:grpSpPr>
          <a:xfrm>
            <a:off x="5914912" y="5331445"/>
            <a:ext cx="1408109" cy="584775"/>
            <a:chOff x="3934454" y="7958379"/>
            <a:chExt cx="1408109" cy="584775"/>
          </a:xfrm>
        </p:grpSpPr>
        <p:grpSp>
          <p:nvGrpSpPr>
            <p:cNvPr id="68" name="Group 67">
              <a:extLst>
                <a:ext uri="{FF2B5EF4-FFF2-40B4-BE49-F238E27FC236}">
                  <a16:creationId xmlns:a16="http://schemas.microsoft.com/office/drawing/2014/main" id="{37485246-45B5-43B0-9632-9EEE210F48C6}"/>
                </a:ext>
              </a:extLst>
            </p:cNvPr>
            <p:cNvGrpSpPr/>
            <p:nvPr/>
          </p:nvGrpSpPr>
          <p:grpSpPr>
            <a:xfrm>
              <a:off x="3934454" y="7980256"/>
              <a:ext cx="541020" cy="541020"/>
              <a:chOff x="8079739" y="3731687"/>
              <a:chExt cx="541020" cy="541020"/>
            </a:xfrm>
            <a:scene3d>
              <a:camera prst="orthographicFront">
                <a:rot lat="2400000" lon="2400000" rev="2400000"/>
              </a:camera>
              <a:lightRig rig="threePt" dir="t"/>
            </a:scene3d>
          </p:grpSpPr>
          <p:pic>
            <p:nvPicPr>
              <p:cNvPr id="69" name="Graphic 68" descr="Clipboard">
                <a:extLst>
                  <a:ext uri="{FF2B5EF4-FFF2-40B4-BE49-F238E27FC236}">
                    <a16:creationId xmlns:a16="http://schemas.microsoft.com/office/drawing/2014/main" id="{879938CC-2FBC-4BCF-BD9C-4954E4E0F6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79739" y="3731687"/>
                <a:ext cx="541020" cy="541020"/>
              </a:xfrm>
              <a:prstGeom prst="rect">
                <a:avLst/>
              </a:prstGeom>
            </p:spPr>
          </p:pic>
          <p:sp>
            <p:nvSpPr>
              <p:cNvPr id="70" name="Freeform: Shape 69">
                <a:extLst>
                  <a:ext uri="{FF2B5EF4-FFF2-40B4-BE49-F238E27FC236}">
                    <a16:creationId xmlns:a16="http://schemas.microsoft.com/office/drawing/2014/main" id="{76891DF8-2D39-45BC-9FC1-81FAFF653032}"/>
                  </a:ext>
                </a:extLst>
              </p:cNvPr>
              <p:cNvSpPr/>
              <p:nvPr/>
            </p:nvSpPr>
            <p:spPr>
              <a:xfrm>
                <a:off x="8317706" y="3909539"/>
                <a:ext cx="137160" cy="27432"/>
              </a:xfrm>
              <a:custGeom>
                <a:avLst/>
                <a:gdLst>
                  <a:gd name="connsiteX0" fmla="*/ 0 w 371476"/>
                  <a:gd name="connsiteY0" fmla="*/ 52387 h 57151"/>
                  <a:gd name="connsiteX1" fmla="*/ 52387 w 371476"/>
                  <a:gd name="connsiteY1" fmla="*/ 0 h 57151"/>
                  <a:gd name="connsiteX2" fmla="*/ 100013 w 371476"/>
                  <a:gd name="connsiteY2" fmla="*/ 47626 h 57151"/>
                  <a:gd name="connsiteX3" fmla="*/ 145258 w 371476"/>
                  <a:gd name="connsiteY3" fmla="*/ 2381 h 57151"/>
                  <a:gd name="connsiteX4" fmla="*/ 195263 w 371476"/>
                  <a:gd name="connsiteY4" fmla="*/ 52386 h 57151"/>
                  <a:gd name="connsiteX5" fmla="*/ 238124 w 371476"/>
                  <a:gd name="connsiteY5" fmla="*/ 9525 h 57151"/>
                  <a:gd name="connsiteX6" fmla="*/ 285750 w 371476"/>
                  <a:gd name="connsiteY6" fmla="*/ 57151 h 57151"/>
                  <a:gd name="connsiteX7" fmla="*/ 333376 w 371476"/>
                  <a:gd name="connsiteY7" fmla="*/ 9525 h 57151"/>
                  <a:gd name="connsiteX8" fmla="*/ 371476 w 371476"/>
                  <a:gd name="connsiteY8" fmla="*/ 47625 h 5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6" h="57151">
                    <a:moveTo>
                      <a:pt x="0" y="52387"/>
                    </a:moveTo>
                    <a:lnTo>
                      <a:pt x="52387" y="0"/>
                    </a:lnTo>
                    <a:lnTo>
                      <a:pt x="100013" y="47626"/>
                    </a:lnTo>
                    <a:lnTo>
                      <a:pt x="145258" y="2381"/>
                    </a:lnTo>
                    <a:lnTo>
                      <a:pt x="195263" y="52386"/>
                    </a:lnTo>
                    <a:lnTo>
                      <a:pt x="238124" y="9525"/>
                    </a:lnTo>
                    <a:lnTo>
                      <a:pt x="285750" y="57151"/>
                    </a:lnTo>
                    <a:lnTo>
                      <a:pt x="333376" y="9525"/>
                    </a:lnTo>
                    <a:lnTo>
                      <a:pt x="371476" y="47625"/>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6F379E4-CD49-424F-98B4-8C02796BF0E4}"/>
                  </a:ext>
                </a:extLst>
              </p:cNvPr>
              <p:cNvSpPr/>
              <p:nvPr/>
            </p:nvSpPr>
            <p:spPr>
              <a:xfrm>
                <a:off x="8234362" y="3898900"/>
                <a:ext cx="47625" cy="47625"/>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1AF37AA8-F6F1-4379-A6B5-42BB8F377F03}"/>
                  </a:ext>
                </a:extLst>
              </p:cNvPr>
              <p:cNvSpPr/>
              <p:nvPr/>
            </p:nvSpPr>
            <p:spPr>
              <a:xfrm>
                <a:off x="8317706" y="3997645"/>
                <a:ext cx="137160" cy="27432"/>
              </a:xfrm>
              <a:custGeom>
                <a:avLst/>
                <a:gdLst>
                  <a:gd name="connsiteX0" fmla="*/ 0 w 371476"/>
                  <a:gd name="connsiteY0" fmla="*/ 52387 h 57151"/>
                  <a:gd name="connsiteX1" fmla="*/ 52387 w 371476"/>
                  <a:gd name="connsiteY1" fmla="*/ 0 h 57151"/>
                  <a:gd name="connsiteX2" fmla="*/ 100013 w 371476"/>
                  <a:gd name="connsiteY2" fmla="*/ 47626 h 57151"/>
                  <a:gd name="connsiteX3" fmla="*/ 145258 w 371476"/>
                  <a:gd name="connsiteY3" fmla="*/ 2381 h 57151"/>
                  <a:gd name="connsiteX4" fmla="*/ 195263 w 371476"/>
                  <a:gd name="connsiteY4" fmla="*/ 52386 h 57151"/>
                  <a:gd name="connsiteX5" fmla="*/ 238124 w 371476"/>
                  <a:gd name="connsiteY5" fmla="*/ 9525 h 57151"/>
                  <a:gd name="connsiteX6" fmla="*/ 285750 w 371476"/>
                  <a:gd name="connsiteY6" fmla="*/ 57151 h 57151"/>
                  <a:gd name="connsiteX7" fmla="*/ 333376 w 371476"/>
                  <a:gd name="connsiteY7" fmla="*/ 9525 h 57151"/>
                  <a:gd name="connsiteX8" fmla="*/ 371476 w 371476"/>
                  <a:gd name="connsiteY8" fmla="*/ 47625 h 5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6" h="57151">
                    <a:moveTo>
                      <a:pt x="0" y="52387"/>
                    </a:moveTo>
                    <a:lnTo>
                      <a:pt x="52387" y="0"/>
                    </a:lnTo>
                    <a:lnTo>
                      <a:pt x="100013" y="47626"/>
                    </a:lnTo>
                    <a:lnTo>
                      <a:pt x="145258" y="2381"/>
                    </a:lnTo>
                    <a:lnTo>
                      <a:pt x="195263" y="52386"/>
                    </a:lnTo>
                    <a:lnTo>
                      <a:pt x="238124" y="9525"/>
                    </a:lnTo>
                    <a:lnTo>
                      <a:pt x="285750" y="57151"/>
                    </a:lnTo>
                    <a:lnTo>
                      <a:pt x="333376" y="9525"/>
                    </a:lnTo>
                    <a:lnTo>
                      <a:pt x="371476" y="47625"/>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257CC1B-9D0B-4D92-AD1C-4A78308E3ECE}"/>
                  </a:ext>
                </a:extLst>
              </p:cNvPr>
              <p:cNvSpPr/>
              <p:nvPr/>
            </p:nvSpPr>
            <p:spPr>
              <a:xfrm>
                <a:off x="8234362" y="3987006"/>
                <a:ext cx="47625" cy="47625"/>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C0B95AFC-7E2F-4774-AD34-932C04A50EEC}"/>
                  </a:ext>
                </a:extLst>
              </p:cNvPr>
              <p:cNvSpPr/>
              <p:nvPr/>
            </p:nvSpPr>
            <p:spPr>
              <a:xfrm>
                <a:off x="8317706" y="4086306"/>
                <a:ext cx="137160" cy="27432"/>
              </a:xfrm>
              <a:custGeom>
                <a:avLst/>
                <a:gdLst>
                  <a:gd name="connsiteX0" fmla="*/ 0 w 371476"/>
                  <a:gd name="connsiteY0" fmla="*/ 52387 h 57151"/>
                  <a:gd name="connsiteX1" fmla="*/ 52387 w 371476"/>
                  <a:gd name="connsiteY1" fmla="*/ 0 h 57151"/>
                  <a:gd name="connsiteX2" fmla="*/ 100013 w 371476"/>
                  <a:gd name="connsiteY2" fmla="*/ 47626 h 57151"/>
                  <a:gd name="connsiteX3" fmla="*/ 145258 w 371476"/>
                  <a:gd name="connsiteY3" fmla="*/ 2381 h 57151"/>
                  <a:gd name="connsiteX4" fmla="*/ 195263 w 371476"/>
                  <a:gd name="connsiteY4" fmla="*/ 52386 h 57151"/>
                  <a:gd name="connsiteX5" fmla="*/ 238124 w 371476"/>
                  <a:gd name="connsiteY5" fmla="*/ 9525 h 57151"/>
                  <a:gd name="connsiteX6" fmla="*/ 285750 w 371476"/>
                  <a:gd name="connsiteY6" fmla="*/ 57151 h 57151"/>
                  <a:gd name="connsiteX7" fmla="*/ 333376 w 371476"/>
                  <a:gd name="connsiteY7" fmla="*/ 9525 h 57151"/>
                  <a:gd name="connsiteX8" fmla="*/ 371476 w 371476"/>
                  <a:gd name="connsiteY8" fmla="*/ 47625 h 5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6" h="57151">
                    <a:moveTo>
                      <a:pt x="0" y="52387"/>
                    </a:moveTo>
                    <a:lnTo>
                      <a:pt x="52387" y="0"/>
                    </a:lnTo>
                    <a:lnTo>
                      <a:pt x="100013" y="47626"/>
                    </a:lnTo>
                    <a:lnTo>
                      <a:pt x="145258" y="2381"/>
                    </a:lnTo>
                    <a:lnTo>
                      <a:pt x="195263" y="52386"/>
                    </a:lnTo>
                    <a:lnTo>
                      <a:pt x="238124" y="9525"/>
                    </a:lnTo>
                    <a:lnTo>
                      <a:pt x="285750" y="57151"/>
                    </a:lnTo>
                    <a:lnTo>
                      <a:pt x="333376" y="9525"/>
                    </a:lnTo>
                    <a:lnTo>
                      <a:pt x="371476" y="47625"/>
                    </a:lnTo>
                  </a:path>
                </a:pathLst>
              </a:cu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A8F4E81-95B9-446B-9126-279A1A6DCFE6}"/>
                  </a:ext>
                </a:extLst>
              </p:cNvPr>
              <p:cNvSpPr/>
              <p:nvPr/>
            </p:nvSpPr>
            <p:spPr>
              <a:xfrm>
                <a:off x="8234362" y="4075667"/>
                <a:ext cx="47625" cy="47625"/>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5C51D197-C17B-48DA-96BB-848184BAA7EF}"/>
                </a:ext>
              </a:extLst>
            </p:cNvPr>
            <p:cNvSpPr txBox="1"/>
            <p:nvPr/>
          </p:nvSpPr>
          <p:spPr>
            <a:xfrm>
              <a:off x="4267369" y="7958379"/>
              <a:ext cx="1075194" cy="584775"/>
            </a:xfrm>
            <a:prstGeom prst="rect">
              <a:avLst/>
            </a:prstGeom>
            <a:noFill/>
          </p:spPr>
          <p:txBody>
            <a:bodyPr wrap="square" rtlCol="0">
              <a:spAutoFit/>
            </a:bodyPr>
            <a:lstStyle/>
            <a:p>
              <a:pPr algn="ctr"/>
              <a:r>
                <a:rPr lang="en-US" sz="1600" b="1">
                  <a:solidFill>
                    <a:schemeClr val="tx2"/>
                  </a:solidFill>
                </a:rPr>
                <a:t>Traffic Counts</a:t>
              </a:r>
            </a:p>
          </p:txBody>
        </p:sp>
      </p:grpSp>
      <p:grpSp>
        <p:nvGrpSpPr>
          <p:cNvPr id="346" name="Group 345">
            <a:extLst>
              <a:ext uri="{FF2B5EF4-FFF2-40B4-BE49-F238E27FC236}">
                <a16:creationId xmlns:a16="http://schemas.microsoft.com/office/drawing/2014/main" id="{7B965D3C-013D-4D18-BEE3-EEB6CFCF9BC0}"/>
              </a:ext>
            </a:extLst>
          </p:cNvPr>
          <p:cNvGrpSpPr/>
          <p:nvPr/>
        </p:nvGrpSpPr>
        <p:grpSpPr>
          <a:xfrm>
            <a:off x="5893211" y="6143136"/>
            <a:ext cx="1644805" cy="584775"/>
            <a:chOff x="6075298" y="7958379"/>
            <a:chExt cx="1644805" cy="584775"/>
          </a:xfrm>
        </p:grpSpPr>
        <p:pic>
          <p:nvPicPr>
            <p:cNvPr id="78" name="Graphic 77" descr="Bar chart RTL">
              <a:extLst>
                <a:ext uri="{FF2B5EF4-FFF2-40B4-BE49-F238E27FC236}">
                  <a16:creationId xmlns:a16="http://schemas.microsoft.com/office/drawing/2014/main" id="{E5EED54E-F465-4917-8882-7C2F60E1AE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75298" y="8006374"/>
              <a:ext cx="488785" cy="488785"/>
            </a:xfrm>
            <a:prstGeom prst="rect">
              <a:avLst/>
            </a:prstGeom>
          </p:spPr>
        </p:pic>
        <p:sp>
          <p:nvSpPr>
            <p:cNvPr id="79" name="TextBox 78">
              <a:extLst>
                <a:ext uri="{FF2B5EF4-FFF2-40B4-BE49-F238E27FC236}">
                  <a16:creationId xmlns:a16="http://schemas.microsoft.com/office/drawing/2014/main" id="{75A060B3-BDC2-4DF2-82A5-35BE0ABAB10D}"/>
                </a:ext>
              </a:extLst>
            </p:cNvPr>
            <p:cNvSpPr txBox="1"/>
            <p:nvPr/>
          </p:nvSpPr>
          <p:spPr>
            <a:xfrm>
              <a:off x="6436933" y="7958379"/>
              <a:ext cx="1283170" cy="584775"/>
            </a:xfrm>
            <a:prstGeom prst="rect">
              <a:avLst/>
            </a:prstGeom>
            <a:noFill/>
          </p:spPr>
          <p:txBody>
            <a:bodyPr wrap="square" rtlCol="0">
              <a:spAutoFit/>
            </a:bodyPr>
            <a:lstStyle/>
            <a:p>
              <a:pPr algn="ctr"/>
              <a:r>
                <a:rPr lang="en-US" sz="1600" b="1">
                  <a:solidFill>
                    <a:schemeClr val="accent1"/>
                  </a:solidFill>
                </a:rPr>
                <a:t>Simulated Counts</a:t>
              </a:r>
            </a:p>
          </p:txBody>
        </p:sp>
      </p:grpSp>
      <p:sp>
        <p:nvSpPr>
          <p:cNvPr id="353" name="TextBox 352">
            <a:extLst>
              <a:ext uri="{FF2B5EF4-FFF2-40B4-BE49-F238E27FC236}">
                <a16:creationId xmlns:a16="http://schemas.microsoft.com/office/drawing/2014/main" id="{6F1F9A6F-7529-46A1-8B19-6764B37D03A9}"/>
              </a:ext>
            </a:extLst>
          </p:cNvPr>
          <p:cNvSpPr txBox="1"/>
          <p:nvPr/>
        </p:nvSpPr>
        <p:spPr>
          <a:xfrm>
            <a:off x="6455932" y="5737670"/>
            <a:ext cx="425116" cy="584775"/>
          </a:xfrm>
          <a:prstGeom prst="rect">
            <a:avLst/>
          </a:prstGeom>
          <a:noFill/>
        </p:spPr>
        <p:txBody>
          <a:bodyPr wrap="none" rtlCol="0">
            <a:spAutoFit/>
          </a:bodyPr>
          <a:lstStyle/>
          <a:p>
            <a:r>
              <a:rPr lang="en-US" sz="3200" b="1">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496425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FC5AF49-9736-45B4-8060-6ADD0B314319}"/>
              </a:ext>
            </a:extLst>
          </p:cNvPr>
          <p:cNvSpPr/>
          <p:nvPr/>
        </p:nvSpPr>
        <p:spPr>
          <a:xfrm>
            <a:off x="2586256" y="-2334191"/>
            <a:ext cx="10806544" cy="1152637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7FFF7D0-CD31-4B19-8AC0-18722F1B457D}"/>
              </a:ext>
            </a:extLst>
          </p:cNvPr>
          <p:cNvSpPr/>
          <p:nvPr/>
        </p:nvSpPr>
        <p:spPr>
          <a:xfrm>
            <a:off x="2742081" y="-2334189"/>
            <a:ext cx="10806544" cy="11526378"/>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4D13B9-0BEE-407A-821F-7802D834C415}"/>
              </a:ext>
            </a:extLst>
          </p:cNvPr>
          <p:cNvSpPr>
            <a:spLocks noGrp="1"/>
          </p:cNvSpPr>
          <p:nvPr>
            <p:ph type="ctrTitle"/>
          </p:nvPr>
        </p:nvSpPr>
        <p:spPr>
          <a:xfrm>
            <a:off x="3769667" y="2815742"/>
            <a:ext cx="7879896" cy="1144321"/>
          </a:xfrm>
        </p:spPr>
        <p:txBody>
          <a:bodyPr>
            <a:normAutofit fontScale="90000"/>
          </a:bodyPr>
          <a:lstStyle/>
          <a:p>
            <a:r>
              <a:rPr lang="en-US">
                <a:solidFill>
                  <a:schemeClr val="accent3">
                    <a:lumMod val="75000"/>
                  </a:schemeClr>
                </a:solidFill>
              </a:rPr>
              <a:t>Analysis of Existing Network</a:t>
            </a:r>
          </a:p>
        </p:txBody>
      </p:sp>
      <p:cxnSp>
        <p:nvCxnSpPr>
          <p:cNvPr id="9" name="Straight Connector 8">
            <a:extLst>
              <a:ext uri="{FF2B5EF4-FFF2-40B4-BE49-F238E27FC236}">
                <a16:creationId xmlns:a16="http://schemas.microsoft.com/office/drawing/2014/main" id="{E697791A-B416-44CD-A19E-BD839AE1C39F}"/>
              </a:ext>
            </a:extLst>
          </p:cNvPr>
          <p:cNvCxnSpPr>
            <a:cxnSpLocks/>
          </p:cNvCxnSpPr>
          <p:nvPr/>
        </p:nvCxnSpPr>
        <p:spPr>
          <a:xfrm>
            <a:off x="3847160" y="3764857"/>
            <a:ext cx="770941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A0C4E52-6DDF-478B-AB21-C4A0BE59120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674" t="58809" r="76853" b="10738"/>
          <a:stretch/>
        </p:blipFill>
        <p:spPr>
          <a:xfrm>
            <a:off x="1787397" y="2479692"/>
            <a:ext cx="1825831" cy="1898608"/>
          </a:xfrm>
          <a:prstGeom prst="rect">
            <a:avLst/>
          </a:prstGeom>
        </p:spPr>
      </p:pic>
      <p:sp>
        <p:nvSpPr>
          <p:cNvPr id="11" name="Subtitle 4">
            <a:extLst>
              <a:ext uri="{FF2B5EF4-FFF2-40B4-BE49-F238E27FC236}">
                <a16:creationId xmlns:a16="http://schemas.microsoft.com/office/drawing/2014/main" id="{80A7D80A-3F1B-4FAC-A1A9-D8C55FA07FE3}"/>
              </a:ext>
            </a:extLst>
          </p:cNvPr>
          <p:cNvSpPr>
            <a:spLocks noGrp="1"/>
          </p:cNvSpPr>
          <p:nvPr>
            <p:ph type="subTitle" idx="1"/>
          </p:nvPr>
        </p:nvSpPr>
        <p:spPr>
          <a:xfrm>
            <a:off x="3854907" y="3951701"/>
            <a:ext cx="7709415" cy="928969"/>
          </a:xfrm>
        </p:spPr>
        <p:txBody>
          <a:bodyPr>
            <a:normAutofit/>
          </a:bodyPr>
          <a:lstStyle/>
          <a:p>
            <a:pPr algn="r"/>
            <a:r>
              <a:rPr lang="en-US" sz="2000"/>
              <a:t>Traffic operations reported from calibrated </a:t>
            </a:r>
            <a:r>
              <a:rPr lang="en-US" sz="2000" err="1"/>
              <a:t>Vissim</a:t>
            </a:r>
            <a:r>
              <a:rPr lang="en-US" sz="2000"/>
              <a:t> traffic model</a:t>
            </a:r>
          </a:p>
        </p:txBody>
      </p:sp>
    </p:spTree>
    <p:extLst>
      <p:ext uri="{BB962C8B-B14F-4D97-AF65-F5344CB8AC3E}">
        <p14:creationId xmlns:p14="http://schemas.microsoft.com/office/powerpoint/2010/main" val="1114082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DCE4D135-3689-435E-A2C1-AE92199BB7B1}"/>
              </a:ext>
            </a:extLst>
          </p:cNvPr>
          <p:cNvPicPr>
            <a:picLocks noChangeAspect="1"/>
          </p:cNvPicPr>
          <p:nvPr/>
        </p:nvPicPr>
        <p:blipFill rotWithShape="1">
          <a:blip r:embed="rId3">
            <a:extLst>
              <a:ext uri="{28A0092B-C50C-407E-A947-70E740481C1C}">
                <a14:useLocalDpi xmlns:a14="http://schemas.microsoft.com/office/drawing/2010/main" val="0"/>
              </a:ext>
            </a:extLst>
          </a:blip>
          <a:srcRect l="3904" t="38828" r="4057" b="39609"/>
          <a:stretch/>
        </p:blipFill>
        <p:spPr>
          <a:xfrm>
            <a:off x="143900" y="4938329"/>
            <a:ext cx="11888870" cy="1802380"/>
          </a:xfrm>
          <a:prstGeom prst="rect">
            <a:avLst/>
          </a:prstGeom>
          <a:ln>
            <a:solidFill>
              <a:schemeClr val="tx1"/>
            </a:solidFill>
          </a:ln>
        </p:spPr>
      </p:pic>
      <p:sp>
        <p:nvSpPr>
          <p:cNvPr id="2" name="Title 1">
            <a:extLst>
              <a:ext uri="{FF2B5EF4-FFF2-40B4-BE49-F238E27FC236}">
                <a16:creationId xmlns:a16="http://schemas.microsoft.com/office/drawing/2014/main" id="{EAE17565-A79A-4290-9AA1-398A57C06CCE}"/>
              </a:ext>
            </a:extLst>
          </p:cNvPr>
          <p:cNvSpPr>
            <a:spLocks noGrp="1"/>
          </p:cNvSpPr>
          <p:nvPr>
            <p:ph type="title"/>
          </p:nvPr>
        </p:nvSpPr>
        <p:spPr>
          <a:xfrm>
            <a:off x="1527172" y="117291"/>
            <a:ext cx="5032664" cy="1325563"/>
          </a:xfrm>
        </p:spPr>
        <p:txBody>
          <a:bodyPr>
            <a:normAutofit/>
          </a:bodyPr>
          <a:lstStyle/>
          <a:p>
            <a:r>
              <a:rPr lang="en-US" sz="4000">
                <a:solidFill>
                  <a:schemeClr val="accent3"/>
                </a:solidFill>
              </a:rPr>
              <a:t>Travel Time</a:t>
            </a:r>
            <a:endParaRPr lang="en-US" sz="4000" u="sng">
              <a:solidFill>
                <a:schemeClr val="accent1"/>
              </a:solidFill>
            </a:endParaRPr>
          </a:p>
        </p:txBody>
      </p:sp>
      <p:sp>
        <p:nvSpPr>
          <p:cNvPr id="3" name="Content Placeholder 2">
            <a:extLst>
              <a:ext uri="{FF2B5EF4-FFF2-40B4-BE49-F238E27FC236}">
                <a16:creationId xmlns:a16="http://schemas.microsoft.com/office/drawing/2014/main" id="{5A69CB8B-88B9-4176-995E-707DFA5BA2C4}"/>
              </a:ext>
            </a:extLst>
          </p:cNvPr>
          <p:cNvSpPr>
            <a:spLocks noGrp="1"/>
          </p:cNvSpPr>
          <p:nvPr>
            <p:ph idx="4294967295"/>
          </p:nvPr>
        </p:nvSpPr>
        <p:spPr>
          <a:xfrm>
            <a:off x="732926" y="2542024"/>
            <a:ext cx="1635125" cy="290512"/>
          </a:xfrm>
        </p:spPr>
        <p:txBody>
          <a:bodyPr anchor="ctr">
            <a:normAutofit lnSpcReduction="10000"/>
          </a:bodyPr>
          <a:lstStyle/>
          <a:p>
            <a:pPr marL="0" indent="0" algn="ctr">
              <a:buNone/>
            </a:pPr>
            <a:r>
              <a:rPr lang="en-US" sz="1600" b="1">
                <a:solidFill>
                  <a:schemeClr val="accent1"/>
                </a:solidFill>
              </a:rPr>
              <a:t>AM Peak</a:t>
            </a:r>
          </a:p>
        </p:txBody>
      </p:sp>
      <p:pic>
        <p:nvPicPr>
          <p:cNvPr id="4" name="Picture 3">
            <a:extLst>
              <a:ext uri="{FF2B5EF4-FFF2-40B4-BE49-F238E27FC236}">
                <a16:creationId xmlns:a16="http://schemas.microsoft.com/office/drawing/2014/main" id="{A51CFB51-D377-45FD-A22C-0643D1FB291D}"/>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6674" t="58809" r="76853" b="10738"/>
          <a:stretch/>
        </p:blipFill>
        <p:spPr>
          <a:xfrm>
            <a:off x="249692" y="131684"/>
            <a:ext cx="1247067" cy="1296775"/>
          </a:xfrm>
          <a:prstGeom prst="rect">
            <a:avLst/>
          </a:prstGeom>
        </p:spPr>
      </p:pic>
      <p:sp>
        <p:nvSpPr>
          <p:cNvPr id="12" name="Content Placeholder 2">
            <a:extLst>
              <a:ext uri="{FF2B5EF4-FFF2-40B4-BE49-F238E27FC236}">
                <a16:creationId xmlns:a16="http://schemas.microsoft.com/office/drawing/2014/main" id="{84A795B7-004B-4EFC-92DF-9705CD47F7C6}"/>
              </a:ext>
            </a:extLst>
          </p:cNvPr>
          <p:cNvSpPr txBox="1">
            <a:spLocks/>
          </p:cNvSpPr>
          <p:nvPr/>
        </p:nvSpPr>
        <p:spPr>
          <a:xfrm>
            <a:off x="3245029" y="2554324"/>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1"/>
                </a:solidFill>
              </a:rPr>
              <a:t>PM Peak</a:t>
            </a:r>
          </a:p>
        </p:txBody>
      </p:sp>
      <p:sp>
        <p:nvSpPr>
          <p:cNvPr id="9" name="Content Placeholder 2">
            <a:extLst>
              <a:ext uri="{FF2B5EF4-FFF2-40B4-BE49-F238E27FC236}">
                <a16:creationId xmlns:a16="http://schemas.microsoft.com/office/drawing/2014/main" id="{2856FBCA-CC58-463A-B1D6-0171353709BF}"/>
              </a:ext>
            </a:extLst>
          </p:cNvPr>
          <p:cNvSpPr txBox="1">
            <a:spLocks/>
          </p:cNvSpPr>
          <p:nvPr/>
        </p:nvSpPr>
        <p:spPr>
          <a:xfrm>
            <a:off x="904672" y="2889584"/>
            <a:ext cx="1330462" cy="5061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solidFill>
                  <a:srgbClr val="8F8F8F"/>
                </a:solidFill>
              </a:rPr>
              <a:t>7:08</a:t>
            </a:r>
          </a:p>
        </p:txBody>
      </p:sp>
      <p:sp>
        <p:nvSpPr>
          <p:cNvPr id="13" name="Content Placeholder 2">
            <a:extLst>
              <a:ext uri="{FF2B5EF4-FFF2-40B4-BE49-F238E27FC236}">
                <a16:creationId xmlns:a16="http://schemas.microsoft.com/office/drawing/2014/main" id="{C3546AA5-AA03-405B-B60C-68A760DA0F02}"/>
              </a:ext>
            </a:extLst>
          </p:cNvPr>
          <p:cNvSpPr txBox="1">
            <a:spLocks/>
          </p:cNvSpPr>
          <p:nvPr/>
        </p:nvSpPr>
        <p:spPr>
          <a:xfrm>
            <a:off x="3378273" y="2892340"/>
            <a:ext cx="1330462" cy="5061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solidFill>
                  <a:srgbClr val="8F8F8F"/>
                </a:solidFill>
              </a:rPr>
              <a:t>7:33</a:t>
            </a:r>
          </a:p>
        </p:txBody>
      </p:sp>
      <p:sp>
        <p:nvSpPr>
          <p:cNvPr id="10" name="Content Placeholder 2">
            <a:extLst>
              <a:ext uri="{FF2B5EF4-FFF2-40B4-BE49-F238E27FC236}">
                <a16:creationId xmlns:a16="http://schemas.microsoft.com/office/drawing/2014/main" id="{4EAD19FD-5B9A-48A4-B19E-3744BC5714DC}"/>
              </a:ext>
            </a:extLst>
          </p:cNvPr>
          <p:cNvSpPr txBox="1">
            <a:spLocks/>
          </p:cNvSpPr>
          <p:nvPr/>
        </p:nvSpPr>
        <p:spPr>
          <a:xfrm>
            <a:off x="873226" y="3984941"/>
            <a:ext cx="1330462" cy="5061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t>12:56</a:t>
            </a:r>
          </a:p>
        </p:txBody>
      </p:sp>
      <p:sp>
        <p:nvSpPr>
          <p:cNvPr id="14" name="Content Placeholder 2">
            <a:extLst>
              <a:ext uri="{FF2B5EF4-FFF2-40B4-BE49-F238E27FC236}">
                <a16:creationId xmlns:a16="http://schemas.microsoft.com/office/drawing/2014/main" id="{10DB4EB7-2EAC-4A47-949B-71A262418D65}"/>
              </a:ext>
            </a:extLst>
          </p:cNvPr>
          <p:cNvSpPr txBox="1">
            <a:spLocks/>
          </p:cNvSpPr>
          <p:nvPr/>
        </p:nvSpPr>
        <p:spPr>
          <a:xfrm>
            <a:off x="3380074" y="3996502"/>
            <a:ext cx="1330462" cy="5061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t>15:08</a:t>
            </a:r>
          </a:p>
        </p:txBody>
      </p:sp>
      <p:sp>
        <p:nvSpPr>
          <p:cNvPr id="30" name="Content Placeholder 2">
            <a:extLst>
              <a:ext uri="{FF2B5EF4-FFF2-40B4-BE49-F238E27FC236}">
                <a16:creationId xmlns:a16="http://schemas.microsoft.com/office/drawing/2014/main" id="{6C695740-00BA-41E1-92B1-E7D3AC110BB8}"/>
              </a:ext>
            </a:extLst>
          </p:cNvPr>
          <p:cNvSpPr txBox="1">
            <a:spLocks/>
          </p:cNvSpPr>
          <p:nvPr/>
        </p:nvSpPr>
        <p:spPr>
          <a:xfrm>
            <a:off x="7236014" y="2552947"/>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rgbClr val="1B4F5E"/>
                </a:solidFill>
              </a:rPr>
              <a:t>AM Peak</a:t>
            </a:r>
          </a:p>
        </p:txBody>
      </p:sp>
      <p:pic>
        <p:nvPicPr>
          <p:cNvPr id="32" name="Graphic 31" descr="Car">
            <a:extLst>
              <a:ext uri="{FF2B5EF4-FFF2-40B4-BE49-F238E27FC236}">
                <a16:creationId xmlns:a16="http://schemas.microsoft.com/office/drawing/2014/main" id="{1703A341-E323-4E4C-90F0-FA210B146A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848760" y="2612723"/>
            <a:ext cx="910776" cy="850171"/>
          </a:xfrm>
          <a:prstGeom prst="rect">
            <a:avLst/>
          </a:prstGeom>
        </p:spPr>
      </p:pic>
      <p:sp>
        <p:nvSpPr>
          <p:cNvPr id="34" name="Content Placeholder 2">
            <a:extLst>
              <a:ext uri="{FF2B5EF4-FFF2-40B4-BE49-F238E27FC236}">
                <a16:creationId xmlns:a16="http://schemas.microsoft.com/office/drawing/2014/main" id="{69D20634-D17F-4346-9F49-0433E7CCF653}"/>
              </a:ext>
            </a:extLst>
          </p:cNvPr>
          <p:cNvSpPr txBox="1">
            <a:spLocks/>
          </p:cNvSpPr>
          <p:nvPr/>
        </p:nvSpPr>
        <p:spPr>
          <a:xfrm>
            <a:off x="7428966" y="2885903"/>
            <a:ext cx="1330462" cy="5061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solidFill>
                  <a:srgbClr val="8F8F8F"/>
                </a:solidFill>
              </a:rPr>
              <a:t>7:21</a:t>
            </a:r>
          </a:p>
        </p:txBody>
      </p:sp>
      <p:sp>
        <p:nvSpPr>
          <p:cNvPr id="35" name="Content Placeholder 2">
            <a:extLst>
              <a:ext uri="{FF2B5EF4-FFF2-40B4-BE49-F238E27FC236}">
                <a16:creationId xmlns:a16="http://schemas.microsoft.com/office/drawing/2014/main" id="{3092EB9A-34CD-43CD-9F36-292BC6769265}"/>
              </a:ext>
            </a:extLst>
          </p:cNvPr>
          <p:cNvSpPr txBox="1">
            <a:spLocks/>
          </p:cNvSpPr>
          <p:nvPr/>
        </p:nvSpPr>
        <p:spPr>
          <a:xfrm>
            <a:off x="9835660" y="2868235"/>
            <a:ext cx="1330462" cy="5061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solidFill>
                  <a:srgbClr val="8F8F8F"/>
                </a:solidFill>
              </a:rPr>
              <a:t>9:37</a:t>
            </a:r>
          </a:p>
        </p:txBody>
      </p:sp>
      <p:pic>
        <p:nvPicPr>
          <p:cNvPr id="36" name="Graphic 35" descr="Bus">
            <a:extLst>
              <a:ext uri="{FF2B5EF4-FFF2-40B4-BE49-F238E27FC236}">
                <a16:creationId xmlns:a16="http://schemas.microsoft.com/office/drawing/2014/main" id="{4186F044-5519-4E33-8F2E-E162288839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848760" y="3692496"/>
            <a:ext cx="910776" cy="850170"/>
          </a:xfrm>
          <a:prstGeom prst="rect">
            <a:avLst/>
          </a:prstGeom>
        </p:spPr>
      </p:pic>
      <p:sp>
        <p:nvSpPr>
          <p:cNvPr id="38" name="Content Placeholder 2">
            <a:extLst>
              <a:ext uri="{FF2B5EF4-FFF2-40B4-BE49-F238E27FC236}">
                <a16:creationId xmlns:a16="http://schemas.microsoft.com/office/drawing/2014/main" id="{13286FDC-4577-47B8-B2C8-603A8D8C5068}"/>
              </a:ext>
            </a:extLst>
          </p:cNvPr>
          <p:cNvSpPr txBox="1">
            <a:spLocks/>
          </p:cNvSpPr>
          <p:nvPr/>
        </p:nvSpPr>
        <p:spPr>
          <a:xfrm>
            <a:off x="7424901" y="4018234"/>
            <a:ext cx="1330462" cy="5061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t>12:31</a:t>
            </a:r>
          </a:p>
        </p:txBody>
      </p:sp>
      <p:sp>
        <p:nvSpPr>
          <p:cNvPr id="39" name="Content Placeholder 2">
            <a:extLst>
              <a:ext uri="{FF2B5EF4-FFF2-40B4-BE49-F238E27FC236}">
                <a16:creationId xmlns:a16="http://schemas.microsoft.com/office/drawing/2014/main" id="{B057C0E9-8516-499D-8513-D07540815C35}"/>
              </a:ext>
            </a:extLst>
          </p:cNvPr>
          <p:cNvSpPr txBox="1">
            <a:spLocks/>
          </p:cNvSpPr>
          <p:nvPr/>
        </p:nvSpPr>
        <p:spPr>
          <a:xfrm>
            <a:off x="9766852" y="3993049"/>
            <a:ext cx="1330462" cy="5061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a:t>14:03</a:t>
            </a:r>
          </a:p>
        </p:txBody>
      </p:sp>
      <p:sp>
        <p:nvSpPr>
          <p:cNvPr id="43" name="Arrow: Right 42">
            <a:extLst>
              <a:ext uri="{FF2B5EF4-FFF2-40B4-BE49-F238E27FC236}">
                <a16:creationId xmlns:a16="http://schemas.microsoft.com/office/drawing/2014/main" id="{6504E4C8-EE24-49B7-B0D7-E502FB0509D9}"/>
              </a:ext>
            </a:extLst>
          </p:cNvPr>
          <p:cNvSpPr/>
          <p:nvPr/>
        </p:nvSpPr>
        <p:spPr>
          <a:xfrm>
            <a:off x="833438" y="5938703"/>
            <a:ext cx="10177462" cy="186731"/>
          </a:xfrm>
          <a:prstGeom prst="rightArrow">
            <a:avLst>
              <a:gd name="adj1" fmla="val 50000"/>
              <a:gd name="adj2" fmla="val 76102"/>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C87BBBD5-D47D-44F7-B7C3-56001F5E4CBB}"/>
              </a:ext>
            </a:extLst>
          </p:cNvPr>
          <p:cNvSpPr/>
          <p:nvPr/>
        </p:nvSpPr>
        <p:spPr>
          <a:xfrm rot="10800000">
            <a:off x="833438" y="5536982"/>
            <a:ext cx="10177462" cy="186731"/>
          </a:xfrm>
          <a:prstGeom prst="rightArrow">
            <a:avLst>
              <a:gd name="adj1" fmla="val 50000"/>
              <a:gd name="adj2" fmla="val 76102"/>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17ED193-3840-4B24-9125-F6BA8BDD0178}"/>
              </a:ext>
            </a:extLst>
          </p:cNvPr>
          <p:cNvSpPr txBox="1"/>
          <p:nvPr/>
        </p:nvSpPr>
        <p:spPr>
          <a:xfrm>
            <a:off x="848561" y="6110137"/>
            <a:ext cx="2634054" cy="369332"/>
          </a:xfrm>
          <a:prstGeom prst="rect">
            <a:avLst/>
          </a:prstGeom>
          <a:solidFill>
            <a:schemeClr val="accent1"/>
          </a:solidFill>
        </p:spPr>
        <p:txBody>
          <a:bodyPr wrap="square" rtlCol="0">
            <a:spAutoFit/>
          </a:bodyPr>
          <a:lstStyle/>
          <a:p>
            <a:r>
              <a:rPr lang="en-US">
                <a:solidFill>
                  <a:schemeClr val="bg1"/>
                </a:solidFill>
              </a:rPr>
              <a:t>Eastbound Travel Time</a:t>
            </a:r>
          </a:p>
        </p:txBody>
      </p:sp>
      <p:sp>
        <p:nvSpPr>
          <p:cNvPr id="45" name="TextBox 44">
            <a:extLst>
              <a:ext uri="{FF2B5EF4-FFF2-40B4-BE49-F238E27FC236}">
                <a16:creationId xmlns:a16="http://schemas.microsoft.com/office/drawing/2014/main" id="{8A2BBDD6-8AC2-4382-98CA-C1FA2E3DEAFA}"/>
              </a:ext>
            </a:extLst>
          </p:cNvPr>
          <p:cNvSpPr txBox="1"/>
          <p:nvPr/>
        </p:nvSpPr>
        <p:spPr>
          <a:xfrm>
            <a:off x="8368971" y="5191751"/>
            <a:ext cx="2634054" cy="369332"/>
          </a:xfrm>
          <a:prstGeom prst="rect">
            <a:avLst/>
          </a:prstGeom>
          <a:solidFill>
            <a:schemeClr val="tx2"/>
          </a:solidFill>
        </p:spPr>
        <p:txBody>
          <a:bodyPr wrap="square" rtlCol="0">
            <a:spAutoFit/>
          </a:bodyPr>
          <a:lstStyle/>
          <a:p>
            <a:r>
              <a:rPr lang="en-US">
                <a:solidFill>
                  <a:schemeClr val="bg1"/>
                </a:solidFill>
              </a:rPr>
              <a:t>Westbound Travel Time</a:t>
            </a:r>
          </a:p>
        </p:txBody>
      </p:sp>
      <p:graphicFrame>
        <p:nvGraphicFramePr>
          <p:cNvPr id="46" name="Chart 45">
            <a:extLst>
              <a:ext uri="{FF2B5EF4-FFF2-40B4-BE49-F238E27FC236}">
                <a16:creationId xmlns:a16="http://schemas.microsoft.com/office/drawing/2014/main" id="{E56C0D86-B236-463F-A210-2AF15AB49F48}"/>
              </a:ext>
            </a:extLst>
          </p:cNvPr>
          <p:cNvGraphicFramePr>
            <a:graphicFrameLocks/>
          </p:cNvGraphicFramePr>
          <p:nvPr>
            <p:extLst>
              <p:ext uri="{D42A27DB-BD31-4B8C-83A1-F6EECF244321}">
                <p14:modId xmlns:p14="http://schemas.microsoft.com/office/powerpoint/2010/main" val="36413749"/>
              </p:ext>
            </p:extLst>
          </p:nvPr>
        </p:nvGraphicFramePr>
        <p:xfrm>
          <a:off x="5783528" y="-30006"/>
          <a:ext cx="6249242" cy="1820510"/>
        </p:xfrm>
        <a:graphic>
          <a:graphicData uri="http://schemas.openxmlformats.org/drawingml/2006/chart">
            <c:chart xmlns:c="http://schemas.openxmlformats.org/drawingml/2006/chart" xmlns:r="http://schemas.openxmlformats.org/officeDocument/2006/relationships" r:id="rId9"/>
          </a:graphicData>
        </a:graphic>
      </p:graphicFrame>
      <p:grpSp>
        <p:nvGrpSpPr>
          <p:cNvPr id="78" name="Group 77">
            <a:extLst>
              <a:ext uri="{FF2B5EF4-FFF2-40B4-BE49-F238E27FC236}">
                <a16:creationId xmlns:a16="http://schemas.microsoft.com/office/drawing/2014/main" id="{841A5DA0-349D-4C9D-B815-EC85ECC7F78D}"/>
              </a:ext>
            </a:extLst>
          </p:cNvPr>
          <p:cNvGrpSpPr/>
          <p:nvPr/>
        </p:nvGrpSpPr>
        <p:grpSpPr>
          <a:xfrm>
            <a:off x="2398167" y="3864842"/>
            <a:ext cx="779323" cy="434826"/>
            <a:chOff x="239159" y="3975319"/>
            <a:chExt cx="779323" cy="434826"/>
          </a:xfrm>
        </p:grpSpPr>
        <p:sp>
          <p:nvSpPr>
            <p:cNvPr id="57" name="Freeform: Shape 56">
              <a:extLst>
                <a:ext uri="{FF2B5EF4-FFF2-40B4-BE49-F238E27FC236}">
                  <a16:creationId xmlns:a16="http://schemas.microsoft.com/office/drawing/2014/main" id="{410B7AFC-289A-4586-B58E-952F342D97D3}"/>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solidFill>
              <a:schemeClr val="tx1">
                <a:lumMod val="50000"/>
              </a:schemeClr>
            </a:solidFill>
            <a:ln w="883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B9E2100-73B0-4771-8D29-EBFB0271A866}"/>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B9DBE8D-5A9C-4A7E-95D0-A99D6B6CC775}"/>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grpSp>
      <p:grpSp>
        <p:nvGrpSpPr>
          <p:cNvPr id="29" name="Group 28">
            <a:extLst>
              <a:ext uri="{FF2B5EF4-FFF2-40B4-BE49-F238E27FC236}">
                <a16:creationId xmlns:a16="http://schemas.microsoft.com/office/drawing/2014/main" id="{394A249F-0DE1-4DCD-BED7-8DB73924759B}"/>
              </a:ext>
            </a:extLst>
          </p:cNvPr>
          <p:cNvGrpSpPr/>
          <p:nvPr/>
        </p:nvGrpSpPr>
        <p:grpSpPr>
          <a:xfrm>
            <a:off x="646176" y="3202710"/>
            <a:ext cx="4727715" cy="461985"/>
            <a:chOff x="203736" y="3361206"/>
            <a:chExt cx="5670027" cy="461985"/>
          </a:xfrm>
        </p:grpSpPr>
        <p:sp>
          <p:nvSpPr>
            <p:cNvPr id="66" name="Rectangle 65">
              <a:extLst>
                <a:ext uri="{FF2B5EF4-FFF2-40B4-BE49-F238E27FC236}">
                  <a16:creationId xmlns:a16="http://schemas.microsoft.com/office/drawing/2014/main" id="{FEAA9AA5-1DFA-44E9-A9A7-415FC4BE6A88}"/>
                </a:ext>
              </a:extLst>
            </p:cNvPr>
            <p:cNvSpPr/>
            <p:nvPr/>
          </p:nvSpPr>
          <p:spPr>
            <a:xfrm>
              <a:off x="203736" y="3487201"/>
              <a:ext cx="5465685" cy="19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4FFEF4C9-A685-4F84-B7D1-5EEFC8259FBB}"/>
                </a:ext>
              </a:extLst>
            </p:cNvPr>
            <p:cNvSpPr txBox="1"/>
            <p:nvPr/>
          </p:nvSpPr>
          <p:spPr>
            <a:xfrm>
              <a:off x="213226" y="3447986"/>
              <a:ext cx="5289498" cy="276999"/>
            </a:xfrm>
            <a:prstGeom prst="rect">
              <a:avLst/>
            </a:prstGeom>
            <a:noFill/>
          </p:spPr>
          <p:txBody>
            <a:bodyPr wrap="square" rtlCol="0" anchor="ctr">
              <a:spAutoFit/>
            </a:bodyPr>
            <a:lstStyle/>
            <a:p>
              <a:pPr algn="ctr"/>
              <a:r>
                <a:rPr lang="en-US" sz="1200" b="1" spc="300">
                  <a:solidFill>
                    <a:schemeClr val="bg1"/>
                  </a:solidFill>
                </a:rPr>
                <a:t>EASTBOUND</a:t>
              </a:r>
            </a:p>
          </p:txBody>
        </p:sp>
        <p:sp>
          <p:nvSpPr>
            <p:cNvPr id="24" name="Isosceles Triangle 23">
              <a:extLst>
                <a:ext uri="{FF2B5EF4-FFF2-40B4-BE49-F238E27FC236}">
                  <a16:creationId xmlns:a16="http://schemas.microsoft.com/office/drawing/2014/main" id="{AB2E3C26-106D-4102-85F6-11B323007CEA}"/>
                </a:ext>
              </a:extLst>
            </p:cNvPr>
            <p:cNvSpPr/>
            <p:nvPr/>
          </p:nvSpPr>
          <p:spPr>
            <a:xfrm rot="5400000">
              <a:off x="5459594" y="3409022"/>
              <a:ext cx="461985" cy="3663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3F3C82CF-6E91-4702-B86D-E308A2506C37}"/>
              </a:ext>
            </a:extLst>
          </p:cNvPr>
          <p:cNvGrpSpPr/>
          <p:nvPr/>
        </p:nvGrpSpPr>
        <p:grpSpPr>
          <a:xfrm>
            <a:off x="6826863" y="3205571"/>
            <a:ext cx="4682386" cy="461985"/>
            <a:chOff x="6238549" y="3363014"/>
            <a:chExt cx="5724937" cy="461985"/>
          </a:xfrm>
        </p:grpSpPr>
        <p:sp>
          <p:nvSpPr>
            <p:cNvPr id="33" name="Rectangle 32">
              <a:extLst>
                <a:ext uri="{FF2B5EF4-FFF2-40B4-BE49-F238E27FC236}">
                  <a16:creationId xmlns:a16="http://schemas.microsoft.com/office/drawing/2014/main" id="{A533E2AC-85EC-4BD2-92E7-53A485180216}"/>
                </a:ext>
              </a:extLst>
            </p:cNvPr>
            <p:cNvSpPr/>
            <p:nvPr/>
          </p:nvSpPr>
          <p:spPr>
            <a:xfrm>
              <a:off x="6497801" y="3494272"/>
              <a:ext cx="5465685" cy="195855"/>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3F5052A-8FF3-4369-BAB2-DD494899FC34}"/>
                </a:ext>
              </a:extLst>
            </p:cNvPr>
            <p:cNvSpPr txBox="1"/>
            <p:nvPr/>
          </p:nvSpPr>
          <p:spPr>
            <a:xfrm>
              <a:off x="6530822" y="3464266"/>
              <a:ext cx="5432663" cy="276999"/>
            </a:xfrm>
            <a:prstGeom prst="rect">
              <a:avLst/>
            </a:prstGeom>
            <a:noFill/>
          </p:spPr>
          <p:txBody>
            <a:bodyPr wrap="square" rtlCol="0" anchor="ctr">
              <a:spAutoFit/>
            </a:bodyPr>
            <a:lstStyle/>
            <a:p>
              <a:pPr algn="ctr"/>
              <a:r>
                <a:rPr lang="en-US" sz="1200" b="1" spc="300">
                  <a:solidFill>
                    <a:schemeClr val="bg1"/>
                  </a:solidFill>
                </a:rPr>
                <a:t>WESTBOUND</a:t>
              </a:r>
            </a:p>
          </p:txBody>
        </p:sp>
        <p:sp>
          <p:nvSpPr>
            <p:cNvPr id="68" name="Isosceles Triangle 67">
              <a:extLst>
                <a:ext uri="{FF2B5EF4-FFF2-40B4-BE49-F238E27FC236}">
                  <a16:creationId xmlns:a16="http://schemas.microsoft.com/office/drawing/2014/main" id="{5515F08F-D499-4ACD-960E-E5D32459D18B}"/>
                </a:ext>
              </a:extLst>
            </p:cNvPr>
            <p:cNvSpPr/>
            <p:nvPr/>
          </p:nvSpPr>
          <p:spPr>
            <a:xfrm rot="16200000">
              <a:off x="6190733" y="3410830"/>
              <a:ext cx="461985" cy="366353"/>
            </a:xfrm>
            <a:prstGeom prst="triangle">
              <a:avLst/>
            </a:prstGeom>
            <a:solidFill>
              <a:srgbClr val="1B4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08F096E0-DEDA-4DB8-9FCC-8D04BC107118}"/>
              </a:ext>
            </a:extLst>
          </p:cNvPr>
          <p:cNvGrpSpPr/>
          <p:nvPr/>
        </p:nvGrpSpPr>
        <p:grpSpPr>
          <a:xfrm>
            <a:off x="646175" y="4307891"/>
            <a:ext cx="4723029" cy="461985"/>
            <a:chOff x="203737" y="4307891"/>
            <a:chExt cx="5665340" cy="461985"/>
          </a:xfrm>
        </p:grpSpPr>
        <p:sp>
          <p:nvSpPr>
            <p:cNvPr id="8" name="Rectangle 7">
              <a:extLst>
                <a:ext uri="{FF2B5EF4-FFF2-40B4-BE49-F238E27FC236}">
                  <a16:creationId xmlns:a16="http://schemas.microsoft.com/office/drawing/2014/main" id="{1A457C2D-B2F2-412C-89FF-5787C4E19A54}"/>
                </a:ext>
              </a:extLst>
            </p:cNvPr>
            <p:cNvSpPr/>
            <p:nvPr/>
          </p:nvSpPr>
          <p:spPr>
            <a:xfrm>
              <a:off x="203737" y="4421341"/>
              <a:ext cx="5465685" cy="19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a:extLst>
                <a:ext uri="{FF2B5EF4-FFF2-40B4-BE49-F238E27FC236}">
                  <a16:creationId xmlns:a16="http://schemas.microsoft.com/office/drawing/2014/main" id="{75BDAD56-2AE5-4681-9D75-67BC82359CF8}"/>
                </a:ext>
              </a:extLst>
            </p:cNvPr>
            <p:cNvSpPr/>
            <p:nvPr/>
          </p:nvSpPr>
          <p:spPr>
            <a:xfrm rot="5400000">
              <a:off x="5454908" y="4355707"/>
              <a:ext cx="461985" cy="3663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71584054-E59D-4C7D-BC72-9573D3E347AB}"/>
                </a:ext>
              </a:extLst>
            </p:cNvPr>
            <p:cNvSpPr txBox="1"/>
            <p:nvPr/>
          </p:nvSpPr>
          <p:spPr>
            <a:xfrm>
              <a:off x="208540" y="4394753"/>
              <a:ext cx="5289498" cy="276999"/>
            </a:xfrm>
            <a:prstGeom prst="rect">
              <a:avLst/>
            </a:prstGeom>
            <a:noFill/>
          </p:spPr>
          <p:txBody>
            <a:bodyPr wrap="square" rtlCol="0" anchor="ctr">
              <a:spAutoFit/>
            </a:bodyPr>
            <a:lstStyle/>
            <a:p>
              <a:pPr algn="ctr"/>
              <a:r>
                <a:rPr lang="en-US" sz="1200" b="1" spc="300">
                  <a:solidFill>
                    <a:schemeClr val="bg1"/>
                  </a:solidFill>
                </a:rPr>
                <a:t>EASTBOUND</a:t>
              </a:r>
            </a:p>
          </p:txBody>
        </p:sp>
      </p:grpSp>
      <p:pic>
        <p:nvPicPr>
          <p:cNvPr id="26" name="Graphic 25" descr="Sun">
            <a:extLst>
              <a:ext uri="{FF2B5EF4-FFF2-40B4-BE49-F238E27FC236}">
                <a16:creationId xmlns:a16="http://schemas.microsoft.com/office/drawing/2014/main" id="{4531F047-6847-45D3-9D0B-CE8C184245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71823" y="1874410"/>
            <a:ext cx="596159" cy="596159"/>
          </a:xfrm>
          <a:prstGeom prst="rect">
            <a:avLst/>
          </a:prstGeom>
        </p:spPr>
      </p:pic>
      <p:pic>
        <p:nvPicPr>
          <p:cNvPr id="28" name="Graphic 27" descr="Moon and stars">
            <a:extLst>
              <a:ext uri="{FF2B5EF4-FFF2-40B4-BE49-F238E27FC236}">
                <a16:creationId xmlns:a16="http://schemas.microsoft.com/office/drawing/2014/main" id="{A960075B-3DEE-4720-BA16-7DC98A30F2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09787" y="1908705"/>
            <a:ext cx="596159" cy="596159"/>
          </a:xfrm>
          <a:prstGeom prst="rect">
            <a:avLst/>
          </a:prstGeom>
        </p:spPr>
      </p:pic>
      <p:grpSp>
        <p:nvGrpSpPr>
          <p:cNvPr id="71" name="Group 70">
            <a:extLst>
              <a:ext uri="{FF2B5EF4-FFF2-40B4-BE49-F238E27FC236}">
                <a16:creationId xmlns:a16="http://schemas.microsoft.com/office/drawing/2014/main" id="{2DA621AB-A0B4-44D3-A0ED-8D2BE096890D}"/>
              </a:ext>
            </a:extLst>
          </p:cNvPr>
          <p:cNvGrpSpPr/>
          <p:nvPr/>
        </p:nvGrpSpPr>
        <p:grpSpPr>
          <a:xfrm>
            <a:off x="6826863" y="4308269"/>
            <a:ext cx="4682386" cy="461985"/>
            <a:chOff x="6238549" y="3363014"/>
            <a:chExt cx="5724937" cy="461985"/>
          </a:xfrm>
        </p:grpSpPr>
        <p:sp>
          <p:nvSpPr>
            <p:cNvPr id="72" name="Rectangle 71">
              <a:extLst>
                <a:ext uri="{FF2B5EF4-FFF2-40B4-BE49-F238E27FC236}">
                  <a16:creationId xmlns:a16="http://schemas.microsoft.com/office/drawing/2014/main" id="{C36BBE20-AD32-4D93-8D2C-A8F20C960D01}"/>
                </a:ext>
              </a:extLst>
            </p:cNvPr>
            <p:cNvSpPr/>
            <p:nvPr/>
          </p:nvSpPr>
          <p:spPr>
            <a:xfrm>
              <a:off x="6497801" y="3494272"/>
              <a:ext cx="5465685" cy="195855"/>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A56D323-6D48-4E44-AFF0-4BDE809BF135}"/>
                </a:ext>
              </a:extLst>
            </p:cNvPr>
            <p:cNvSpPr txBox="1"/>
            <p:nvPr/>
          </p:nvSpPr>
          <p:spPr>
            <a:xfrm>
              <a:off x="6530822" y="3464266"/>
              <a:ext cx="5432663" cy="276999"/>
            </a:xfrm>
            <a:prstGeom prst="rect">
              <a:avLst/>
            </a:prstGeom>
            <a:noFill/>
          </p:spPr>
          <p:txBody>
            <a:bodyPr wrap="square" rtlCol="0" anchor="ctr">
              <a:spAutoFit/>
            </a:bodyPr>
            <a:lstStyle/>
            <a:p>
              <a:pPr algn="ctr"/>
              <a:r>
                <a:rPr lang="en-US" sz="1200" b="1" spc="300">
                  <a:solidFill>
                    <a:schemeClr val="bg1"/>
                  </a:solidFill>
                </a:rPr>
                <a:t>WESTBOUND</a:t>
              </a:r>
            </a:p>
          </p:txBody>
        </p:sp>
        <p:sp>
          <p:nvSpPr>
            <p:cNvPr id="74" name="Isosceles Triangle 73">
              <a:extLst>
                <a:ext uri="{FF2B5EF4-FFF2-40B4-BE49-F238E27FC236}">
                  <a16:creationId xmlns:a16="http://schemas.microsoft.com/office/drawing/2014/main" id="{AB3C6CBE-EF29-4AA1-BDF3-03F0B54A554C}"/>
                </a:ext>
              </a:extLst>
            </p:cNvPr>
            <p:cNvSpPr/>
            <p:nvPr/>
          </p:nvSpPr>
          <p:spPr>
            <a:xfrm rot="16200000">
              <a:off x="6190733" y="3410830"/>
              <a:ext cx="461985" cy="366353"/>
            </a:xfrm>
            <a:prstGeom prst="triangle">
              <a:avLst/>
            </a:prstGeom>
            <a:solidFill>
              <a:srgbClr val="1B4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5" name="Graphic 74" descr="Sun">
            <a:extLst>
              <a:ext uri="{FF2B5EF4-FFF2-40B4-BE49-F238E27FC236}">
                <a16:creationId xmlns:a16="http://schemas.microsoft.com/office/drawing/2014/main" id="{8DDF0F44-12DD-4615-B923-E11DC0BA147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30393" y="1893133"/>
            <a:ext cx="596159" cy="596159"/>
          </a:xfrm>
          <a:prstGeom prst="rect">
            <a:avLst/>
          </a:prstGeom>
        </p:spPr>
      </p:pic>
      <p:pic>
        <p:nvPicPr>
          <p:cNvPr id="76" name="Graphic 75" descr="Moon and stars">
            <a:extLst>
              <a:ext uri="{FF2B5EF4-FFF2-40B4-BE49-F238E27FC236}">
                <a16:creationId xmlns:a16="http://schemas.microsoft.com/office/drawing/2014/main" id="{8F7CA701-0C38-429F-BDA1-E29188A4C07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68357" y="1927428"/>
            <a:ext cx="596159" cy="596159"/>
          </a:xfrm>
          <a:prstGeom prst="rect">
            <a:avLst/>
          </a:prstGeom>
        </p:spPr>
      </p:pic>
      <p:sp>
        <p:nvSpPr>
          <p:cNvPr id="77" name="Content Placeholder 2">
            <a:extLst>
              <a:ext uri="{FF2B5EF4-FFF2-40B4-BE49-F238E27FC236}">
                <a16:creationId xmlns:a16="http://schemas.microsoft.com/office/drawing/2014/main" id="{3E69D84B-9A77-49C1-A2D5-8F83CBD1C7FA}"/>
              </a:ext>
            </a:extLst>
          </p:cNvPr>
          <p:cNvSpPr txBox="1">
            <a:spLocks/>
          </p:cNvSpPr>
          <p:nvPr/>
        </p:nvSpPr>
        <p:spPr>
          <a:xfrm>
            <a:off x="9685998" y="2523587"/>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rgbClr val="1B4F5E"/>
                </a:solidFill>
              </a:rPr>
              <a:t>PM Peak</a:t>
            </a:r>
          </a:p>
        </p:txBody>
      </p:sp>
      <p:pic>
        <p:nvPicPr>
          <p:cNvPr id="79" name="Graphic 78" descr="Car">
            <a:extLst>
              <a:ext uri="{FF2B5EF4-FFF2-40B4-BE49-F238E27FC236}">
                <a16:creationId xmlns:a16="http://schemas.microsoft.com/office/drawing/2014/main" id="{E5084802-6943-43C0-9708-86788F481C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32440" y="2593361"/>
            <a:ext cx="910776" cy="850171"/>
          </a:xfrm>
          <a:prstGeom prst="rect">
            <a:avLst/>
          </a:prstGeom>
        </p:spPr>
      </p:pic>
    </p:spTree>
    <p:extLst>
      <p:ext uri="{BB962C8B-B14F-4D97-AF65-F5344CB8AC3E}">
        <p14:creationId xmlns:p14="http://schemas.microsoft.com/office/powerpoint/2010/main" val="2985735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close up of a map&#10;&#10;Description automatically generated">
            <a:extLst>
              <a:ext uri="{FF2B5EF4-FFF2-40B4-BE49-F238E27FC236}">
                <a16:creationId xmlns:a16="http://schemas.microsoft.com/office/drawing/2014/main" id="{994ED35D-FD23-4218-A642-F758A79C69E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25042" r="4128" b="30582"/>
          <a:stretch/>
        </p:blipFill>
        <p:spPr>
          <a:xfrm>
            <a:off x="10233" y="3064603"/>
            <a:ext cx="12181767" cy="3794631"/>
          </a:xfrm>
          <a:prstGeom prst="rect">
            <a:avLst/>
          </a:prstGeom>
          <a:ln>
            <a:noFill/>
          </a:ln>
        </p:spPr>
      </p:pic>
      <p:grpSp>
        <p:nvGrpSpPr>
          <p:cNvPr id="3" name="Group 2">
            <a:extLst>
              <a:ext uri="{FF2B5EF4-FFF2-40B4-BE49-F238E27FC236}">
                <a16:creationId xmlns:a16="http://schemas.microsoft.com/office/drawing/2014/main" id="{CF68A6FA-7666-4C7A-8DF3-FF511F3C69C1}"/>
              </a:ext>
            </a:extLst>
          </p:cNvPr>
          <p:cNvGrpSpPr/>
          <p:nvPr/>
        </p:nvGrpSpPr>
        <p:grpSpPr>
          <a:xfrm>
            <a:off x="596756" y="4990073"/>
            <a:ext cx="363353" cy="350055"/>
            <a:chOff x="582469" y="4195805"/>
            <a:chExt cx="409796" cy="391695"/>
          </a:xfrm>
          <a:solidFill>
            <a:srgbClr val="92D050"/>
          </a:solidFill>
        </p:grpSpPr>
        <p:sp>
          <p:nvSpPr>
            <p:cNvPr id="56" name="Partial Circle 55">
              <a:extLst>
                <a:ext uri="{FF2B5EF4-FFF2-40B4-BE49-F238E27FC236}">
                  <a16:creationId xmlns:a16="http://schemas.microsoft.com/office/drawing/2014/main" id="{68F973B4-5107-4C3D-86AD-609A2C9E0D9E}"/>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Partial Circle 61">
              <a:extLst>
                <a:ext uri="{FF2B5EF4-FFF2-40B4-BE49-F238E27FC236}">
                  <a16:creationId xmlns:a16="http://schemas.microsoft.com/office/drawing/2014/main" id="{60E3FF4C-9356-4FED-A131-65BF017C78FE}"/>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3" name="Group 22">
            <a:extLst>
              <a:ext uri="{FF2B5EF4-FFF2-40B4-BE49-F238E27FC236}">
                <a16:creationId xmlns:a16="http://schemas.microsoft.com/office/drawing/2014/main" id="{D8B71A1F-8ED3-4684-BD30-15A11ECE8462}"/>
              </a:ext>
            </a:extLst>
          </p:cNvPr>
          <p:cNvGrpSpPr/>
          <p:nvPr/>
        </p:nvGrpSpPr>
        <p:grpSpPr>
          <a:xfrm>
            <a:off x="1565268" y="4990073"/>
            <a:ext cx="363353" cy="350055"/>
            <a:chOff x="582469" y="4195805"/>
            <a:chExt cx="409796" cy="391695"/>
          </a:xfrm>
          <a:solidFill>
            <a:srgbClr val="92D050"/>
          </a:solidFill>
        </p:grpSpPr>
        <p:sp>
          <p:nvSpPr>
            <p:cNvPr id="24" name="Partial Circle 23">
              <a:extLst>
                <a:ext uri="{FF2B5EF4-FFF2-40B4-BE49-F238E27FC236}">
                  <a16:creationId xmlns:a16="http://schemas.microsoft.com/office/drawing/2014/main" id="{0F755226-F052-4F6C-A205-2EFFD2BD34D3}"/>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Partial Circle 24">
              <a:extLst>
                <a:ext uri="{FF2B5EF4-FFF2-40B4-BE49-F238E27FC236}">
                  <a16:creationId xmlns:a16="http://schemas.microsoft.com/office/drawing/2014/main" id="{87DC74AD-6345-4A6F-9C87-A69FE25C6C13}"/>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25">
            <a:extLst>
              <a:ext uri="{FF2B5EF4-FFF2-40B4-BE49-F238E27FC236}">
                <a16:creationId xmlns:a16="http://schemas.microsoft.com/office/drawing/2014/main" id="{775F2377-70B6-4105-8468-EF56DCECE0D3}"/>
              </a:ext>
            </a:extLst>
          </p:cNvPr>
          <p:cNvGrpSpPr/>
          <p:nvPr/>
        </p:nvGrpSpPr>
        <p:grpSpPr>
          <a:xfrm>
            <a:off x="2345754" y="4990073"/>
            <a:ext cx="363353" cy="350055"/>
            <a:chOff x="582469" y="4195805"/>
            <a:chExt cx="409796" cy="391695"/>
          </a:xfrm>
          <a:solidFill>
            <a:srgbClr val="92D050"/>
          </a:solidFill>
        </p:grpSpPr>
        <p:sp>
          <p:nvSpPr>
            <p:cNvPr id="27" name="Partial Circle 26">
              <a:extLst>
                <a:ext uri="{FF2B5EF4-FFF2-40B4-BE49-F238E27FC236}">
                  <a16:creationId xmlns:a16="http://schemas.microsoft.com/office/drawing/2014/main" id="{D9A59A4D-33DC-48C0-8561-913F8AEA4CE7}"/>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Partial Circle 27">
              <a:extLst>
                <a:ext uri="{FF2B5EF4-FFF2-40B4-BE49-F238E27FC236}">
                  <a16:creationId xmlns:a16="http://schemas.microsoft.com/office/drawing/2014/main" id="{B87DF2D2-4C1F-4501-A9C2-781989854E3D}"/>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9" name="Group 28">
            <a:extLst>
              <a:ext uri="{FF2B5EF4-FFF2-40B4-BE49-F238E27FC236}">
                <a16:creationId xmlns:a16="http://schemas.microsoft.com/office/drawing/2014/main" id="{8C10A72F-0ED1-463D-AEAD-FC4D210700DC}"/>
              </a:ext>
            </a:extLst>
          </p:cNvPr>
          <p:cNvGrpSpPr/>
          <p:nvPr/>
        </p:nvGrpSpPr>
        <p:grpSpPr>
          <a:xfrm>
            <a:off x="2997406" y="4990073"/>
            <a:ext cx="363353" cy="350055"/>
            <a:chOff x="582469" y="4195805"/>
            <a:chExt cx="409796" cy="391695"/>
          </a:xfrm>
          <a:solidFill>
            <a:srgbClr val="92D050"/>
          </a:solidFill>
        </p:grpSpPr>
        <p:sp>
          <p:nvSpPr>
            <p:cNvPr id="30" name="Partial Circle 29">
              <a:extLst>
                <a:ext uri="{FF2B5EF4-FFF2-40B4-BE49-F238E27FC236}">
                  <a16:creationId xmlns:a16="http://schemas.microsoft.com/office/drawing/2014/main" id="{2D0BB121-1E43-45B3-8BA3-4857555EA66F}"/>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Partial Circle 30">
              <a:extLst>
                <a:ext uri="{FF2B5EF4-FFF2-40B4-BE49-F238E27FC236}">
                  <a16:creationId xmlns:a16="http://schemas.microsoft.com/office/drawing/2014/main" id="{888DEE0E-E711-4DDB-A21C-95D687B04BDD}"/>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D2C5C553-019E-472B-95AF-11D5EE2A76AF}"/>
              </a:ext>
            </a:extLst>
          </p:cNvPr>
          <p:cNvGrpSpPr/>
          <p:nvPr/>
        </p:nvGrpSpPr>
        <p:grpSpPr>
          <a:xfrm>
            <a:off x="3769344" y="4990073"/>
            <a:ext cx="363353" cy="350055"/>
            <a:chOff x="582469" y="4195805"/>
            <a:chExt cx="409796" cy="391695"/>
          </a:xfrm>
          <a:solidFill>
            <a:srgbClr val="92D050"/>
          </a:solidFill>
        </p:grpSpPr>
        <p:sp>
          <p:nvSpPr>
            <p:cNvPr id="33" name="Partial Circle 32">
              <a:extLst>
                <a:ext uri="{FF2B5EF4-FFF2-40B4-BE49-F238E27FC236}">
                  <a16:creationId xmlns:a16="http://schemas.microsoft.com/office/drawing/2014/main" id="{45B398B3-05E1-4564-84AB-5704EC8E3317}"/>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Partial Circle 33">
              <a:extLst>
                <a:ext uri="{FF2B5EF4-FFF2-40B4-BE49-F238E27FC236}">
                  <a16:creationId xmlns:a16="http://schemas.microsoft.com/office/drawing/2014/main" id="{345E1E4A-BA5B-417B-91F7-9B40444D15BB}"/>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5" name="Group 34">
            <a:extLst>
              <a:ext uri="{FF2B5EF4-FFF2-40B4-BE49-F238E27FC236}">
                <a16:creationId xmlns:a16="http://schemas.microsoft.com/office/drawing/2014/main" id="{0BB9257B-743B-4B64-8F16-85E40F7662F4}"/>
              </a:ext>
            </a:extLst>
          </p:cNvPr>
          <p:cNvGrpSpPr/>
          <p:nvPr/>
        </p:nvGrpSpPr>
        <p:grpSpPr>
          <a:xfrm>
            <a:off x="4770579" y="4990073"/>
            <a:ext cx="363353" cy="350055"/>
            <a:chOff x="582469" y="4195805"/>
            <a:chExt cx="409796" cy="391695"/>
          </a:xfrm>
          <a:solidFill>
            <a:srgbClr val="92D050"/>
          </a:solidFill>
        </p:grpSpPr>
        <p:sp>
          <p:nvSpPr>
            <p:cNvPr id="36" name="Partial Circle 35">
              <a:extLst>
                <a:ext uri="{FF2B5EF4-FFF2-40B4-BE49-F238E27FC236}">
                  <a16:creationId xmlns:a16="http://schemas.microsoft.com/office/drawing/2014/main" id="{BBAAB747-B57D-4395-B3C9-CD4141DBF0EE}"/>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Partial Circle 36">
              <a:extLst>
                <a:ext uri="{FF2B5EF4-FFF2-40B4-BE49-F238E27FC236}">
                  <a16:creationId xmlns:a16="http://schemas.microsoft.com/office/drawing/2014/main" id="{4B6FEC3A-B2A2-4189-801C-03A592EB1D8A}"/>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1" name="Group 40">
            <a:extLst>
              <a:ext uri="{FF2B5EF4-FFF2-40B4-BE49-F238E27FC236}">
                <a16:creationId xmlns:a16="http://schemas.microsoft.com/office/drawing/2014/main" id="{7540D830-3DCF-421E-A49F-D3D758BB0768}"/>
              </a:ext>
            </a:extLst>
          </p:cNvPr>
          <p:cNvGrpSpPr/>
          <p:nvPr/>
        </p:nvGrpSpPr>
        <p:grpSpPr>
          <a:xfrm>
            <a:off x="5192934" y="4990073"/>
            <a:ext cx="363353" cy="350055"/>
            <a:chOff x="582469" y="4195805"/>
            <a:chExt cx="409796" cy="391695"/>
          </a:xfrm>
          <a:solidFill>
            <a:srgbClr val="92D050"/>
          </a:solidFill>
        </p:grpSpPr>
        <p:sp>
          <p:nvSpPr>
            <p:cNvPr id="42" name="Partial Circle 41">
              <a:extLst>
                <a:ext uri="{FF2B5EF4-FFF2-40B4-BE49-F238E27FC236}">
                  <a16:creationId xmlns:a16="http://schemas.microsoft.com/office/drawing/2014/main" id="{EFAF232E-28C3-4EEE-BB13-930F9E073F56}"/>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Partial Circle 42">
              <a:extLst>
                <a:ext uri="{FF2B5EF4-FFF2-40B4-BE49-F238E27FC236}">
                  <a16:creationId xmlns:a16="http://schemas.microsoft.com/office/drawing/2014/main" id="{0E1F2103-27C1-4228-8616-B65C2ECCAF1B}"/>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4" name="Group 43">
            <a:extLst>
              <a:ext uri="{FF2B5EF4-FFF2-40B4-BE49-F238E27FC236}">
                <a16:creationId xmlns:a16="http://schemas.microsoft.com/office/drawing/2014/main" id="{DD71343F-AF07-408F-93B6-A010A8D886CD}"/>
              </a:ext>
            </a:extLst>
          </p:cNvPr>
          <p:cNvGrpSpPr/>
          <p:nvPr/>
        </p:nvGrpSpPr>
        <p:grpSpPr>
          <a:xfrm>
            <a:off x="6112059" y="4990073"/>
            <a:ext cx="363353" cy="350055"/>
            <a:chOff x="582469" y="4195805"/>
            <a:chExt cx="409796" cy="391695"/>
          </a:xfrm>
          <a:solidFill>
            <a:srgbClr val="92D050"/>
          </a:solidFill>
        </p:grpSpPr>
        <p:sp>
          <p:nvSpPr>
            <p:cNvPr id="45" name="Partial Circle 44">
              <a:extLst>
                <a:ext uri="{FF2B5EF4-FFF2-40B4-BE49-F238E27FC236}">
                  <a16:creationId xmlns:a16="http://schemas.microsoft.com/office/drawing/2014/main" id="{857A6582-A581-478B-B571-2D77FA6C2CC0}"/>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Partial Circle 45">
              <a:extLst>
                <a:ext uri="{FF2B5EF4-FFF2-40B4-BE49-F238E27FC236}">
                  <a16:creationId xmlns:a16="http://schemas.microsoft.com/office/drawing/2014/main" id="{00DF1694-0D15-4D84-B543-C16936B7DB35}"/>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7" name="Group 46">
            <a:extLst>
              <a:ext uri="{FF2B5EF4-FFF2-40B4-BE49-F238E27FC236}">
                <a16:creationId xmlns:a16="http://schemas.microsoft.com/office/drawing/2014/main" id="{1770FE32-F442-47B5-B4F1-C570204213B1}"/>
              </a:ext>
            </a:extLst>
          </p:cNvPr>
          <p:cNvGrpSpPr/>
          <p:nvPr/>
        </p:nvGrpSpPr>
        <p:grpSpPr>
          <a:xfrm>
            <a:off x="6961538" y="4990073"/>
            <a:ext cx="363353" cy="350055"/>
            <a:chOff x="582469" y="4195805"/>
            <a:chExt cx="409796" cy="391695"/>
          </a:xfrm>
          <a:solidFill>
            <a:srgbClr val="92D050"/>
          </a:solidFill>
        </p:grpSpPr>
        <p:sp>
          <p:nvSpPr>
            <p:cNvPr id="48" name="Partial Circle 47">
              <a:extLst>
                <a:ext uri="{FF2B5EF4-FFF2-40B4-BE49-F238E27FC236}">
                  <a16:creationId xmlns:a16="http://schemas.microsoft.com/office/drawing/2014/main" id="{6C04167E-DA9F-439F-A6E2-F126CA37BDE5}"/>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49" name="Partial Circle 48">
              <a:extLst>
                <a:ext uri="{FF2B5EF4-FFF2-40B4-BE49-F238E27FC236}">
                  <a16:creationId xmlns:a16="http://schemas.microsoft.com/office/drawing/2014/main" id="{9BC9295E-AE00-43F8-8C02-B700DF7647EE}"/>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50" name="Group 49">
            <a:extLst>
              <a:ext uri="{FF2B5EF4-FFF2-40B4-BE49-F238E27FC236}">
                <a16:creationId xmlns:a16="http://schemas.microsoft.com/office/drawing/2014/main" id="{82729A6C-8EB6-4410-85F0-F553CE604979}"/>
              </a:ext>
            </a:extLst>
          </p:cNvPr>
          <p:cNvGrpSpPr/>
          <p:nvPr/>
        </p:nvGrpSpPr>
        <p:grpSpPr>
          <a:xfrm>
            <a:off x="7433571" y="4990073"/>
            <a:ext cx="363353" cy="350055"/>
            <a:chOff x="582469" y="4195805"/>
            <a:chExt cx="409796" cy="391695"/>
          </a:xfrm>
          <a:solidFill>
            <a:srgbClr val="92D050"/>
          </a:solidFill>
        </p:grpSpPr>
        <p:sp>
          <p:nvSpPr>
            <p:cNvPr id="53" name="Partial Circle 52">
              <a:extLst>
                <a:ext uri="{FF2B5EF4-FFF2-40B4-BE49-F238E27FC236}">
                  <a16:creationId xmlns:a16="http://schemas.microsoft.com/office/drawing/2014/main" id="{B381846E-7B95-4893-9460-872BC45AC8FB}"/>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54" name="Partial Circle 53">
              <a:extLst>
                <a:ext uri="{FF2B5EF4-FFF2-40B4-BE49-F238E27FC236}">
                  <a16:creationId xmlns:a16="http://schemas.microsoft.com/office/drawing/2014/main" id="{685FF23C-0D44-475E-BA6C-0E0C83F03229}"/>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55" name="Group 54">
            <a:extLst>
              <a:ext uri="{FF2B5EF4-FFF2-40B4-BE49-F238E27FC236}">
                <a16:creationId xmlns:a16="http://schemas.microsoft.com/office/drawing/2014/main" id="{98D5D298-F947-4565-A6AB-60EE1EFB359B}"/>
              </a:ext>
            </a:extLst>
          </p:cNvPr>
          <p:cNvGrpSpPr/>
          <p:nvPr/>
        </p:nvGrpSpPr>
        <p:grpSpPr>
          <a:xfrm>
            <a:off x="8171196" y="4990073"/>
            <a:ext cx="363353" cy="350055"/>
            <a:chOff x="582469" y="4195805"/>
            <a:chExt cx="409796" cy="391695"/>
          </a:xfrm>
          <a:solidFill>
            <a:srgbClr val="92D050"/>
          </a:solidFill>
        </p:grpSpPr>
        <p:sp>
          <p:nvSpPr>
            <p:cNvPr id="57" name="Partial Circle 56">
              <a:extLst>
                <a:ext uri="{FF2B5EF4-FFF2-40B4-BE49-F238E27FC236}">
                  <a16:creationId xmlns:a16="http://schemas.microsoft.com/office/drawing/2014/main" id="{FD5410A8-806A-4E16-BD3D-078CF7363C32}"/>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58" name="Partial Circle 57">
              <a:extLst>
                <a:ext uri="{FF2B5EF4-FFF2-40B4-BE49-F238E27FC236}">
                  <a16:creationId xmlns:a16="http://schemas.microsoft.com/office/drawing/2014/main" id="{08B593EB-FF29-497B-ABF8-0E83DBF81C53}"/>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59" name="Group 58">
            <a:extLst>
              <a:ext uri="{FF2B5EF4-FFF2-40B4-BE49-F238E27FC236}">
                <a16:creationId xmlns:a16="http://schemas.microsoft.com/office/drawing/2014/main" id="{D45F655A-BD1F-441B-AAFE-4FE7C425780D}"/>
              </a:ext>
            </a:extLst>
          </p:cNvPr>
          <p:cNvGrpSpPr/>
          <p:nvPr/>
        </p:nvGrpSpPr>
        <p:grpSpPr>
          <a:xfrm>
            <a:off x="9208086" y="4990073"/>
            <a:ext cx="363353" cy="350055"/>
            <a:chOff x="582469" y="4195805"/>
            <a:chExt cx="409796" cy="391695"/>
          </a:xfrm>
          <a:solidFill>
            <a:srgbClr val="92D050"/>
          </a:solidFill>
        </p:grpSpPr>
        <p:sp>
          <p:nvSpPr>
            <p:cNvPr id="60" name="Partial Circle 59">
              <a:extLst>
                <a:ext uri="{FF2B5EF4-FFF2-40B4-BE49-F238E27FC236}">
                  <a16:creationId xmlns:a16="http://schemas.microsoft.com/office/drawing/2014/main" id="{B6E246B5-6739-48D4-8376-1F29AF8BF05F}"/>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Partial Circle 60">
              <a:extLst>
                <a:ext uri="{FF2B5EF4-FFF2-40B4-BE49-F238E27FC236}">
                  <a16:creationId xmlns:a16="http://schemas.microsoft.com/office/drawing/2014/main" id="{AB4E6CC0-7DE4-4D0D-AB79-4C725263FA0E}"/>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4" name="Group 63">
            <a:extLst>
              <a:ext uri="{FF2B5EF4-FFF2-40B4-BE49-F238E27FC236}">
                <a16:creationId xmlns:a16="http://schemas.microsoft.com/office/drawing/2014/main" id="{B25AD100-569D-452D-92F6-4B096A5B44EE}"/>
              </a:ext>
            </a:extLst>
          </p:cNvPr>
          <p:cNvGrpSpPr/>
          <p:nvPr/>
        </p:nvGrpSpPr>
        <p:grpSpPr>
          <a:xfrm>
            <a:off x="9892938" y="4990073"/>
            <a:ext cx="363353" cy="350055"/>
            <a:chOff x="582469" y="4195805"/>
            <a:chExt cx="409796" cy="391695"/>
          </a:xfrm>
          <a:solidFill>
            <a:srgbClr val="92D050"/>
          </a:solidFill>
        </p:grpSpPr>
        <p:sp>
          <p:nvSpPr>
            <p:cNvPr id="76" name="Partial Circle 75">
              <a:extLst>
                <a:ext uri="{FF2B5EF4-FFF2-40B4-BE49-F238E27FC236}">
                  <a16:creationId xmlns:a16="http://schemas.microsoft.com/office/drawing/2014/main" id="{814841F5-4B80-49A7-8BFB-3A10FE6BB562}"/>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Partial Circle 78">
              <a:extLst>
                <a:ext uri="{FF2B5EF4-FFF2-40B4-BE49-F238E27FC236}">
                  <a16:creationId xmlns:a16="http://schemas.microsoft.com/office/drawing/2014/main" id="{A319E629-E6E0-46A1-A1EB-5F337677C981}"/>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a:extLst>
              <a:ext uri="{FF2B5EF4-FFF2-40B4-BE49-F238E27FC236}">
                <a16:creationId xmlns:a16="http://schemas.microsoft.com/office/drawing/2014/main" id="{5E5F8EF2-813C-4782-82CC-C1D92744AA25}"/>
              </a:ext>
            </a:extLst>
          </p:cNvPr>
          <p:cNvGrpSpPr/>
          <p:nvPr/>
        </p:nvGrpSpPr>
        <p:grpSpPr>
          <a:xfrm>
            <a:off x="10364344" y="4990073"/>
            <a:ext cx="363353" cy="350055"/>
            <a:chOff x="582469" y="4195805"/>
            <a:chExt cx="409796" cy="391695"/>
          </a:xfrm>
          <a:solidFill>
            <a:srgbClr val="92D050"/>
          </a:solidFill>
        </p:grpSpPr>
        <p:sp>
          <p:nvSpPr>
            <p:cNvPr id="81" name="Partial Circle 80">
              <a:extLst>
                <a:ext uri="{FF2B5EF4-FFF2-40B4-BE49-F238E27FC236}">
                  <a16:creationId xmlns:a16="http://schemas.microsoft.com/office/drawing/2014/main" id="{F8815890-5CB7-4C4C-9C4A-25509884E48E}"/>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Partial Circle 81">
              <a:extLst>
                <a:ext uri="{FF2B5EF4-FFF2-40B4-BE49-F238E27FC236}">
                  <a16:creationId xmlns:a16="http://schemas.microsoft.com/office/drawing/2014/main" id="{968131E3-8142-4367-855A-8B4773E2663C}"/>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3" name="Group 82">
            <a:extLst>
              <a:ext uri="{FF2B5EF4-FFF2-40B4-BE49-F238E27FC236}">
                <a16:creationId xmlns:a16="http://schemas.microsoft.com/office/drawing/2014/main" id="{918CD229-3357-4AD5-A903-C468A9B0183C}"/>
              </a:ext>
            </a:extLst>
          </p:cNvPr>
          <p:cNvGrpSpPr/>
          <p:nvPr/>
        </p:nvGrpSpPr>
        <p:grpSpPr>
          <a:xfrm>
            <a:off x="10839078" y="4990073"/>
            <a:ext cx="363353" cy="350055"/>
            <a:chOff x="582469" y="4195805"/>
            <a:chExt cx="409796" cy="391695"/>
          </a:xfrm>
          <a:solidFill>
            <a:srgbClr val="92D050"/>
          </a:solidFill>
        </p:grpSpPr>
        <p:sp>
          <p:nvSpPr>
            <p:cNvPr id="84" name="Partial Circle 83">
              <a:extLst>
                <a:ext uri="{FF2B5EF4-FFF2-40B4-BE49-F238E27FC236}">
                  <a16:creationId xmlns:a16="http://schemas.microsoft.com/office/drawing/2014/main" id="{F594C04F-0977-44C8-B242-6F9ADE279285}"/>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Partial Circle 84">
              <a:extLst>
                <a:ext uri="{FF2B5EF4-FFF2-40B4-BE49-F238E27FC236}">
                  <a16:creationId xmlns:a16="http://schemas.microsoft.com/office/drawing/2014/main" id="{E8BC8FD7-BDD5-4DFC-A0B0-B95446023111}"/>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6" name="Group 85">
            <a:extLst>
              <a:ext uri="{FF2B5EF4-FFF2-40B4-BE49-F238E27FC236}">
                <a16:creationId xmlns:a16="http://schemas.microsoft.com/office/drawing/2014/main" id="{7A6464A3-24E9-4FD9-B2E9-0BC2F54B44CF}"/>
              </a:ext>
            </a:extLst>
          </p:cNvPr>
          <p:cNvGrpSpPr/>
          <p:nvPr/>
        </p:nvGrpSpPr>
        <p:grpSpPr>
          <a:xfrm>
            <a:off x="11720495" y="4990073"/>
            <a:ext cx="363353" cy="350055"/>
            <a:chOff x="582469" y="4195805"/>
            <a:chExt cx="409796" cy="391695"/>
          </a:xfrm>
          <a:solidFill>
            <a:srgbClr val="92D050"/>
          </a:solidFill>
        </p:grpSpPr>
        <p:sp>
          <p:nvSpPr>
            <p:cNvPr id="87" name="Partial Circle 86">
              <a:extLst>
                <a:ext uri="{FF2B5EF4-FFF2-40B4-BE49-F238E27FC236}">
                  <a16:creationId xmlns:a16="http://schemas.microsoft.com/office/drawing/2014/main" id="{77FB1810-EEAE-4150-9E5F-79EB5929C1C3}"/>
                </a:ext>
              </a:extLst>
            </p:cNvPr>
            <p:cNvSpPr/>
            <p:nvPr/>
          </p:nvSpPr>
          <p:spPr>
            <a:xfrm rot="10953686">
              <a:off x="582469" y="4195805"/>
              <a:ext cx="409796" cy="391694"/>
            </a:xfrm>
            <a:prstGeom prst="pie">
              <a:avLst>
                <a:gd name="adj1" fmla="val 5336220"/>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Partial Circle 87">
              <a:extLst>
                <a:ext uri="{FF2B5EF4-FFF2-40B4-BE49-F238E27FC236}">
                  <a16:creationId xmlns:a16="http://schemas.microsoft.com/office/drawing/2014/main" id="{EA3175FB-6B5B-4114-9599-F6CD2D4AA8A3}"/>
                </a:ext>
              </a:extLst>
            </p:cNvPr>
            <p:cNvSpPr/>
            <p:nvPr/>
          </p:nvSpPr>
          <p:spPr>
            <a:xfrm rot="153686">
              <a:off x="582469" y="4195806"/>
              <a:ext cx="409796" cy="391694"/>
            </a:xfrm>
            <a:prstGeom prst="pie">
              <a:avLst>
                <a:gd name="adj1" fmla="val 5238085"/>
                <a:gd name="adj2" fmla="val 16121644"/>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7" name="Group 16">
            <a:extLst>
              <a:ext uri="{FF2B5EF4-FFF2-40B4-BE49-F238E27FC236}">
                <a16:creationId xmlns:a16="http://schemas.microsoft.com/office/drawing/2014/main" id="{2C964CF0-F5BD-4523-81B1-E6A4BA5E5029}"/>
              </a:ext>
            </a:extLst>
          </p:cNvPr>
          <p:cNvGrpSpPr/>
          <p:nvPr/>
        </p:nvGrpSpPr>
        <p:grpSpPr>
          <a:xfrm>
            <a:off x="578897" y="3824064"/>
            <a:ext cx="11598264" cy="3125033"/>
            <a:chOff x="561044" y="3745094"/>
            <a:chExt cx="11598264" cy="3125033"/>
          </a:xfrm>
          <a:noFill/>
          <a:effectLst>
            <a:glow rad="101600">
              <a:schemeClr val="bg1">
                <a:alpha val="60000"/>
              </a:schemeClr>
            </a:glow>
          </a:effectLst>
        </p:grpSpPr>
        <p:sp>
          <p:nvSpPr>
            <p:cNvPr id="147" name="TextBox 146">
              <a:extLst>
                <a:ext uri="{FF2B5EF4-FFF2-40B4-BE49-F238E27FC236}">
                  <a16:creationId xmlns:a16="http://schemas.microsoft.com/office/drawing/2014/main" id="{C1696848-F566-474F-88CD-74B295B26958}"/>
                </a:ext>
              </a:extLst>
            </p:cNvPr>
            <p:cNvSpPr txBox="1"/>
            <p:nvPr/>
          </p:nvSpPr>
          <p:spPr>
            <a:xfrm rot="16200000">
              <a:off x="17466" y="6014765"/>
              <a:ext cx="1394934"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22</a:t>
              </a:r>
              <a:r>
                <a:rPr lang="en-US" sz="1400" baseline="30000">
                  <a:solidFill>
                    <a:schemeClr val="tx1"/>
                  </a:solidFill>
                </a:rPr>
                <a:t>nd</a:t>
              </a:r>
              <a:r>
                <a:rPr lang="en-US" sz="1400">
                  <a:solidFill>
                    <a:schemeClr val="tx1"/>
                  </a:solidFill>
                </a:rPr>
                <a:t> Street NW</a:t>
              </a:r>
            </a:p>
          </p:txBody>
        </p:sp>
        <p:sp>
          <p:nvSpPr>
            <p:cNvPr id="148" name="TextBox 147">
              <a:extLst>
                <a:ext uri="{FF2B5EF4-FFF2-40B4-BE49-F238E27FC236}">
                  <a16:creationId xmlns:a16="http://schemas.microsoft.com/office/drawing/2014/main" id="{C23147E5-9605-4CC0-BACF-9EE9D15A1F85}"/>
                </a:ext>
              </a:extLst>
            </p:cNvPr>
            <p:cNvSpPr txBox="1"/>
            <p:nvPr/>
          </p:nvSpPr>
          <p:spPr>
            <a:xfrm rot="16200000">
              <a:off x="1006817" y="6035604"/>
              <a:ext cx="1353256"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21</a:t>
              </a:r>
              <a:r>
                <a:rPr lang="en-US" sz="1400" baseline="30000">
                  <a:solidFill>
                    <a:schemeClr val="tx1"/>
                  </a:solidFill>
                </a:rPr>
                <a:t>st</a:t>
              </a:r>
              <a:r>
                <a:rPr lang="en-US" sz="1400">
                  <a:solidFill>
                    <a:schemeClr val="tx1"/>
                  </a:solidFill>
                </a:rPr>
                <a:t> Street NW</a:t>
              </a:r>
            </a:p>
          </p:txBody>
        </p:sp>
        <p:sp>
          <p:nvSpPr>
            <p:cNvPr id="149" name="TextBox 148">
              <a:extLst>
                <a:ext uri="{FF2B5EF4-FFF2-40B4-BE49-F238E27FC236}">
                  <a16:creationId xmlns:a16="http://schemas.microsoft.com/office/drawing/2014/main" id="{F2B74720-153F-44B9-B55A-6B58DA7F27B3}"/>
                </a:ext>
              </a:extLst>
            </p:cNvPr>
            <p:cNvSpPr txBox="1"/>
            <p:nvPr/>
          </p:nvSpPr>
          <p:spPr>
            <a:xfrm rot="16200000">
              <a:off x="1813104" y="6035603"/>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20</a:t>
              </a:r>
              <a:r>
                <a:rPr lang="en-US" sz="1400" baseline="30000">
                  <a:solidFill>
                    <a:schemeClr val="tx1"/>
                  </a:solidFill>
                </a:rPr>
                <a:t>th</a:t>
              </a:r>
              <a:r>
                <a:rPr lang="en-US" sz="1400">
                  <a:solidFill>
                    <a:schemeClr val="tx1"/>
                  </a:solidFill>
                </a:rPr>
                <a:t> Street NW</a:t>
              </a:r>
            </a:p>
          </p:txBody>
        </p:sp>
        <p:sp>
          <p:nvSpPr>
            <p:cNvPr id="150" name="TextBox 149">
              <a:extLst>
                <a:ext uri="{FF2B5EF4-FFF2-40B4-BE49-F238E27FC236}">
                  <a16:creationId xmlns:a16="http://schemas.microsoft.com/office/drawing/2014/main" id="{C4DCDBFA-9D20-43A1-BC7B-83C31A6D10EA}"/>
                </a:ext>
              </a:extLst>
            </p:cNvPr>
            <p:cNvSpPr txBox="1"/>
            <p:nvPr/>
          </p:nvSpPr>
          <p:spPr>
            <a:xfrm rot="16200000">
              <a:off x="2443217" y="6031597"/>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19</a:t>
              </a:r>
              <a:r>
                <a:rPr lang="en-US" sz="1400" baseline="30000">
                  <a:solidFill>
                    <a:schemeClr val="tx1"/>
                  </a:solidFill>
                </a:rPr>
                <a:t>th</a:t>
              </a:r>
              <a:r>
                <a:rPr lang="en-US" sz="1400">
                  <a:solidFill>
                    <a:schemeClr val="tx1"/>
                  </a:solidFill>
                </a:rPr>
                <a:t> Street NW</a:t>
              </a:r>
            </a:p>
          </p:txBody>
        </p:sp>
        <p:sp>
          <p:nvSpPr>
            <p:cNvPr id="151" name="TextBox 150">
              <a:extLst>
                <a:ext uri="{FF2B5EF4-FFF2-40B4-BE49-F238E27FC236}">
                  <a16:creationId xmlns:a16="http://schemas.microsoft.com/office/drawing/2014/main" id="{7ABC7E45-6F41-4762-B536-3EAF593680D6}"/>
                </a:ext>
              </a:extLst>
            </p:cNvPr>
            <p:cNvSpPr txBox="1"/>
            <p:nvPr/>
          </p:nvSpPr>
          <p:spPr>
            <a:xfrm rot="16200000">
              <a:off x="3226862" y="6029897"/>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18</a:t>
              </a:r>
              <a:r>
                <a:rPr lang="en-US" sz="1400" baseline="30000">
                  <a:solidFill>
                    <a:schemeClr val="tx1"/>
                  </a:solidFill>
                </a:rPr>
                <a:t>th</a:t>
              </a:r>
              <a:r>
                <a:rPr lang="en-US" sz="1400">
                  <a:solidFill>
                    <a:schemeClr val="tx1"/>
                  </a:solidFill>
                </a:rPr>
                <a:t> Street NW</a:t>
              </a:r>
            </a:p>
          </p:txBody>
        </p:sp>
        <p:sp>
          <p:nvSpPr>
            <p:cNvPr id="158" name="TextBox 157">
              <a:extLst>
                <a:ext uri="{FF2B5EF4-FFF2-40B4-BE49-F238E27FC236}">
                  <a16:creationId xmlns:a16="http://schemas.microsoft.com/office/drawing/2014/main" id="{8F4BF390-51FD-4E4D-8B25-7E856C0B4970}"/>
                </a:ext>
              </a:extLst>
            </p:cNvPr>
            <p:cNvSpPr txBox="1"/>
            <p:nvPr/>
          </p:nvSpPr>
          <p:spPr>
            <a:xfrm rot="16200000">
              <a:off x="8720689" y="6029892"/>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13</a:t>
              </a:r>
              <a:r>
                <a:rPr lang="en-US" sz="1400" baseline="30000">
                  <a:solidFill>
                    <a:schemeClr val="tx1"/>
                  </a:solidFill>
                </a:rPr>
                <a:t>th</a:t>
              </a:r>
              <a:r>
                <a:rPr lang="en-US" sz="1400">
                  <a:solidFill>
                    <a:schemeClr val="tx1"/>
                  </a:solidFill>
                </a:rPr>
                <a:t> Street NW</a:t>
              </a:r>
            </a:p>
          </p:txBody>
        </p:sp>
        <p:sp>
          <p:nvSpPr>
            <p:cNvPr id="159" name="TextBox 158">
              <a:extLst>
                <a:ext uri="{FF2B5EF4-FFF2-40B4-BE49-F238E27FC236}">
                  <a16:creationId xmlns:a16="http://schemas.microsoft.com/office/drawing/2014/main" id="{95DB3290-81FD-440D-B2E9-33EC850BB108}"/>
                </a:ext>
              </a:extLst>
            </p:cNvPr>
            <p:cNvSpPr txBox="1"/>
            <p:nvPr/>
          </p:nvSpPr>
          <p:spPr>
            <a:xfrm rot="16200000">
              <a:off x="9411756" y="6025433"/>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12</a:t>
              </a:r>
              <a:r>
                <a:rPr lang="en-US" sz="1400" baseline="30000">
                  <a:solidFill>
                    <a:schemeClr val="tx1"/>
                  </a:solidFill>
                </a:rPr>
                <a:t>th</a:t>
              </a:r>
              <a:r>
                <a:rPr lang="en-US" sz="1400">
                  <a:solidFill>
                    <a:schemeClr val="tx1"/>
                  </a:solidFill>
                </a:rPr>
                <a:t> Street NW</a:t>
              </a:r>
            </a:p>
          </p:txBody>
        </p:sp>
        <p:sp>
          <p:nvSpPr>
            <p:cNvPr id="160" name="TextBox 159">
              <a:extLst>
                <a:ext uri="{FF2B5EF4-FFF2-40B4-BE49-F238E27FC236}">
                  <a16:creationId xmlns:a16="http://schemas.microsoft.com/office/drawing/2014/main" id="{24F7591F-F20F-47EF-B99C-08055CE9B42F}"/>
                </a:ext>
              </a:extLst>
            </p:cNvPr>
            <p:cNvSpPr txBox="1"/>
            <p:nvPr/>
          </p:nvSpPr>
          <p:spPr>
            <a:xfrm rot="16200000">
              <a:off x="9882633" y="6021495"/>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11</a:t>
              </a:r>
              <a:r>
                <a:rPr lang="en-US" sz="1400" baseline="30000">
                  <a:solidFill>
                    <a:schemeClr val="tx1"/>
                  </a:solidFill>
                </a:rPr>
                <a:t>th</a:t>
              </a:r>
              <a:r>
                <a:rPr lang="en-US" sz="1400">
                  <a:solidFill>
                    <a:schemeClr val="tx1"/>
                  </a:solidFill>
                </a:rPr>
                <a:t> Street NW</a:t>
              </a:r>
            </a:p>
          </p:txBody>
        </p:sp>
        <p:sp>
          <p:nvSpPr>
            <p:cNvPr id="161" name="TextBox 160">
              <a:extLst>
                <a:ext uri="{FF2B5EF4-FFF2-40B4-BE49-F238E27FC236}">
                  <a16:creationId xmlns:a16="http://schemas.microsoft.com/office/drawing/2014/main" id="{E5C7CE55-2348-468E-8A88-4FD19AF42D5C}"/>
                </a:ext>
              </a:extLst>
            </p:cNvPr>
            <p:cNvSpPr txBox="1"/>
            <p:nvPr/>
          </p:nvSpPr>
          <p:spPr>
            <a:xfrm rot="16200000">
              <a:off x="10422000" y="6021495"/>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10</a:t>
              </a:r>
              <a:r>
                <a:rPr lang="en-US" sz="1400" baseline="30000">
                  <a:solidFill>
                    <a:schemeClr val="tx1"/>
                  </a:solidFill>
                </a:rPr>
                <a:t>th</a:t>
              </a:r>
              <a:r>
                <a:rPr lang="en-US" sz="1400">
                  <a:solidFill>
                    <a:schemeClr val="tx1"/>
                  </a:solidFill>
                </a:rPr>
                <a:t> Street NW</a:t>
              </a:r>
            </a:p>
          </p:txBody>
        </p:sp>
        <p:sp>
          <p:nvSpPr>
            <p:cNvPr id="162" name="TextBox 161">
              <a:extLst>
                <a:ext uri="{FF2B5EF4-FFF2-40B4-BE49-F238E27FC236}">
                  <a16:creationId xmlns:a16="http://schemas.microsoft.com/office/drawing/2014/main" id="{A869F9AD-83AC-4DD7-B5D2-D1B2B088D93B}"/>
                </a:ext>
              </a:extLst>
            </p:cNvPr>
            <p:cNvSpPr txBox="1"/>
            <p:nvPr/>
          </p:nvSpPr>
          <p:spPr>
            <a:xfrm rot="16200000">
              <a:off x="11324783" y="6021494"/>
              <a:ext cx="1361273"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a:solidFill>
                    <a:schemeClr val="tx1"/>
                  </a:solidFill>
                </a:rPr>
                <a:t>9</a:t>
              </a:r>
              <a:r>
                <a:rPr lang="en-US" sz="1400" baseline="30000">
                  <a:solidFill>
                    <a:schemeClr val="tx1"/>
                  </a:solidFill>
                </a:rPr>
                <a:t>th</a:t>
              </a:r>
              <a:r>
                <a:rPr lang="en-US" sz="1400">
                  <a:solidFill>
                    <a:schemeClr val="tx1"/>
                  </a:solidFill>
                </a:rPr>
                <a:t> Street NW</a:t>
              </a:r>
            </a:p>
          </p:txBody>
        </p:sp>
        <p:sp>
          <p:nvSpPr>
            <p:cNvPr id="164" name="TextBox 163">
              <a:extLst>
                <a:ext uri="{FF2B5EF4-FFF2-40B4-BE49-F238E27FC236}">
                  <a16:creationId xmlns:a16="http://schemas.microsoft.com/office/drawing/2014/main" id="{6E4586F6-054F-4251-9EE6-5BFDFD035F92}"/>
                </a:ext>
              </a:extLst>
            </p:cNvPr>
            <p:cNvSpPr txBox="1"/>
            <p:nvPr/>
          </p:nvSpPr>
          <p:spPr>
            <a:xfrm rot="3798148">
              <a:off x="4097269" y="4112513"/>
              <a:ext cx="1191352" cy="523220"/>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Connecticut</a:t>
              </a:r>
              <a:br>
                <a:rPr lang="en-US" sz="1400">
                  <a:solidFill>
                    <a:schemeClr val="tx1"/>
                  </a:solidFill>
                </a:rPr>
              </a:br>
              <a:r>
                <a:rPr lang="en-US" sz="1400">
                  <a:solidFill>
                    <a:schemeClr val="tx1"/>
                  </a:solidFill>
                </a:rPr>
                <a:t> Avenue NW</a:t>
              </a:r>
            </a:p>
          </p:txBody>
        </p:sp>
        <p:sp>
          <p:nvSpPr>
            <p:cNvPr id="165" name="TextBox 164">
              <a:extLst>
                <a:ext uri="{FF2B5EF4-FFF2-40B4-BE49-F238E27FC236}">
                  <a16:creationId xmlns:a16="http://schemas.microsoft.com/office/drawing/2014/main" id="{5B18439A-29DC-4F59-9D59-F5455E872E15}"/>
                </a:ext>
              </a:extLst>
            </p:cNvPr>
            <p:cNvSpPr txBox="1"/>
            <p:nvPr/>
          </p:nvSpPr>
          <p:spPr>
            <a:xfrm rot="17788019">
              <a:off x="7306281" y="4054313"/>
              <a:ext cx="1141658" cy="523220"/>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Vermont</a:t>
              </a:r>
              <a:br>
                <a:rPr lang="en-US" sz="1400">
                  <a:solidFill>
                    <a:schemeClr val="tx1"/>
                  </a:solidFill>
                </a:rPr>
              </a:br>
              <a:r>
                <a:rPr lang="en-US" sz="1400">
                  <a:solidFill>
                    <a:schemeClr val="tx1"/>
                  </a:solidFill>
                </a:rPr>
                <a:t>Avenue NW</a:t>
              </a:r>
            </a:p>
          </p:txBody>
        </p:sp>
        <p:sp>
          <p:nvSpPr>
            <p:cNvPr id="153" name="TextBox 152">
              <a:extLst>
                <a:ext uri="{FF2B5EF4-FFF2-40B4-BE49-F238E27FC236}">
                  <a16:creationId xmlns:a16="http://schemas.microsoft.com/office/drawing/2014/main" id="{C8A4FF4F-435E-4F57-82A2-9431EF46A4F7}"/>
                </a:ext>
              </a:extLst>
            </p:cNvPr>
            <p:cNvSpPr txBox="1"/>
            <p:nvPr/>
          </p:nvSpPr>
          <p:spPr>
            <a:xfrm rot="16200000">
              <a:off x="4686106" y="6029896"/>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17</a:t>
              </a:r>
              <a:r>
                <a:rPr lang="en-US" sz="1400" baseline="30000">
                  <a:solidFill>
                    <a:schemeClr val="tx1"/>
                  </a:solidFill>
                </a:rPr>
                <a:t>th</a:t>
              </a:r>
              <a:r>
                <a:rPr lang="en-US" sz="1400">
                  <a:solidFill>
                    <a:schemeClr val="tx1"/>
                  </a:solidFill>
                </a:rPr>
                <a:t> Street NW</a:t>
              </a:r>
            </a:p>
          </p:txBody>
        </p:sp>
        <p:sp>
          <p:nvSpPr>
            <p:cNvPr id="154" name="TextBox 153">
              <a:extLst>
                <a:ext uri="{FF2B5EF4-FFF2-40B4-BE49-F238E27FC236}">
                  <a16:creationId xmlns:a16="http://schemas.microsoft.com/office/drawing/2014/main" id="{3ED5E1D5-1ED2-4DC6-A146-45E694AD36C6}"/>
                </a:ext>
              </a:extLst>
            </p:cNvPr>
            <p:cNvSpPr txBox="1"/>
            <p:nvPr/>
          </p:nvSpPr>
          <p:spPr>
            <a:xfrm rot="16200000">
              <a:off x="5583910" y="6029895"/>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16</a:t>
              </a:r>
              <a:r>
                <a:rPr lang="en-US" sz="1400" baseline="30000">
                  <a:solidFill>
                    <a:schemeClr val="tx1"/>
                  </a:solidFill>
                </a:rPr>
                <a:t>th</a:t>
              </a:r>
              <a:r>
                <a:rPr lang="en-US" sz="1400">
                  <a:solidFill>
                    <a:schemeClr val="tx1"/>
                  </a:solidFill>
                </a:rPr>
                <a:t> Street NW</a:t>
              </a:r>
            </a:p>
          </p:txBody>
        </p:sp>
        <p:sp>
          <p:nvSpPr>
            <p:cNvPr id="155" name="TextBox 154">
              <a:extLst>
                <a:ext uri="{FF2B5EF4-FFF2-40B4-BE49-F238E27FC236}">
                  <a16:creationId xmlns:a16="http://schemas.microsoft.com/office/drawing/2014/main" id="{8F42BD27-193A-45A5-BBBE-D822D982A8DA}"/>
                </a:ext>
              </a:extLst>
            </p:cNvPr>
            <p:cNvSpPr txBox="1"/>
            <p:nvPr/>
          </p:nvSpPr>
          <p:spPr>
            <a:xfrm rot="16200000">
              <a:off x="6454901" y="6029894"/>
              <a:ext cx="1327608"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15</a:t>
              </a:r>
              <a:r>
                <a:rPr lang="en-US" sz="1400" baseline="30000">
                  <a:solidFill>
                    <a:schemeClr val="tx1"/>
                  </a:solidFill>
                </a:rPr>
                <a:t>h</a:t>
              </a:r>
              <a:r>
                <a:rPr lang="en-US" sz="1400">
                  <a:solidFill>
                    <a:schemeClr val="tx1"/>
                  </a:solidFill>
                </a:rPr>
                <a:t> Street NW</a:t>
              </a:r>
            </a:p>
          </p:txBody>
        </p:sp>
        <p:sp>
          <p:nvSpPr>
            <p:cNvPr id="156" name="TextBox 155">
              <a:extLst>
                <a:ext uri="{FF2B5EF4-FFF2-40B4-BE49-F238E27FC236}">
                  <a16:creationId xmlns:a16="http://schemas.microsoft.com/office/drawing/2014/main" id="{EDB3A203-FDB4-46D7-8172-C64AA17B60F9}"/>
                </a:ext>
              </a:extLst>
            </p:cNvPr>
            <p:cNvSpPr txBox="1"/>
            <p:nvPr/>
          </p:nvSpPr>
          <p:spPr>
            <a:xfrm rot="16200000">
              <a:off x="7712130" y="6029893"/>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14</a:t>
              </a:r>
              <a:r>
                <a:rPr lang="en-US" sz="1400" baseline="30000">
                  <a:solidFill>
                    <a:schemeClr val="tx1"/>
                  </a:solidFill>
                </a:rPr>
                <a:t>th</a:t>
              </a:r>
              <a:r>
                <a:rPr lang="en-US" sz="1400">
                  <a:solidFill>
                    <a:schemeClr val="tx1"/>
                  </a:solidFill>
                </a:rPr>
                <a:t> Street NW</a:t>
              </a:r>
            </a:p>
          </p:txBody>
        </p:sp>
      </p:grpSp>
      <p:graphicFrame>
        <p:nvGraphicFramePr>
          <p:cNvPr id="179" name="Chart 178">
            <a:extLst>
              <a:ext uri="{FF2B5EF4-FFF2-40B4-BE49-F238E27FC236}">
                <a16:creationId xmlns:a16="http://schemas.microsoft.com/office/drawing/2014/main" id="{521805ED-14FF-49BB-80FE-826D146B0F2D}"/>
              </a:ext>
            </a:extLst>
          </p:cNvPr>
          <p:cNvGraphicFramePr>
            <a:graphicFrameLocks/>
          </p:cNvGraphicFramePr>
          <p:nvPr>
            <p:extLst>
              <p:ext uri="{D42A27DB-BD31-4B8C-83A1-F6EECF244321}">
                <p14:modId xmlns:p14="http://schemas.microsoft.com/office/powerpoint/2010/main" val="3663772524"/>
              </p:ext>
            </p:extLst>
          </p:nvPr>
        </p:nvGraphicFramePr>
        <p:xfrm>
          <a:off x="-2803" y="1531153"/>
          <a:ext cx="12194804" cy="2403757"/>
        </p:xfrm>
        <a:graphic>
          <a:graphicData uri="http://schemas.openxmlformats.org/drawingml/2006/chart">
            <c:chart xmlns:c="http://schemas.openxmlformats.org/drawingml/2006/chart" xmlns:r="http://schemas.openxmlformats.org/officeDocument/2006/relationships" r:id="rId5"/>
          </a:graphicData>
        </a:graphic>
      </p:graphicFrame>
      <p:sp>
        <p:nvSpPr>
          <p:cNvPr id="120" name="Content Placeholder 2">
            <a:extLst>
              <a:ext uri="{FF2B5EF4-FFF2-40B4-BE49-F238E27FC236}">
                <a16:creationId xmlns:a16="http://schemas.microsoft.com/office/drawing/2014/main" id="{398150FA-46AA-4056-9828-967B2B38AF29}"/>
              </a:ext>
            </a:extLst>
          </p:cNvPr>
          <p:cNvSpPr txBox="1">
            <a:spLocks/>
          </p:cNvSpPr>
          <p:nvPr/>
        </p:nvSpPr>
        <p:spPr>
          <a:xfrm rot="16200000">
            <a:off x="-550307" y="2581227"/>
            <a:ext cx="1613590" cy="61198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300"/>
              </a:spcBef>
              <a:buFont typeface="Arial" panose="020B0604020202020204" pitchFamily="34" charset="0"/>
              <a:buNone/>
            </a:pPr>
            <a:r>
              <a:rPr lang="en-US" sz="1400"/>
              <a:t>Delay [seconds]</a:t>
            </a:r>
          </a:p>
          <a:p>
            <a:pPr marL="0" indent="0" algn="ctr">
              <a:spcBef>
                <a:spcPts val="300"/>
              </a:spcBef>
              <a:buFont typeface="Arial" panose="020B0604020202020204" pitchFamily="34" charset="0"/>
              <a:buNone/>
            </a:pPr>
            <a:r>
              <a:rPr lang="en-US" sz="1400"/>
              <a:t>AM / PM</a:t>
            </a:r>
          </a:p>
        </p:txBody>
      </p:sp>
      <p:sp>
        <p:nvSpPr>
          <p:cNvPr id="5" name="Rectangle 4">
            <a:extLst>
              <a:ext uri="{FF2B5EF4-FFF2-40B4-BE49-F238E27FC236}">
                <a16:creationId xmlns:a16="http://schemas.microsoft.com/office/drawing/2014/main" id="{C21FE568-89B7-47A8-95F1-6700144C87D3}"/>
              </a:ext>
            </a:extLst>
          </p:cNvPr>
          <p:cNvSpPr/>
          <p:nvPr/>
        </p:nvSpPr>
        <p:spPr>
          <a:xfrm>
            <a:off x="42054" y="3962248"/>
            <a:ext cx="2778179" cy="937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7E5EC075-5291-47E7-938A-C532B7647839}"/>
              </a:ext>
            </a:extLst>
          </p:cNvPr>
          <p:cNvGrpSpPr/>
          <p:nvPr/>
        </p:nvGrpSpPr>
        <p:grpSpPr>
          <a:xfrm>
            <a:off x="8536168" y="161859"/>
            <a:ext cx="3528926" cy="1918565"/>
            <a:chOff x="8734284" y="897509"/>
            <a:chExt cx="3124576" cy="2870949"/>
          </a:xfrm>
        </p:grpSpPr>
        <p:grpSp>
          <p:nvGrpSpPr>
            <p:cNvPr id="144" name="Group 143">
              <a:extLst>
                <a:ext uri="{FF2B5EF4-FFF2-40B4-BE49-F238E27FC236}">
                  <a16:creationId xmlns:a16="http://schemas.microsoft.com/office/drawing/2014/main" id="{5A64BC8F-8FE9-49AB-B058-7FF3B1E9AFC2}"/>
                </a:ext>
              </a:extLst>
            </p:cNvPr>
            <p:cNvGrpSpPr/>
            <p:nvPr/>
          </p:nvGrpSpPr>
          <p:grpSpPr>
            <a:xfrm>
              <a:off x="8788611" y="916040"/>
              <a:ext cx="3070249" cy="2807178"/>
              <a:chOff x="5448649" y="4653921"/>
              <a:chExt cx="3070249" cy="1774642"/>
            </a:xfrm>
          </p:grpSpPr>
          <p:sp>
            <p:nvSpPr>
              <p:cNvPr id="169" name="Rectangle 168">
                <a:extLst>
                  <a:ext uri="{FF2B5EF4-FFF2-40B4-BE49-F238E27FC236}">
                    <a16:creationId xmlns:a16="http://schemas.microsoft.com/office/drawing/2014/main" id="{13AA4069-FC2E-4566-B5B9-CAFDC1651D96}"/>
                  </a:ext>
                </a:extLst>
              </p:cNvPr>
              <p:cNvSpPr/>
              <p:nvPr/>
            </p:nvSpPr>
            <p:spPr>
              <a:xfrm>
                <a:off x="5448649" y="4653921"/>
                <a:ext cx="3070249" cy="1774642"/>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ontent Placeholder 2">
                <a:extLst>
                  <a:ext uri="{FF2B5EF4-FFF2-40B4-BE49-F238E27FC236}">
                    <a16:creationId xmlns:a16="http://schemas.microsoft.com/office/drawing/2014/main" id="{28895D71-5CA7-4FF5-A4DE-1C3A7BA67805}"/>
                  </a:ext>
                </a:extLst>
              </p:cNvPr>
              <p:cNvSpPr txBox="1">
                <a:spLocks/>
              </p:cNvSpPr>
              <p:nvPr/>
            </p:nvSpPr>
            <p:spPr>
              <a:xfrm>
                <a:off x="6228920" y="4916584"/>
                <a:ext cx="2289977"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0-35 Seconds of Delay </a:t>
                </a:r>
              </a:p>
            </p:txBody>
          </p:sp>
          <p:sp>
            <p:nvSpPr>
              <p:cNvPr id="175" name="Content Placeholder 2">
                <a:extLst>
                  <a:ext uri="{FF2B5EF4-FFF2-40B4-BE49-F238E27FC236}">
                    <a16:creationId xmlns:a16="http://schemas.microsoft.com/office/drawing/2014/main" id="{2A443EA3-E081-4A45-9FD9-1AB313F5F44C}"/>
                  </a:ext>
                </a:extLst>
              </p:cNvPr>
              <p:cNvSpPr txBox="1">
                <a:spLocks/>
              </p:cNvSpPr>
              <p:nvPr/>
            </p:nvSpPr>
            <p:spPr>
              <a:xfrm>
                <a:off x="6228921" y="5232665"/>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35-55 Seconds of Delay </a:t>
                </a:r>
              </a:p>
            </p:txBody>
          </p:sp>
          <p:sp>
            <p:nvSpPr>
              <p:cNvPr id="176" name="Content Placeholder 2">
                <a:extLst>
                  <a:ext uri="{FF2B5EF4-FFF2-40B4-BE49-F238E27FC236}">
                    <a16:creationId xmlns:a16="http://schemas.microsoft.com/office/drawing/2014/main" id="{2B5139BD-54B8-4FA8-AB5A-9E8B51E91FC1}"/>
                  </a:ext>
                </a:extLst>
              </p:cNvPr>
              <p:cNvSpPr txBox="1">
                <a:spLocks/>
              </p:cNvSpPr>
              <p:nvPr/>
            </p:nvSpPr>
            <p:spPr>
              <a:xfrm>
                <a:off x="6228921" y="5529257"/>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55-80 Seconds of Delay </a:t>
                </a:r>
              </a:p>
            </p:txBody>
          </p:sp>
          <p:sp>
            <p:nvSpPr>
              <p:cNvPr id="177" name="Content Placeholder 2">
                <a:extLst>
                  <a:ext uri="{FF2B5EF4-FFF2-40B4-BE49-F238E27FC236}">
                    <a16:creationId xmlns:a16="http://schemas.microsoft.com/office/drawing/2014/main" id="{5C118A62-0765-4032-BBEA-332E5D1FB709}"/>
                  </a:ext>
                </a:extLst>
              </p:cNvPr>
              <p:cNvSpPr txBox="1">
                <a:spLocks/>
              </p:cNvSpPr>
              <p:nvPr/>
            </p:nvSpPr>
            <p:spPr>
              <a:xfrm>
                <a:off x="6228921" y="5798018"/>
                <a:ext cx="2154241"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80+Seconds of Delay </a:t>
                </a:r>
              </a:p>
            </p:txBody>
          </p:sp>
        </p:grpSp>
        <p:grpSp>
          <p:nvGrpSpPr>
            <p:cNvPr id="145" name="Group 144">
              <a:extLst>
                <a:ext uri="{FF2B5EF4-FFF2-40B4-BE49-F238E27FC236}">
                  <a16:creationId xmlns:a16="http://schemas.microsoft.com/office/drawing/2014/main" id="{5A9D021E-17FD-477B-B6A7-85DBC449201E}"/>
                </a:ext>
              </a:extLst>
            </p:cNvPr>
            <p:cNvGrpSpPr/>
            <p:nvPr/>
          </p:nvGrpSpPr>
          <p:grpSpPr>
            <a:xfrm rot="5400000">
              <a:off x="7905563" y="1726230"/>
              <a:ext cx="2870949" cy="1213507"/>
              <a:chOff x="1891579" y="2066791"/>
              <a:chExt cx="1814956" cy="1213507"/>
            </a:xfrm>
          </p:grpSpPr>
          <p:grpSp>
            <p:nvGrpSpPr>
              <p:cNvPr id="146" name="Group 145">
                <a:extLst>
                  <a:ext uri="{FF2B5EF4-FFF2-40B4-BE49-F238E27FC236}">
                    <a16:creationId xmlns:a16="http://schemas.microsoft.com/office/drawing/2014/main" id="{875AD8A6-456E-4344-914C-8D6B14685014}"/>
                  </a:ext>
                </a:extLst>
              </p:cNvPr>
              <p:cNvGrpSpPr/>
              <p:nvPr/>
            </p:nvGrpSpPr>
            <p:grpSpPr>
              <a:xfrm>
                <a:off x="2186515" y="2478935"/>
                <a:ext cx="1198292" cy="367624"/>
                <a:chOff x="7852356" y="2444382"/>
                <a:chExt cx="4195519" cy="388343"/>
              </a:xfrm>
            </p:grpSpPr>
            <p:sp>
              <p:nvSpPr>
                <p:cNvPr id="163" name="Content Placeholder 2">
                  <a:extLst>
                    <a:ext uri="{FF2B5EF4-FFF2-40B4-BE49-F238E27FC236}">
                      <a16:creationId xmlns:a16="http://schemas.microsoft.com/office/drawing/2014/main" id="{357D69A4-1FE6-4871-8C5F-7065544EDFA7}"/>
                    </a:ext>
                  </a:extLst>
                </p:cNvPr>
                <p:cNvSpPr txBox="1">
                  <a:spLocks/>
                </p:cNvSpPr>
                <p:nvPr/>
              </p:nvSpPr>
              <p:spPr>
                <a:xfrm>
                  <a:off x="9941124" y="2444383"/>
                  <a:ext cx="1058459" cy="388342"/>
                </a:xfrm>
                <a:prstGeom prst="rect">
                  <a:avLst/>
                </a:prstGeom>
                <a:solidFill>
                  <a:schemeClr val="accent4"/>
                </a:solidFill>
              </p:spPr>
              <p:txBody>
                <a:bodyPr vert="horz" lIns="91440" tIns="9144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166" name="Content Placeholder 2">
                  <a:extLst>
                    <a:ext uri="{FF2B5EF4-FFF2-40B4-BE49-F238E27FC236}">
                      <a16:creationId xmlns:a16="http://schemas.microsoft.com/office/drawing/2014/main" id="{51A2E8A5-FF3F-4177-B35D-69DF942C4005}"/>
                    </a:ext>
                  </a:extLst>
                </p:cNvPr>
                <p:cNvSpPr txBox="1">
                  <a:spLocks/>
                </p:cNvSpPr>
                <p:nvPr/>
              </p:nvSpPr>
              <p:spPr>
                <a:xfrm>
                  <a:off x="10989416" y="2444383"/>
                  <a:ext cx="1058459" cy="388341"/>
                </a:xfrm>
                <a:prstGeom prst="rect">
                  <a:avLst/>
                </a:prstGeom>
                <a:solidFill>
                  <a:schemeClr val="accent1"/>
                </a:solidFill>
              </p:spPr>
              <p:txBody>
                <a:bodyPr vert="horz" lIns="91440" tIns="9144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167" name="Content Placeholder 2">
                  <a:extLst>
                    <a:ext uri="{FF2B5EF4-FFF2-40B4-BE49-F238E27FC236}">
                      <a16:creationId xmlns:a16="http://schemas.microsoft.com/office/drawing/2014/main" id="{6F749BAA-25F3-4BFE-A2F6-B6A7F5E83DD6}"/>
                    </a:ext>
                  </a:extLst>
                </p:cNvPr>
                <p:cNvSpPr txBox="1">
                  <a:spLocks/>
                </p:cNvSpPr>
                <p:nvPr/>
              </p:nvSpPr>
              <p:spPr>
                <a:xfrm>
                  <a:off x="8900648" y="2444382"/>
                  <a:ext cx="1058459" cy="388342"/>
                </a:xfrm>
                <a:prstGeom prst="rect">
                  <a:avLst/>
                </a:prstGeom>
                <a:solidFill>
                  <a:schemeClr val="accent5">
                    <a:lumMod val="75000"/>
                  </a:schemeClr>
                </a:solidFill>
              </p:spPr>
              <p:txBody>
                <a:bodyPr vert="horz" lIns="91440" tIns="9144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highlight>
                      <a:srgbClr val="FFFF00"/>
                    </a:highlight>
                  </a:endParaRPr>
                </a:p>
              </p:txBody>
            </p:sp>
            <p:sp>
              <p:nvSpPr>
                <p:cNvPr id="168" name="Content Placeholder 2">
                  <a:extLst>
                    <a:ext uri="{FF2B5EF4-FFF2-40B4-BE49-F238E27FC236}">
                      <a16:creationId xmlns:a16="http://schemas.microsoft.com/office/drawing/2014/main" id="{9B5E600B-F91F-402A-AD36-4123392819B0}"/>
                    </a:ext>
                  </a:extLst>
                </p:cNvPr>
                <p:cNvSpPr txBox="1">
                  <a:spLocks/>
                </p:cNvSpPr>
                <p:nvPr/>
              </p:nvSpPr>
              <p:spPr>
                <a:xfrm>
                  <a:off x="7852356" y="2448371"/>
                  <a:ext cx="1058459" cy="380364"/>
                </a:xfrm>
                <a:prstGeom prst="rect">
                  <a:avLst/>
                </a:prstGeom>
                <a:solidFill>
                  <a:srgbClr val="92D050"/>
                </a:solidFill>
              </p:spPr>
              <p:txBody>
                <a:bodyPr vert="horz" lIns="91440" tIns="9144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grpSp>
          <p:sp>
            <p:nvSpPr>
              <p:cNvPr id="152" name="Content Placeholder 2">
                <a:extLst>
                  <a:ext uri="{FF2B5EF4-FFF2-40B4-BE49-F238E27FC236}">
                    <a16:creationId xmlns:a16="http://schemas.microsoft.com/office/drawing/2014/main" id="{C6628B7B-7507-47E5-8806-24A8E602ACBE}"/>
                  </a:ext>
                </a:extLst>
              </p:cNvPr>
              <p:cNvSpPr txBox="1">
                <a:spLocks/>
              </p:cNvSpPr>
              <p:nvPr/>
            </p:nvSpPr>
            <p:spPr>
              <a:xfrm rot="16200000">
                <a:off x="1479701" y="2500262"/>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a:t>Good</a:t>
                </a:r>
                <a:endParaRPr lang="en-US" sz="2400" b="1"/>
              </a:p>
            </p:txBody>
          </p:sp>
          <p:sp>
            <p:nvSpPr>
              <p:cNvPr id="157" name="Content Placeholder 2">
                <a:extLst>
                  <a:ext uri="{FF2B5EF4-FFF2-40B4-BE49-F238E27FC236}">
                    <a16:creationId xmlns:a16="http://schemas.microsoft.com/office/drawing/2014/main" id="{1B1C7DAD-D258-490A-A605-107ED743D250}"/>
                  </a:ext>
                </a:extLst>
              </p:cNvPr>
              <p:cNvSpPr txBox="1">
                <a:spLocks/>
              </p:cNvSpPr>
              <p:nvPr/>
            </p:nvSpPr>
            <p:spPr>
              <a:xfrm rot="16200000">
                <a:off x="2926499" y="2478669"/>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a:t>Poor</a:t>
                </a:r>
                <a:endParaRPr lang="en-US" sz="2000" b="1"/>
              </a:p>
            </p:txBody>
          </p:sp>
        </p:grpSp>
      </p:grpSp>
      <p:grpSp>
        <p:nvGrpSpPr>
          <p:cNvPr id="178" name="Group 177">
            <a:extLst>
              <a:ext uri="{FF2B5EF4-FFF2-40B4-BE49-F238E27FC236}">
                <a16:creationId xmlns:a16="http://schemas.microsoft.com/office/drawing/2014/main" id="{05432BA0-9A29-4D66-B6A2-75D3260B0388}"/>
              </a:ext>
            </a:extLst>
          </p:cNvPr>
          <p:cNvGrpSpPr/>
          <p:nvPr/>
        </p:nvGrpSpPr>
        <p:grpSpPr>
          <a:xfrm>
            <a:off x="-29987" y="4042199"/>
            <a:ext cx="2962564" cy="713447"/>
            <a:chOff x="451982" y="4813979"/>
            <a:chExt cx="3258820" cy="949598"/>
          </a:xfrm>
        </p:grpSpPr>
        <p:grpSp>
          <p:nvGrpSpPr>
            <p:cNvPr id="182" name="Group 181">
              <a:extLst>
                <a:ext uri="{FF2B5EF4-FFF2-40B4-BE49-F238E27FC236}">
                  <a16:creationId xmlns:a16="http://schemas.microsoft.com/office/drawing/2014/main" id="{6032C07A-E874-4F7D-A0EE-06E7A7B8F0AB}"/>
                </a:ext>
              </a:extLst>
            </p:cNvPr>
            <p:cNvGrpSpPr/>
            <p:nvPr/>
          </p:nvGrpSpPr>
          <p:grpSpPr>
            <a:xfrm>
              <a:off x="894918" y="5235552"/>
              <a:ext cx="2247267" cy="528025"/>
              <a:chOff x="10169344" y="1647408"/>
              <a:chExt cx="2247267" cy="528025"/>
            </a:xfrm>
          </p:grpSpPr>
          <p:sp>
            <p:nvSpPr>
              <p:cNvPr id="187" name="Partial Circle 186">
                <a:extLst>
                  <a:ext uri="{FF2B5EF4-FFF2-40B4-BE49-F238E27FC236}">
                    <a16:creationId xmlns:a16="http://schemas.microsoft.com/office/drawing/2014/main" id="{0B1CD638-85FD-4D93-A3C8-9007C30F022B}"/>
                  </a:ext>
                </a:extLst>
              </p:cNvPr>
              <p:cNvSpPr/>
              <p:nvPr/>
            </p:nvSpPr>
            <p:spPr>
              <a:xfrm rot="10800000">
                <a:off x="11075905" y="1647408"/>
                <a:ext cx="552428" cy="528025"/>
              </a:xfrm>
              <a:prstGeom prst="pie">
                <a:avLst>
                  <a:gd name="adj1" fmla="val 5336220"/>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9" name="Partial Circle 188">
                <a:extLst>
                  <a:ext uri="{FF2B5EF4-FFF2-40B4-BE49-F238E27FC236}">
                    <a16:creationId xmlns:a16="http://schemas.microsoft.com/office/drawing/2014/main" id="{BD343A80-667B-4CAF-B869-A227785AB1EE}"/>
                  </a:ext>
                </a:extLst>
              </p:cNvPr>
              <p:cNvSpPr/>
              <p:nvPr/>
            </p:nvSpPr>
            <p:spPr>
              <a:xfrm>
                <a:off x="10905326" y="1647408"/>
                <a:ext cx="552428" cy="528025"/>
              </a:xfrm>
              <a:prstGeom prst="pie">
                <a:avLst>
                  <a:gd name="adj1" fmla="val 5372126"/>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4" name="Content Placeholder 2">
                <a:extLst>
                  <a:ext uri="{FF2B5EF4-FFF2-40B4-BE49-F238E27FC236}">
                    <a16:creationId xmlns:a16="http://schemas.microsoft.com/office/drawing/2014/main" id="{21973D10-5409-4212-8778-E3C92CC9D2C0}"/>
                  </a:ext>
                </a:extLst>
              </p:cNvPr>
              <p:cNvSpPr txBox="1">
                <a:spLocks/>
              </p:cNvSpPr>
              <p:nvPr/>
            </p:nvSpPr>
            <p:spPr>
              <a:xfrm>
                <a:off x="10169344" y="1727341"/>
                <a:ext cx="602459" cy="3681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AM</a:t>
                </a:r>
              </a:p>
            </p:txBody>
          </p:sp>
          <p:sp>
            <p:nvSpPr>
              <p:cNvPr id="195" name="Content Placeholder 2">
                <a:extLst>
                  <a:ext uri="{FF2B5EF4-FFF2-40B4-BE49-F238E27FC236}">
                    <a16:creationId xmlns:a16="http://schemas.microsoft.com/office/drawing/2014/main" id="{3726F0C4-384B-44F6-A961-5626F90DC01D}"/>
                  </a:ext>
                </a:extLst>
              </p:cNvPr>
              <p:cNvSpPr txBox="1">
                <a:spLocks/>
              </p:cNvSpPr>
              <p:nvPr/>
            </p:nvSpPr>
            <p:spPr>
              <a:xfrm>
                <a:off x="11814152" y="1727341"/>
                <a:ext cx="602459" cy="3681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PM</a:t>
                </a:r>
              </a:p>
            </p:txBody>
          </p:sp>
        </p:grpSp>
        <p:sp>
          <p:nvSpPr>
            <p:cNvPr id="185" name="Content Placeholder 2">
              <a:extLst>
                <a:ext uri="{FF2B5EF4-FFF2-40B4-BE49-F238E27FC236}">
                  <a16:creationId xmlns:a16="http://schemas.microsoft.com/office/drawing/2014/main" id="{4F93E603-2493-4C57-90E6-9333F331176A}"/>
                </a:ext>
              </a:extLst>
            </p:cNvPr>
            <p:cNvSpPr txBox="1">
              <a:spLocks/>
            </p:cNvSpPr>
            <p:nvPr/>
          </p:nvSpPr>
          <p:spPr>
            <a:xfrm>
              <a:off x="451982" y="4813979"/>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Intersection Performance</a:t>
              </a:r>
            </a:p>
          </p:txBody>
        </p:sp>
      </p:grpSp>
      <p:sp>
        <p:nvSpPr>
          <p:cNvPr id="96" name="Title 1">
            <a:extLst>
              <a:ext uri="{FF2B5EF4-FFF2-40B4-BE49-F238E27FC236}">
                <a16:creationId xmlns:a16="http://schemas.microsoft.com/office/drawing/2014/main" id="{71CD20C5-731E-4D2F-9A57-6814A35D65FC}"/>
              </a:ext>
            </a:extLst>
          </p:cNvPr>
          <p:cNvSpPr>
            <a:spLocks noGrp="1"/>
          </p:cNvSpPr>
          <p:nvPr>
            <p:ph type="title"/>
          </p:nvPr>
        </p:nvSpPr>
        <p:spPr>
          <a:xfrm>
            <a:off x="1484647" y="142708"/>
            <a:ext cx="7015018" cy="1325563"/>
          </a:xfrm>
        </p:spPr>
        <p:txBody>
          <a:bodyPr>
            <a:normAutofit/>
          </a:bodyPr>
          <a:lstStyle/>
          <a:p>
            <a:r>
              <a:rPr lang="en-US" sz="4000">
                <a:solidFill>
                  <a:schemeClr val="accent3"/>
                </a:solidFill>
              </a:rPr>
              <a:t>Intersection Delay</a:t>
            </a:r>
            <a:endParaRPr lang="en-US" sz="4000" u="sng">
              <a:solidFill>
                <a:schemeClr val="accent1"/>
              </a:solidFill>
            </a:endParaRPr>
          </a:p>
        </p:txBody>
      </p:sp>
      <p:pic>
        <p:nvPicPr>
          <p:cNvPr id="97" name="Picture 96">
            <a:extLst>
              <a:ext uri="{FF2B5EF4-FFF2-40B4-BE49-F238E27FC236}">
                <a16:creationId xmlns:a16="http://schemas.microsoft.com/office/drawing/2014/main" id="{733612F3-156A-4FB9-BC96-4C47EDF495DE}"/>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6674" t="58809" r="76853" b="10738"/>
          <a:stretch/>
        </p:blipFill>
        <p:spPr>
          <a:xfrm>
            <a:off x="207167" y="157101"/>
            <a:ext cx="1247067" cy="1296775"/>
          </a:xfrm>
          <a:prstGeom prst="rect">
            <a:avLst/>
          </a:prstGeom>
        </p:spPr>
      </p:pic>
    </p:spTree>
    <p:extLst>
      <p:ext uri="{BB962C8B-B14F-4D97-AF65-F5344CB8AC3E}">
        <p14:creationId xmlns:p14="http://schemas.microsoft.com/office/powerpoint/2010/main" val="3647849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4" name="Group 213">
            <a:extLst>
              <a:ext uri="{FF2B5EF4-FFF2-40B4-BE49-F238E27FC236}">
                <a16:creationId xmlns:a16="http://schemas.microsoft.com/office/drawing/2014/main" id="{63D38A31-58F5-4EB8-8824-05D01F4B2BD3}"/>
              </a:ext>
            </a:extLst>
          </p:cNvPr>
          <p:cNvGrpSpPr/>
          <p:nvPr/>
        </p:nvGrpSpPr>
        <p:grpSpPr>
          <a:xfrm>
            <a:off x="7218160" y="1657085"/>
            <a:ext cx="2173769" cy="2300228"/>
            <a:chOff x="398302" y="3134187"/>
            <a:chExt cx="2173769" cy="2300228"/>
          </a:xfrm>
        </p:grpSpPr>
        <p:sp>
          <p:nvSpPr>
            <p:cNvPr id="5" name="TextBox 4">
              <a:extLst>
                <a:ext uri="{FF2B5EF4-FFF2-40B4-BE49-F238E27FC236}">
                  <a16:creationId xmlns:a16="http://schemas.microsoft.com/office/drawing/2014/main" id="{D224B0DC-3F02-4DAC-AE6C-FC48D927CAB0}"/>
                </a:ext>
              </a:extLst>
            </p:cNvPr>
            <p:cNvSpPr txBox="1"/>
            <p:nvPr/>
          </p:nvSpPr>
          <p:spPr>
            <a:xfrm>
              <a:off x="398302" y="3134187"/>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Connecticut Avenue NW</a:t>
              </a:r>
            </a:p>
          </p:txBody>
        </p:sp>
        <p:pic>
          <p:nvPicPr>
            <p:cNvPr id="4" name="Picture 3" descr="A close up of a map&#10;&#10;Description automatically generated">
              <a:extLst>
                <a:ext uri="{FF2B5EF4-FFF2-40B4-BE49-F238E27FC236}">
                  <a16:creationId xmlns:a16="http://schemas.microsoft.com/office/drawing/2014/main" id="{10333A45-A9CB-449D-8027-AAC267E4078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568" t="39271" r="51019" b="39240"/>
            <a:stretch/>
          </p:blipFill>
          <p:spPr>
            <a:xfrm>
              <a:off x="403222" y="3596738"/>
              <a:ext cx="2163931" cy="1837677"/>
            </a:xfrm>
            <a:prstGeom prst="rect">
              <a:avLst/>
            </a:prstGeom>
            <a:ln>
              <a:solidFill>
                <a:schemeClr val="tx1"/>
              </a:solidFill>
            </a:ln>
          </p:spPr>
        </p:pic>
        <p:grpSp>
          <p:nvGrpSpPr>
            <p:cNvPr id="6" name="Group 5">
              <a:extLst>
                <a:ext uri="{FF2B5EF4-FFF2-40B4-BE49-F238E27FC236}">
                  <a16:creationId xmlns:a16="http://schemas.microsoft.com/office/drawing/2014/main" id="{921D641A-B341-4AE5-9413-C11718CDEF6A}"/>
                </a:ext>
              </a:extLst>
            </p:cNvPr>
            <p:cNvGrpSpPr/>
            <p:nvPr/>
          </p:nvGrpSpPr>
          <p:grpSpPr>
            <a:xfrm>
              <a:off x="1327552" y="4305036"/>
              <a:ext cx="363353" cy="350055"/>
              <a:chOff x="582469" y="4195805"/>
              <a:chExt cx="409796" cy="391695"/>
            </a:xfrm>
            <a:solidFill>
              <a:srgbClr val="92D050"/>
            </a:solidFill>
          </p:grpSpPr>
          <p:sp>
            <p:nvSpPr>
              <p:cNvPr id="7" name="Partial Circle 6">
                <a:extLst>
                  <a:ext uri="{FF2B5EF4-FFF2-40B4-BE49-F238E27FC236}">
                    <a16:creationId xmlns:a16="http://schemas.microsoft.com/office/drawing/2014/main" id="{F3383C00-3D13-4849-BA1E-BCEB3257E573}"/>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artial Circle 7">
                <a:extLst>
                  <a:ext uri="{FF2B5EF4-FFF2-40B4-BE49-F238E27FC236}">
                    <a16:creationId xmlns:a16="http://schemas.microsoft.com/office/drawing/2014/main" id="{87C5DEB0-CE4C-4D07-A717-46755CE71F33}"/>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 name="Arrow: Right 8">
              <a:extLst>
                <a:ext uri="{FF2B5EF4-FFF2-40B4-BE49-F238E27FC236}">
                  <a16:creationId xmlns:a16="http://schemas.microsoft.com/office/drawing/2014/main" id="{144F4240-BAAF-443D-B091-176663BB151D}"/>
                </a:ext>
              </a:extLst>
            </p:cNvPr>
            <p:cNvSpPr/>
            <p:nvPr/>
          </p:nvSpPr>
          <p:spPr>
            <a:xfrm>
              <a:off x="603246" y="4297091"/>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Arrow: Right 25">
              <a:extLst>
                <a:ext uri="{FF2B5EF4-FFF2-40B4-BE49-F238E27FC236}">
                  <a16:creationId xmlns:a16="http://schemas.microsoft.com/office/drawing/2014/main" id="{C4A9E2B0-D70A-4FF4-A711-6714D84BD4E5}"/>
                </a:ext>
              </a:extLst>
            </p:cNvPr>
            <p:cNvSpPr/>
            <p:nvPr/>
          </p:nvSpPr>
          <p:spPr>
            <a:xfrm>
              <a:off x="603247" y="4515576"/>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3BCD1AF7-716F-441E-8491-D3CFBF920610}"/>
                </a:ext>
              </a:extLst>
            </p:cNvPr>
            <p:cNvSpPr/>
            <p:nvPr/>
          </p:nvSpPr>
          <p:spPr>
            <a:xfrm rot="10800000">
              <a:off x="1752861" y="4297090"/>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Arrow: Right 35">
              <a:extLst>
                <a:ext uri="{FF2B5EF4-FFF2-40B4-BE49-F238E27FC236}">
                  <a16:creationId xmlns:a16="http://schemas.microsoft.com/office/drawing/2014/main" id="{8642A099-06F3-44A8-A09A-B7B638FB5C21}"/>
                </a:ext>
              </a:extLst>
            </p:cNvPr>
            <p:cNvSpPr/>
            <p:nvPr/>
          </p:nvSpPr>
          <p:spPr>
            <a:xfrm rot="10800000">
              <a:off x="1752862" y="4515575"/>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C35F76F3-5F75-413D-B564-F8D2E89715D7}"/>
                </a:ext>
              </a:extLst>
            </p:cNvPr>
            <p:cNvSpPr/>
            <p:nvPr/>
          </p:nvSpPr>
          <p:spPr>
            <a:xfrm rot="16200000">
              <a:off x="1102771" y="4942085"/>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Arrow: Right 38">
              <a:extLst>
                <a:ext uri="{FF2B5EF4-FFF2-40B4-BE49-F238E27FC236}">
                  <a16:creationId xmlns:a16="http://schemas.microsoft.com/office/drawing/2014/main" id="{D1EB0F09-9050-4565-86CE-3F8D1EE20E66}"/>
                </a:ext>
              </a:extLst>
            </p:cNvPr>
            <p:cNvSpPr/>
            <p:nvPr/>
          </p:nvSpPr>
          <p:spPr>
            <a:xfrm rot="16200000">
              <a:off x="1337505" y="4942084"/>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F6794DA5-ECC3-4C21-98E6-D0CFB136F434}"/>
                </a:ext>
              </a:extLst>
            </p:cNvPr>
            <p:cNvSpPr/>
            <p:nvPr/>
          </p:nvSpPr>
          <p:spPr>
            <a:xfrm rot="3805464">
              <a:off x="930039" y="3889760"/>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Arrow: Right 40">
              <a:extLst>
                <a:ext uri="{FF2B5EF4-FFF2-40B4-BE49-F238E27FC236}">
                  <a16:creationId xmlns:a16="http://schemas.microsoft.com/office/drawing/2014/main" id="{AF2A9177-42A0-498D-8605-52FD99C20BFA}"/>
                </a:ext>
              </a:extLst>
            </p:cNvPr>
            <p:cNvSpPr/>
            <p:nvPr/>
          </p:nvSpPr>
          <p:spPr>
            <a:xfrm rot="3805464">
              <a:off x="1164773" y="3889760"/>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3DA3569-D945-4A62-9737-14999BCD14C5}"/>
                </a:ext>
              </a:extLst>
            </p:cNvPr>
            <p:cNvSpPr txBox="1"/>
            <p:nvPr/>
          </p:nvSpPr>
          <p:spPr>
            <a:xfrm>
              <a:off x="540623" y="429697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3" name="TextBox 42">
              <a:extLst>
                <a:ext uri="{FF2B5EF4-FFF2-40B4-BE49-F238E27FC236}">
                  <a16:creationId xmlns:a16="http://schemas.microsoft.com/office/drawing/2014/main" id="{588947D8-6F0C-4659-A4D7-05F2B04EF8B1}"/>
                </a:ext>
              </a:extLst>
            </p:cNvPr>
            <p:cNvSpPr txBox="1"/>
            <p:nvPr/>
          </p:nvSpPr>
          <p:spPr>
            <a:xfrm>
              <a:off x="535853" y="451557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4" name="TextBox 43">
              <a:extLst>
                <a:ext uri="{FF2B5EF4-FFF2-40B4-BE49-F238E27FC236}">
                  <a16:creationId xmlns:a16="http://schemas.microsoft.com/office/drawing/2014/main" id="{DBA178BE-288C-4424-A103-D19BFEF335FB}"/>
                </a:ext>
              </a:extLst>
            </p:cNvPr>
            <p:cNvSpPr txBox="1"/>
            <p:nvPr/>
          </p:nvSpPr>
          <p:spPr>
            <a:xfrm>
              <a:off x="2129976" y="428838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5" name="TextBox 44">
              <a:extLst>
                <a:ext uri="{FF2B5EF4-FFF2-40B4-BE49-F238E27FC236}">
                  <a16:creationId xmlns:a16="http://schemas.microsoft.com/office/drawing/2014/main" id="{CB0EA61F-699F-4AFE-BF53-CD27D7BA4CA0}"/>
                </a:ext>
              </a:extLst>
            </p:cNvPr>
            <p:cNvSpPr txBox="1"/>
            <p:nvPr/>
          </p:nvSpPr>
          <p:spPr>
            <a:xfrm>
              <a:off x="2125206" y="450698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6" name="TextBox 45">
              <a:extLst>
                <a:ext uri="{FF2B5EF4-FFF2-40B4-BE49-F238E27FC236}">
                  <a16:creationId xmlns:a16="http://schemas.microsoft.com/office/drawing/2014/main" id="{8D35313A-589C-4269-8E3C-5FAE5A0A7B79}"/>
                </a:ext>
              </a:extLst>
            </p:cNvPr>
            <p:cNvSpPr txBox="1"/>
            <p:nvPr/>
          </p:nvSpPr>
          <p:spPr>
            <a:xfrm rot="16200000">
              <a:off x="1223337" y="5106457"/>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47" name="TextBox 46">
              <a:extLst>
                <a:ext uri="{FF2B5EF4-FFF2-40B4-BE49-F238E27FC236}">
                  <a16:creationId xmlns:a16="http://schemas.microsoft.com/office/drawing/2014/main" id="{C5B9234C-1AF8-4058-B683-40FCC40BF88F}"/>
                </a:ext>
              </a:extLst>
            </p:cNvPr>
            <p:cNvSpPr txBox="1"/>
            <p:nvPr/>
          </p:nvSpPr>
          <p:spPr>
            <a:xfrm rot="16200000">
              <a:off x="1461576" y="511598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8" name="TextBox 47">
              <a:extLst>
                <a:ext uri="{FF2B5EF4-FFF2-40B4-BE49-F238E27FC236}">
                  <a16:creationId xmlns:a16="http://schemas.microsoft.com/office/drawing/2014/main" id="{9CF0005F-27BE-42BA-9026-0BF63B406A5A}"/>
                </a:ext>
              </a:extLst>
            </p:cNvPr>
            <p:cNvSpPr txBox="1"/>
            <p:nvPr/>
          </p:nvSpPr>
          <p:spPr>
            <a:xfrm rot="3728531">
              <a:off x="962178" y="373331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9" name="TextBox 48">
              <a:extLst>
                <a:ext uri="{FF2B5EF4-FFF2-40B4-BE49-F238E27FC236}">
                  <a16:creationId xmlns:a16="http://schemas.microsoft.com/office/drawing/2014/main" id="{DCE91879-3B38-4F7C-BB67-5E860FA8C8BD}"/>
                </a:ext>
              </a:extLst>
            </p:cNvPr>
            <p:cNvSpPr txBox="1"/>
            <p:nvPr/>
          </p:nvSpPr>
          <p:spPr>
            <a:xfrm rot="3728531">
              <a:off x="1200726" y="373696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215" name="Group 214">
            <a:extLst>
              <a:ext uri="{FF2B5EF4-FFF2-40B4-BE49-F238E27FC236}">
                <a16:creationId xmlns:a16="http://schemas.microsoft.com/office/drawing/2014/main" id="{1565FF19-48EC-4ED8-B86B-3034F95BEE3E}"/>
              </a:ext>
            </a:extLst>
          </p:cNvPr>
          <p:cNvGrpSpPr/>
          <p:nvPr/>
        </p:nvGrpSpPr>
        <p:grpSpPr>
          <a:xfrm>
            <a:off x="9750012" y="1647480"/>
            <a:ext cx="2173769" cy="2300228"/>
            <a:chOff x="2707328" y="3133301"/>
            <a:chExt cx="2173769" cy="2300228"/>
          </a:xfrm>
        </p:grpSpPr>
        <p:sp>
          <p:nvSpPr>
            <p:cNvPr id="50" name="TextBox 49">
              <a:extLst>
                <a:ext uri="{FF2B5EF4-FFF2-40B4-BE49-F238E27FC236}">
                  <a16:creationId xmlns:a16="http://schemas.microsoft.com/office/drawing/2014/main" id="{09E73BCC-2297-424D-87B0-201AA939C326}"/>
                </a:ext>
              </a:extLst>
            </p:cNvPr>
            <p:cNvSpPr txBox="1"/>
            <p:nvPr/>
          </p:nvSpPr>
          <p:spPr>
            <a:xfrm>
              <a:off x="2707328" y="3133301"/>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15</a:t>
              </a:r>
              <a:r>
                <a:rPr lang="en-US" sz="1200" b="1" baseline="30000"/>
                <a:t>th</a:t>
              </a:r>
              <a:r>
                <a:rPr lang="en-US" sz="1200" b="1"/>
                <a:t> Street NW</a:t>
              </a:r>
            </a:p>
          </p:txBody>
        </p:sp>
        <p:pic>
          <p:nvPicPr>
            <p:cNvPr id="51" name="Picture 50" descr="A close up of a map&#10;&#10;Description automatically generated">
              <a:extLst>
                <a:ext uri="{FF2B5EF4-FFF2-40B4-BE49-F238E27FC236}">
                  <a16:creationId xmlns:a16="http://schemas.microsoft.com/office/drawing/2014/main" id="{AFED1C2E-0264-40D8-81A7-8540B98B6A0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9342" t="39591" r="34245" b="38920"/>
            <a:stretch/>
          </p:blipFill>
          <p:spPr>
            <a:xfrm>
              <a:off x="2712248" y="3595852"/>
              <a:ext cx="2163931" cy="1837677"/>
            </a:xfrm>
            <a:prstGeom prst="rect">
              <a:avLst/>
            </a:prstGeom>
            <a:ln>
              <a:solidFill>
                <a:schemeClr val="tx1"/>
              </a:solidFill>
            </a:ln>
          </p:spPr>
        </p:pic>
        <p:grpSp>
          <p:nvGrpSpPr>
            <p:cNvPr id="52" name="Group 51">
              <a:extLst>
                <a:ext uri="{FF2B5EF4-FFF2-40B4-BE49-F238E27FC236}">
                  <a16:creationId xmlns:a16="http://schemas.microsoft.com/office/drawing/2014/main" id="{285711D9-9477-4A5B-A991-72BDB67A3A02}"/>
                </a:ext>
              </a:extLst>
            </p:cNvPr>
            <p:cNvGrpSpPr/>
            <p:nvPr/>
          </p:nvGrpSpPr>
          <p:grpSpPr>
            <a:xfrm>
              <a:off x="3636578" y="4304150"/>
              <a:ext cx="363353" cy="350055"/>
              <a:chOff x="582469" y="4195805"/>
              <a:chExt cx="409796" cy="391695"/>
            </a:xfrm>
            <a:solidFill>
              <a:srgbClr val="92D050"/>
            </a:solidFill>
          </p:grpSpPr>
          <p:sp>
            <p:nvSpPr>
              <p:cNvPr id="53" name="Partial Circle 52">
                <a:extLst>
                  <a:ext uri="{FF2B5EF4-FFF2-40B4-BE49-F238E27FC236}">
                    <a16:creationId xmlns:a16="http://schemas.microsoft.com/office/drawing/2014/main" id="{68E17183-31D6-4FEB-A05D-499553AAE050}"/>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Partial Circle 53">
                <a:extLst>
                  <a:ext uri="{FF2B5EF4-FFF2-40B4-BE49-F238E27FC236}">
                    <a16:creationId xmlns:a16="http://schemas.microsoft.com/office/drawing/2014/main" id="{2E9587E7-B9B1-416C-B2D9-86DDC86EAD41}"/>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5" name="Arrow: Right 54">
              <a:extLst>
                <a:ext uri="{FF2B5EF4-FFF2-40B4-BE49-F238E27FC236}">
                  <a16:creationId xmlns:a16="http://schemas.microsoft.com/office/drawing/2014/main" id="{26350807-48FB-43DB-A2C6-25EFAC850C5B}"/>
                </a:ext>
              </a:extLst>
            </p:cNvPr>
            <p:cNvSpPr/>
            <p:nvPr/>
          </p:nvSpPr>
          <p:spPr>
            <a:xfrm>
              <a:off x="2912272" y="4296205"/>
              <a:ext cx="68922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Arrow: Right 55">
              <a:extLst>
                <a:ext uri="{FF2B5EF4-FFF2-40B4-BE49-F238E27FC236}">
                  <a16:creationId xmlns:a16="http://schemas.microsoft.com/office/drawing/2014/main" id="{F0FCD583-E01A-4B01-BEB4-9121373FE4F2}"/>
                </a:ext>
              </a:extLst>
            </p:cNvPr>
            <p:cNvSpPr/>
            <p:nvPr/>
          </p:nvSpPr>
          <p:spPr>
            <a:xfrm>
              <a:off x="2912273" y="4514690"/>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335F9B9F-D9B1-41A8-B596-6E30DA33C136}"/>
                </a:ext>
              </a:extLst>
            </p:cNvPr>
            <p:cNvSpPr/>
            <p:nvPr/>
          </p:nvSpPr>
          <p:spPr>
            <a:xfrm rot="10800000">
              <a:off x="4061887" y="429620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Arrow: Right 57">
              <a:extLst>
                <a:ext uri="{FF2B5EF4-FFF2-40B4-BE49-F238E27FC236}">
                  <a16:creationId xmlns:a16="http://schemas.microsoft.com/office/drawing/2014/main" id="{7B7ABA92-D6BE-49FB-B952-87507795CE86}"/>
                </a:ext>
              </a:extLst>
            </p:cNvPr>
            <p:cNvSpPr/>
            <p:nvPr/>
          </p:nvSpPr>
          <p:spPr>
            <a:xfrm rot="10800000">
              <a:off x="4061888" y="451468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3E7F81D5-7188-4B43-893C-2F57663C00DE}"/>
                </a:ext>
              </a:extLst>
            </p:cNvPr>
            <p:cNvSpPr/>
            <p:nvPr/>
          </p:nvSpPr>
          <p:spPr>
            <a:xfrm rot="16200000">
              <a:off x="3411797" y="4941199"/>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Arrow: Right 59">
              <a:extLst>
                <a:ext uri="{FF2B5EF4-FFF2-40B4-BE49-F238E27FC236}">
                  <a16:creationId xmlns:a16="http://schemas.microsoft.com/office/drawing/2014/main" id="{0B7986C6-A8B4-4AF4-B007-1D41E2202409}"/>
                </a:ext>
              </a:extLst>
            </p:cNvPr>
            <p:cNvSpPr/>
            <p:nvPr/>
          </p:nvSpPr>
          <p:spPr>
            <a:xfrm rot="16200000">
              <a:off x="3646531" y="4941198"/>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0053CCB4-864C-4443-AD7A-9A785E8A1EF4}"/>
                </a:ext>
              </a:extLst>
            </p:cNvPr>
            <p:cNvSpPr/>
            <p:nvPr/>
          </p:nvSpPr>
          <p:spPr>
            <a:xfrm rot="5400000">
              <a:off x="3439977" y="3862560"/>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Arrow: Right 61">
              <a:extLst>
                <a:ext uri="{FF2B5EF4-FFF2-40B4-BE49-F238E27FC236}">
                  <a16:creationId xmlns:a16="http://schemas.microsoft.com/office/drawing/2014/main" id="{DB17F76E-C8FC-4F26-9DCE-50ECC68F33DB}"/>
                </a:ext>
              </a:extLst>
            </p:cNvPr>
            <p:cNvSpPr/>
            <p:nvPr/>
          </p:nvSpPr>
          <p:spPr>
            <a:xfrm rot="5400000">
              <a:off x="3668673" y="3862560"/>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5BDE6FB5-31C6-4168-9B7E-2960FF08A5D8}"/>
                </a:ext>
              </a:extLst>
            </p:cNvPr>
            <p:cNvSpPr txBox="1"/>
            <p:nvPr/>
          </p:nvSpPr>
          <p:spPr>
            <a:xfrm>
              <a:off x="2849649" y="429609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64" name="TextBox 63">
              <a:extLst>
                <a:ext uri="{FF2B5EF4-FFF2-40B4-BE49-F238E27FC236}">
                  <a16:creationId xmlns:a16="http://schemas.microsoft.com/office/drawing/2014/main" id="{68DF6B58-D107-4DB7-BB98-3C1C06C38D55}"/>
                </a:ext>
              </a:extLst>
            </p:cNvPr>
            <p:cNvSpPr txBox="1"/>
            <p:nvPr/>
          </p:nvSpPr>
          <p:spPr>
            <a:xfrm>
              <a:off x="2844879" y="451468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65" name="TextBox 64">
              <a:extLst>
                <a:ext uri="{FF2B5EF4-FFF2-40B4-BE49-F238E27FC236}">
                  <a16:creationId xmlns:a16="http://schemas.microsoft.com/office/drawing/2014/main" id="{5C62F245-1226-405E-A2E3-64FA29E75B7F}"/>
                </a:ext>
              </a:extLst>
            </p:cNvPr>
            <p:cNvSpPr txBox="1"/>
            <p:nvPr/>
          </p:nvSpPr>
          <p:spPr>
            <a:xfrm>
              <a:off x="4439002" y="428749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66" name="TextBox 65">
              <a:extLst>
                <a:ext uri="{FF2B5EF4-FFF2-40B4-BE49-F238E27FC236}">
                  <a16:creationId xmlns:a16="http://schemas.microsoft.com/office/drawing/2014/main" id="{661F7D17-4581-410F-A59E-476CE58ACB1A}"/>
                </a:ext>
              </a:extLst>
            </p:cNvPr>
            <p:cNvSpPr txBox="1"/>
            <p:nvPr/>
          </p:nvSpPr>
          <p:spPr>
            <a:xfrm>
              <a:off x="4434232" y="450609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67" name="TextBox 66">
              <a:extLst>
                <a:ext uri="{FF2B5EF4-FFF2-40B4-BE49-F238E27FC236}">
                  <a16:creationId xmlns:a16="http://schemas.microsoft.com/office/drawing/2014/main" id="{D5B8A625-FE95-4BF0-A4AC-AE85A09326E9}"/>
                </a:ext>
              </a:extLst>
            </p:cNvPr>
            <p:cNvSpPr txBox="1"/>
            <p:nvPr/>
          </p:nvSpPr>
          <p:spPr>
            <a:xfrm rot="16200000">
              <a:off x="3532363" y="510557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68" name="TextBox 67">
              <a:extLst>
                <a:ext uri="{FF2B5EF4-FFF2-40B4-BE49-F238E27FC236}">
                  <a16:creationId xmlns:a16="http://schemas.microsoft.com/office/drawing/2014/main" id="{E2D9D12E-5B3B-4CB2-B855-B849D714CDC2}"/>
                </a:ext>
              </a:extLst>
            </p:cNvPr>
            <p:cNvSpPr txBox="1"/>
            <p:nvPr/>
          </p:nvSpPr>
          <p:spPr>
            <a:xfrm rot="16200000">
              <a:off x="3770602" y="511510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69" name="TextBox 68">
              <a:extLst>
                <a:ext uri="{FF2B5EF4-FFF2-40B4-BE49-F238E27FC236}">
                  <a16:creationId xmlns:a16="http://schemas.microsoft.com/office/drawing/2014/main" id="{D3AB3F2C-F709-422A-B25F-8C3F397FA9F2}"/>
                </a:ext>
              </a:extLst>
            </p:cNvPr>
            <p:cNvSpPr txBox="1"/>
            <p:nvPr/>
          </p:nvSpPr>
          <p:spPr>
            <a:xfrm rot="5323067">
              <a:off x="3552161" y="370611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70" name="TextBox 69">
              <a:extLst>
                <a:ext uri="{FF2B5EF4-FFF2-40B4-BE49-F238E27FC236}">
                  <a16:creationId xmlns:a16="http://schemas.microsoft.com/office/drawing/2014/main" id="{5BEB8A4F-C236-4A8F-A8E4-53F93F3FC5F0}"/>
                </a:ext>
              </a:extLst>
            </p:cNvPr>
            <p:cNvSpPr txBox="1"/>
            <p:nvPr/>
          </p:nvSpPr>
          <p:spPr>
            <a:xfrm rot="5323067">
              <a:off x="3776421" y="370976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216" name="Group 215">
            <a:extLst>
              <a:ext uri="{FF2B5EF4-FFF2-40B4-BE49-F238E27FC236}">
                <a16:creationId xmlns:a16="http://schemas.microsoft.com/office/drawing/2014/main" id="{00872696-FC3E-43AC-998B-4609DDB4AA04}"/>
              </a:ext>
            </a:extLst>
          </p:cNvPr>
          <p:cNvGrpSpPr/>
          <p:nvPr/>
        </p:nvGrpSpPr>
        <p:grpSpPr>
          <a:xfrm>
            <a:off x="4692390" y="4413112"/>
            <a:ext cx="2173769" cy="2300228"/>
            <a:chOff x="5017519" y="3133325"/>
            <a:chExt cx="2173769" cy="2300228"/>
          </a:xfrm>
        </p:grpSpPr>
        <p:sp>
          <p:nvSpPr>
            <p:cNvPr id="71" name="TextBox 70">
              <a:extLst>
                <a:ext uri="{FF2B5EF4-FFF2-40B4-BE49-F238E27FC236}">
                  <a16:creationId xmlns:a16="http://schemas.microsoft.com/office/drawing/2014/main" id="{92DE0C09-44AE-45A7-B937-44D580FF80D9}"/>
                </a:ext>
              </a:extLst>
            </p:cNvPr>
            <p:cNvSpPr txBox="1"/>
            <p:nvPr/>
          </p:nvSpPr>
          <p:spPr>
            <a:xfrm>
              <a:off x="5017519" y="3133325"/>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Vermont Avenue NW</a:t>
              </a:r>
            </a:p>
          </p:txBody>
        </p:sp>
        <p:pic>
          <p:nvPicPr>
            <p:cNvPr id="72" name="Picture 71" descr="A close up of a map&#10;&#10;Description automatically generated">
              <a:extLst>
                <a:ext uri="{FF2B5EF4-FFF2-40B4-BE49-F238E27FC236}">
                  <a16:creationId xmlns:a16="http://schemas.microsoft.com/office/drawing/2014/main" id="{DC44A5D9-FD15-43EE-B265-75181E5CE2A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744" t="38932" r="30843" b="39578"/>
            <a:stretch/>
          </p:blipFill>
          <p:spPr>
            <a:xfrm>
              <a:off x="5022439" y="3595876"/>
              <a:ext cx="2163931" cy="1837677"/>
            </a:xfrm>
            <a:prstGeom prst="rect">
              <a:avLst/>
            </a:prstGeom>
            <a:ln>
              <a:solidFill>
                <a:schemeClr val="tx1"/>
              </a:solidFill>
            </a:ln>
          </p:spPr>
        </p:pic>
        <p:grpSp>
          <p:nvGrpSpPr>
            <p:cNvPr id="73" name="Group 72">
              <a:extLst>
                <a:ext uri="{FF2B5EF4-FFF2-40B4-BE49-F238E27FC236}">
                  <a16:creationId xmlns:a16="http://schemas.microsoft.com/office/drawing/2014/main" id="{3ECFE6DD-7106-4338-B384-FB44AD7E2C50}"/>
                </a:ext>
              </a:extLst>
            </p:cNvPr>
            <p:cNvGrpSpPr/>
            <p:nvPr/>
          </p:nvGrpSpPr>
          <p:grpSpPr>
            <a:xfrm>
              <a:off x="5946769" y="4304174"/>
              <a:ext cx="363353" cy="350055"/>
              <a:chOff x="582469" y="4195805"/>
              <a:chExt cx="409796" cy="391695"/>
            </a:xfrm>
            <a:solidFill>
              <a:srgbClr val="92D050"/>
            </a:solidFill>
          </p:grpSpPr>
          <p:sp>
            <p:nvSpPr>
              <p:cNvPr id="74" name="Partial Circle 73">
                <a:extLst>
                  <a:ext uri="{FF2B5EF4-FFF2-40B4-BE49-F238E27FC236}">
                    <a16:creationId xmlns:a16="http://schemas.microsoft.com/office/drawing/2014/main" id="{5688C95A-0B2E-4D22-A457-878CFDC4DC6C}"/>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Partial Circle 74">
                <a:extLst>
                  <a:ext uri="{FF2B5EF4-FFF2-40B4-BE49-F238E27FC236}">
                    <a16:creationId xmlns:a16="http://schemas.microsoft.com/office/drawing/2014/main" id="{A07CE4B2-2745-45B4-BBC5-7F571D895750}"/>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6" name="Arrow: Right 75">
              <a:extLst>
                <a:ext uri="{FF2B5EF4-FFF2-40B4-BE49-F238E27FC236}">
                  <a16:creationId xmlns:a16="http://schemas.microsoft.com/office/drawing/2014/main" id="{D784F74D-811D-4E01-A91A-EC68356CA83E}"/>
                </a:ext>
              </a:extLst>
            </p:cNvPr>
            <p:cNvSpPr/>
            <p:nvPr/>
          </p:nvSpPr>
          <p:spPr>
            <a:xfrm>
              <a:off x="5222463" y="429622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Arrow: Right 76">
              <a:extLst>
                <a:ext uri="{FF2B5EF4-FFF2-40B4-BE49-F238E27FC236}">
                  <a16:creationId xmlns:a16="http://schemas.microsoft.com/office/drawing/2014/main" id="{9BA71DDB-0EDB-4379-BA70-8FA4C4133717}"/>
                </a:ext>
              </a:extLst>
            </p:cNvPr>
            <p:cNvSpPr/>
            <p:nvPr/>
          </p:nvSpPr>
          <p:spPr>
            <a:xfrm>
              <a:off x="5222464" y="451471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C6D3AAB5-9299-44BA-9BE3-63664C4F1088}"/>
                </a:ext>
              </a:extLst>
            </p:cNvPr>
            <p:cNvSpPr/>
            <p:nvPr/>
          </p:nvSpPr>
          <p:spPr>
            <a:xfrm rot="10800000">
              <a:off x="6372078" y="4296228"/>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Arrow: Right 78">
              <a:extLst>
                <a:ext uri="{FF2B5EF4-FFF2-40B4-BE49-F238E27FC236}">
                  <a16:creationId xmlns:a16="http://schemas.microsoft.com/office/drawing/2014/main" id="{7FEB750D-DC69-489A-A57B-BF9B1F6FDB3C}"/>
                </a:ext>
              </a:extLst>
            </p:cNvPr>
            <p:cNvSpPr/>
            <p:nvPr/>
          </p:nvSpPr>
          <p:spPr>
            <a:xfrm rot="10800000">
              <a:off x="6372079" y="4514713"/>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AAF1F03E-8401-49DC-B871-E7B8242213FA}"/>
                </a:ext>
              </a:extLst>
            </p:cNvPr>
            <p:cNvSpPr/>
            <p:nvPr/>
          </p:nvSpPr>
          <p:spPr>
            <a:xfrm rot="16200000">
              <a:off x="5721988" y="4941223"/>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Arrow: Right 80">
              <a:extLst>
                <a:ext uri="{FF2B5EF4-FFF2-40B4-BE49-F238E27FC236}">
                  <a16:creationId xmlns:a16="http://schemas.microsoft.com/office/drawing/2014/main" id="{F2DDA725-6ABC-4C69-A924-63BBC1A8AAB1}"/>
                </a:ext>
              </a:extLst>
            </p:cNvPr>
            <p:cNvSpPr/>
            <p:nvPr/>
          </p:nvSpPr>
          <p:spPr>
            <a:xfrm rot="16200000">
              <a:off x="5956722" y="4941222"/>
              <a:ext cx="618285"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6C539DF7-9510-41F2-A283-B3E09742F239}"/>
                </a:ext>
              </a:extLst>
            </p:cNvPr>
            <p:cNvSpPr/>
            <p:nvPr/>
          </p:nvSpPr>
          <p:spPr>
            <a:xfrm rot="6795150">
              <a:off x="5896068" y="3871116"/>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Arrow: Right 82">
              <a:extLst>
                <a:ext uri="{FF2B5EF4-FFF2-40B4-BE49-F238E27FC236}">
                  <a16:creationId xmlns:a16="http://schemas.microsoft.com/office/drawing/2014/main" id="{DAB1F69A-E04B-422B-BFB4-638341E64368}"/>
                </a:ext>
              </a:extLst>
            </p:cNvPr>
            <p:cNvSpPr/>
            <p:nvPr/>
          </p:nvSpPr>
          <p:spPr>
            <a:xfrm rot="6795150">
              <a:off x="6130802" y="3871116"/>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70516336-ABF2-4FCA-8377-B21C93A9C1DD}"/>
                </a:ext>
              </a:extLst>
            </p:cNvPr>
            <p:cNvSpPr txBox="1"/>
            <p:nvPr/>
          </p:nvSpPr>
          <p:spPr>
            <a:xfrm>
              <a:off x="5159840" y="429611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85" name="TextBox 84">
              <a:extLst>
                <a:ext uri="{FF2B5EF4-FFF2-40B4-BE49-F238E27FC236}">
                  <a16:creationId xmlns:a16="http://schemas.microsoft.com/office/drawing/2014/main" id="{F27254CE-0BF2-4960-BE7F-B7B061BBE24E}"/>
                </a:ext>
              </a:extLst>
            </p:cNvPr>
            <p:cNvSpPr txBox="1"/>
            <p:nvPr/>
          </p:nvSpPr>
          <p:spPr>
            <a:xfrm>
              <a:off x="5155070" y="451471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86" name="TextBox 85">
              <a:extLst>
                <a:ext uri="{FF2B5EF4-FFF2-40B4-BE49-F238E27FC236}">
                  <a16:creationId xmlns:a16="http://schemas.microsoft.com/office/drawing/2014/main" id="{187EFB5D-00F2-427B-9DD0-0EE33BED2BC5}"/>
                </a:ext>
              </a:extLst>
            </p:cNvPr>
            <p:cNvSpPr txBox="1"/>
            <p:nvPr/>
          </p:nvSpPr>
          <p:spPr>
            <a:xfrm>
              <a:off x="6749193" y="4287521"/>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87" name="TextBox 86">
              <a:extLst>
                <a:ext uri="{FF2B5EF4-FFF2-40B4-BE49-F238E27FC236}">
                  <a16:creationId xmlns:a16="http://schemas.microsoft.com/office/drawing/2014/main" id="{13C28B97-9B74-4F9F-8A7B-DC9FAC768721}"/>
                </a:ext>
              </a:extLst>
            </p:cNvPr>
            <p:cNvSpPr txBox="1"/>
            <p:nvPr/>
          </p:nvSpPr>
          <p:spPr>
            <a:xfrm>
              <a:off x="6744423" y="4506120"/>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88" name="TextBox 87">
              <a:extLst>
                <a:ext uri="{FF2B5EF4-FFF2-40B4-BE49-F238E27FC236}">
                  <a16:creationId xmlns:a16="http://schemas.microsoft.com/office/drawing/2014/main" id="{D521498C-FB55-473D-B0FF-68DA79CB3186}"/>
                </a:ext>
              </a:extLst>
            </p:cNvPr>
            <p:cNvSpPr txBox="1"/>
            <p:nvPr/>
          </p:nvSpPr>
          <p:spPr>
            <a:xfrm rot="16200000">
              <a:off x="5842554" y="5105595"/>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89" name="TextBox 88">
              <a:extLst>
                <a:ext uri="{FF2B5EF4-FFF2-40B4-BE49-F238E27FC236}">
                  <a16:creationId xmlns:a16="http://schemas.microsoft.com/office/drawing/2014/main" id="{69883EE8-5F60-4AD9-A3DD-4104D51340F6}"/>
                </a:ext>
              </a:extLst>
            </p:cNvPr>
            <p:cNvSpPr txBox="1"/>
            <p:nvPr/>
          </p:nvSpPr>
          <p:spPr>
            <a:xfrm rot="16200000">
              <a:off x="6080793" y="5115127"/>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90" name="TextBox 89">
              <a:extLst>
                <a:ext uri="{FF2B5EF4-FFF2-40B4-BE49-F238E27FC236}">
                  <a16:creationId xmlns:a16="http://schemas.microsoft.com/office/drawing/2014/main" id="{9C42335D-0BDB-4443-9F8F-F80BCBBE243D}"/>
                </a:ext>
              </a:extLst>
            </p:cNvPr>
            <p:cNvSpPr txBox="1"/>
            <p:nvPr/>
          </p:nvSpPr>
          <p:spPr>
            <a:xfrm rot="17621067">
              <a:off x="6069644" y="371340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91" name="TextBox 90">
              <a:extLst>
                <a:ext uri="{FF2B5EF4-FFF2-40B4-BE49-F238E27FC236}">
                  <a16:creationId xmlns:a16="http://schemas.microsoft.com/office/drawing/2014/main" id="{61F86F30-8A91-43C5-A1F1-29671BAE9B1B}"/>
                </a:ext>
              </a:extLst>
            </p:cNvPr>
            <p:cNvSpPr txBox="1"/>
            <p:nvPr/>
          </p:nvSpPr>
          <p:spPr>
            <a:xfrm rot="17621067">
              <a:off x="6308192" y="371705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217" name="Group 216">
            <a:extLst>
              <a:ext uri="{FF2B5EF4-FFF2-40B4-BE49-F238E27FC236}">
                <a16:creationId xmlns:a16="http://schemas.microsoft.com/office/drawing/2014/main" id="{FB66D770-B992-4FE5-A934-34E4EAFEBAF0}"/>
              </a:ext>
            </a:extLst>
          </p:cNvPr>
          <p:cNvGrpSpPr/>
          <p:nvPr/>
        </p:nvGrpSpPr>
        <p:grpSpPr>
          <a:xfrm>
            <a:off x="7224887" y="4407323"/>
            <a:ext cx="2173769" cy="2300228"/>
            <a:chOff x="7358022" y="3130728"/>
            <a:chExt cx="2173769" cy="2300228"/>
          </a:xfrm>
        </p:grpSpPr>
        <p:sp>
          <p:nvSpPr>
            <p:cNvPr id="113" name="TextBox 112">
              <a:extLst>
                <a:ext uri="{FF2B5EF4-FFF2-40B4-BE49-F238E27FC236}">
                  <a16:creationId xmlns:a16="http://schemas.microsoft.com/office/drawing/2014/main" id="{EB67A275-0890-4FCC-83E5-15C78908DF50}"/>
                </a:ext>
              </a:extLst>
            </p:cNvPr>
            <p:cNvSpPr txBox="1"/>
            <p:nvPr/>
          </p:nvSpPr>
          <p:spPr>
            <a:xfrm>
              <a:off x="7358022" y="3130728"/>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14</a:t>
              </a:r>
              <a:r>
                <a:rPr lang="en-US" sz="1200" b="1" baseline="30000"/>
                <a:t>th</a:t>
              </a:r>
              <a:r>
                <a:rPr lang="en-US" sz="1200" b="1"/>
                <a:t> Street NW (east)</a:t>
              </a:r>
            </a:p>
          </p:txBody>
        </p:sp>
        <p:pic>
          <p:nvPicPr>
            <p:cNvPr id="114" name="Picture 113" descr="A close up of a map&#10;&#10;Description automatically generated">
              <a:extLst>
                <a:ext uri="{FF2B5EF4-FFF2-40B4-BE49-F238E27FC236}">
                  <a16:creationId xmlns:a16="http://schemas.microsoft.com/office/drawing/2014/main" id="{7FF28BB6-A9A2-45FD-B382-E987D968959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8453" t="39356" r="25134" b="39155"/>
            <a:stretch/>
          </p:blipFill>
          <p:spPr>
            <a:xfrm>
              <a:off x="7362942" y="3593279"/>
              <a:ext cx="2163931" cy="1837677"/>
            </a:xfrm>
            <a:prstGeom prst="rect">
              <a:avLst/>
            </a:prstGeom>
            <a:ln>
              <a:solidFill>
                <a:schemeClr val="tx1"/>
              </a:solidFill>
            </a:ln>
          </p:spPr>
        </p:pic>
        <p:grpSp>
          <p:nvGrpSpPr>
            <p:cNvPr id="115" name="Group 114">
              <a:extLst>
                <a:ext uri="{FF2B5EF4-FFF2-40B4-BE49-F238E27FC236}">
                  <a16:creationId xmlns:a16="http://schemas.microsoft.com/office/drawing/2014/main" id="{A763E899-E920-46F6-B91D-2D7D44940779}"/>
                </a:ext>
              </a:extLst>
            </p:cNvPr>
            <p:cNvGrpSpPr/>
            <p:nvPr/>
          </p:nvGrpSpPr>
          <p:grpSpPr>
            <a:xfrm>
              <a:off x="8287272" y="4301577"/>
              <a:ext cx="363353" cy="350055"/>
              <a:chOff x="582469" y="4195805"/>
              <a:chExt cx="409796" cy="391695"/>
            </a:xfrm>
            <a:solidFill>
              <a:srgbClr val="92D050"/>
            </a:solidFill>
          </p:grpSpPr>
          <p:sp>
            <p:nvSpPr>
              <p:cNvPr id="116" name="Partial Circle 115">
                <a:extLst>
                  <a:ext uri="{FF2B5EF4-FFF2-40B4-BE49-F238E27FC236}">
                    <a16:creationId xmlns:a16="http://schemas.microsoft.com/office/drawing/2014/main" id="{0359F4FF-B377-4C57-BBEA-3FAFC39B0AF0}"/>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Partial Circle 116">
                <a:extLst>
                  <a:ext uri="{FF2B5EF4-FFF2-40B4-BE49-F238E27FC236}">
                    <a16:creationId xmlns:a16="http://schemas.microsoft.com/office/drawing/2014/main" id="{9A1F4B72-21DA-4E21-9EE7-580ACA666717}"/>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8" name="Arrow: Right 117">
              <a:extLst>
                <a:ext uri="{FF2B5EF4-FFF2-40B4-BE49-F238E27FC236}">
                  <a16:creationId xmlns:a16="http://schemas.microsoft.com/office/drawing/2014/main" id="{C849BC93-D0F6-4C1F-83B9-AFD87261BBF0}"/>
                </a:ext>
              </a:extLst>
            </p:cNvPr>
            <p:cNvSpPr/>
            <p:nvPr/>
          </p:nvSpPr>
          <p:spPr>
            <a:xfrm>
              <a:off x="7562966" y="4293632"/>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9" name="Arrow: Right 118">
              <a:extLst>
                <a:ext uri="{FF2B5EF4-FFF2-40B4-BE49-F238E27FC236}">
                  <a16:creationId xmlns:a16="http://schemas.microsoft.com/office/drawing/2014/main" id="{F803DDEB-43D5-4A46-A012-E62C95970A87}"/>
                </a:ext>
              </a:extLst>
            </p:cNvPr>
            <p:cNvSpPr/>
            <p:nvPr/>
          </p:nvSpPr>
          <p:spPr>
            <a:xfrm>
              <a:off x="7562967" y="4512117"/>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Arrow: Right 119">
              <a:extLst>
                <a:ext uri="{FF2B5EF4-FFF2-40B4-BE49-F238E27FC236}">
                  <a16:creationId xmlns:a16="http://schemas.microsoft.com/office/drawing/2014/main" id="{398E5F76-E22D-4463-B73F-74B52168BEC4}"/>
                </a:ext>
              </a:extLst>
            </p:cNvPr>
            <p:cNvSpPr/>
            <p:nvPr/>
          </p:nvSpPr>
          <p:spPr>
            <a:xfrm rot="10800000">
              <a:off x="8712581" y="4293631"/>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1" name="Arrow: Right 120">
              <a:extLst>
                <a:ext uri="{FF2B5EF4-FFF2-40B4-BE49-F238E27FC236}">
                  <a16:creationId xmlns:a16="http://schemas.microsoft.com/office/drawing/2014/main" id="{F2524D46-D5CD-42BA-8B0F-0D93852D8AEF}"/>
                </a:ext>
              </a:extLst>
            </p:cNvPr>
            <p:cNvSpPr/>
            <p:nvPr/>
          </p:nvSpPr>
          <p:spPr>
            <a:xfrm rot="10800000">
              <a:off x="8712582" y="4512116"/>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Arrow: Right 121">
              <a:extLst>
                <a:ext uri="{FF2B5EF4-FFF2-40B4-BE49-F238E27FC236}">
                  <a16:creationId xmlns:a16="http://schemas.microsoft.com/office/drawing/2014/main" id="{91DFCA67-3258-441C-9184-88FCFB7EBC83}"/>
                </a:ext>
              </a:extLst>
            </p:cNvPr>
            <p:cNvSpPr/>
            <p:nvPr/>
          </p:nvSpPr>
          <p:spPr>
            <a:xfrm rot="16200000">
              <a:off x="8062491" y="4938626"/>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3" name="Arrow: Right 122">
              <a:extLst>
                <a:ext uri="{FF2B5EF4-FFF2-40B4-BE49-F238E27FC236}">
                  <a16:creationId xmlns:a16="http://schemas.microsoft.com/office/drawing/2014/main" id="{ECA7E7BD-F413-4549-A907-C939D4432816}"/>
                </a:ext>
              </a:extLst>
            </p:cNvPr>
            <p:cNvSpPr/>
            <p:nvPr/>
          </p:nvSpPr>
          <p:spPr>
            <a:xfrm rot="16200000">
              <a:off x="8297225" y="4938625"/>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Arrow: Right 123">
              <a:extLst>
                <a:ext uri="{FF2B5EF4-FFF2-40B4-BE49-F238E27FC236}">
                  <a16:creationId xmlns:a16="http://schemas.microsoft.com/office/drawing/2014/main" id="{FDFCFADC-1986-4153-AE40-02A78FEF758A}"/>
                </a:ext>
              </a:extLst>
            </p:cNvPr>
            <p:cNvSpPr/>
            <p:nvPr/>
          </p:nvSpPr>
          <p:spPr>
            <a:xfrm rot="5400000">
              <a:off x="8080287" y="3831119"/>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5" name="Arrow: Right 124">
              <a:extLst>
                <a:ext uri="{FF2B5EF4-FFF2-40B4-BE49-F238E27FC236}">
                  <a16:creationId xmlns:a16="http://schemas.microsoft.com/office/drawing/2014/main" id="{F7509977-D31D-44DC-9649-8ACC57EB4E60}"/>
                </a:ext>
              </a:extLst>
            </p:cNvPr>
            <p:cNvSpPr/>
            <p:nvPr/>
          </p:nvSpPr>
          <p:spPr>
            <a:xfrm rot="5400000">
              <a:off x="8315019" y="3830930"/>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F4FACF03-4933-49DF-830F-3C5B9E4298C1}"/>
                </a:ext>
              </a:extLst>
            </p:cNvPr>
            <p:cNvSpPr txBox="1"/>
            <p:nvPr/>
          </p:nvSpPr>
          <p:spPr>
            <a:xfrm>
              <a:off x="7500343" y="4293517"/>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127" name="TextBox 126">
              <a:extLst>
                <a:ext uri="{FF2B5EF4-FFF2-40B4-BE49-F238E27FC236}">
                  <a16:creationId xmlns:a16="http://schemas.microsoft.com/office/drawing/2014/main" id="{D06E5317-00A2-42BF-A852-CFDC9ED77E24}"/>
                </a:ext>
              </a:extLst>
            </p:cNvPr>
            <p:cNvSpPr txBox="1"/>
            <p:nvPr/>
          </p:nvSpPr>
          <p:spPr>
            <a:xfrm>
              <a:off x="7495573" y="4512116"/>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128" name="TextBox 127">
              <a:extLst>
                <a:ext uri="{FF2B5EF4-FFF2-40B4-BE49-F238E27FC236}">
                  <a16:creationId xmlns:a16="http://schemas.microsoft.com/office/drawing/2014/main" id="{49335489-2118-485C-9966-908ED5889950}"/>
                </a:ext>
              </a:extLst>
            </p:cNvPr>
            <p:cNvSpPr txBox="1"/>
            <p:nvPr/>
          </p:nvSpPr>
          <p:spPr>
            <a:xfrm>
              <a:off x="9089696" y="428492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29" name="TextBox 128">
              <a:extLst>
                <a:ext uri="{FF2B5EF4-FFF2-40B4-BE49-F238E27FC236}">
                  <a16:creationId xmlns:a16="http://schemas.microsoft.com/office/drawing/2014/main" id="{2688DB8D-F246-4F32-994A-3E7062B1563E}"/>
                </a:ext>
              </a:extLst>
            </p:cNvPr>
            <p:cNvSpPr txBox="1"/>
            <p:nvPr/>
          </p:nvSpPr>
          <p:spPr>
            <a:xfrm>
              <a:off x="9084926" y="450352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30" name="TextBox 129">
              <a:extLst>
                <a:ext uri="{FF2B5EF4-FFF2-40B4-BE49-F238E27FC236}">
                  <a16:creationId xmlns:a16="http://schemas.microsoft.com/office/drawing/2014/main" id="{2A09B246-A2A3-4BB8-862F-4EB99CE1CA9E}"/>
                </a:ext>
              </a:extLst>
            </p:cNvPr>
            <p:cNvSpPr txBox="1"/>
            <p:nvPr/>
          </p:nvSpPr>
          <p:spPr>
            <a:xfrm rot="16200000">
              <a:off x="8183057" y="510299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31" name="TextBox 130">
              <a:extLst>
                <a:ext uri="{FF2B5EF4-FFF2-40B4-BE49-F238E27FC236}">
                  <a16:creationId xmlns:a16="http://schemas.microsoft.com/office/drawing/2014/main" id="{B0471603-0F76-4FC1-BD81-8D3200C2377A}"/>
                </a:ext>
              </a:extLst>
            </p:cNvPr>
            <p:cNvSpPr txBox="1"/>
            <p:nvPr/>
          </p:nvSpPr>
          <p:spPr>
            <a:xfrm rot="16200000">
              <a:off x="8421296" y="511253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32" name="TextBox 131">
              <a:extLst>
                <a:ext uri="{FF2B5EF4-FFF2-40B4-BE49-F238E27FC236}">
                  <a16:creationId xmlns:a16="http://schemas.microsoft.com/office/drawing/2014/main" id="{4B05F469-A66A-4119-BAFE-C9D5F3627046}"/>
                </a:ext>
              </a:extLst>
            </p:cNvPr>
            <p:cNvSpPr txBox="1"/>
            <p:nvPr/>
          </p:nvSpPr>
          <p:spPr>
            <a:xfrm rot="5323067">
              <a:off x="8187244" y="368360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33" name="TextBox 132">
              <a:extLst>
                <a:ext uri="{FF2B5EF4-FFF2-40B4-BE49-F238E27FC236}">
                  <a16:creationId xmlns:a16="http://schemas.microsoft.com/office/drawing/2014/main" id="{08A524C4-1B51-4617-A2C9-793D430E5097}"/>
                </a:ext>
              </a:extLst>
            </p:cNvPr>
            <p:cNvSpPr txBox="1"/>
            <p:nvPr/>
          </p:nvSpPr>
          <p:spPr>
            <a:xfrm rot="5323067">
              <a:off x="8425792" y="3687254"/>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grpSp>
        <p:nvGrpSpPr>
          <p:cNvPr id="218" name="Group 217">
            <a:extLst>
              <a:ext uri="{FF2B5EF4-FFF2-40B4-BE49-F238E27FC236}">
                <a16:creationId xmlns:a16="http://schemas.microsoft.com/office/drawing/2014/main" id="{59086C3A-B19F-45C3-A45D-5F3C397E9F8A}"/>
              </a:ext>
            </a:extLst>
          </p:cNvPr>
          <p:cNvGrpSpPr/>
          <p:nvPr/>
        </p:nvGrpSpPr>
        <p:grpSpPr>
          <a:xfrm>
            <a:off x="9754930" y="4413112"/>
            <a:ext cx="2173769" cy="2300228"/>
            <a:chOff x="9709411" y="3127269"/>
            <a:chExt cx="2173769" cy="2300228"/>
          </a:xfrm>
        </p:grpSpPr>
        <p:sp>
          <p:nvSpPr>
            <p:cNvPr id="134" name="TextBox 133">
              <a:extLst>
                <a:ext uri="{FF2B5EF4-FFF2-40B4-BE49-F238E27FC236}">
                  <a16:creationId xmlns:a16="http://schemas.microsoft.com/office/drawing/2014/main" id="{27EA57A8-3F34-4F77-A9B8-C1AC4EFDA67D}"/>
                </a:ext>
              </a:extLst>
            </p:cNvPr>
            <p:cNvSpPr txBox="1"/>
            <p:nvPr/>
          </p:nvSpPr>
          <p:spPr>
            <a:xfrm>
              <a:off x="9709411" y="3127269"/>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12</a:t>
              </a:r>
              <a:r>
                <a:rPr lang="en-US" sz="1200" b="1" baseline="30000"/>
                <a:t>h</a:t>
              </a:r>
              <a:r>
                <a:rPr lang="en-US" sz="1200" b="1"/>
                <a:t> Street NW</a:t>
              </a:r>
            </a:p>
          </p:txBody>
        </p:sp>
        <p:pic>
          <p:nvPicPr>
            <p:cNvPr id="135" name="Picture 134" descr="A close up of a map&#10;&#10;Description automatically generated">
              <a:extLst>
                <a:ext uri="{FF2B5EF4-FFF2-40B4-BE49-F238E27FC236}">
                  <a16:creationId xmlns:a16="http://schemas.microsoft.com/office/drawing/2014/main" id="{4D29DB6F-3510-4CF1-B0AE-B645335D7CA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1922" t="39389" r="11665" b="39122"/>
            <a:stretch/>
          </p:blipFill>
          <p:spPr>
            <a:xfrm>
              <a:off x="9714331" y="3589820"/>
              <a:ext cx="2163931" cy="1837677"/>
            </a:xfrm>
            <a:prstGeom prst="rect">
              <a:avLst/>
            </a:prstGeom>
            <a:ln>
              <a:solidFill>
                <a:schemeClr val="tx1"/>
              </a:solidFill>
            </a:ln>
          </p:spPr>
        </p:pic>
        <p:grpSp>
          <p:nvGrpSpPr>
            <p:cNvPr id="136" name="Group 135">
              <a:extLst>
                <a:ext uri="{FF2B5EF4-FFF2-40B4-BE49-F238E27FC236}">
                  <a16:creationId xmlns:a16="http://schemas.microsoft.com/office/drawing/2014/main" id="{160E50E4-DF6C-4C48-B2F7-17BA7D10379B}"/>
                </a:ext>
              </a:extLst>
            </p:cNvPr>
            <p:cNvGrpSpPr/>
            <p:nvPr/>
          </p:nvGrpSpPr>
          <p:grpSpPr>
            <a:xfrm>
              <a:off x="10638661" y="4298118"/>
              <a:ext cx="363353" cy="350055"/>
              <a:chOff x="582469" y="4195805"/>
              <a:chExt cx="409796" cy="391695"/>
            </a:xfrm>
            <a:solidFill>
              <a:srgbClr val="92D050"/>
            </a:solidFill>
          </p:grpSpPr>
          <p:sp>
            <p:nvSpPr>
              <p:cNvPr id="137" name="Partial Circle 136">
                <a:extLst>
                  <a:ext uri="{FF2B5EF4-FFF2-40B4-BE49-F238E27FC236}">
                    <a16:creationId xmlns:a16="http://schemas.microsoft.com/office/drawing/2014/main" id="{A4CEEB5E-BFCD-4399-83AE-24EEBE56E6EE}"/>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Partial Circle 137">
                <a:extLst>
                  <a:ext uri="{FF2B5EF4-FFF2-40B4-BE49-F238E27FC236}">
                    <a16:creationId xmlns:a16="http://schemas.microsoft.com/office/drawing/2014/main" id="{353B7B16-981C-4365-A022-2138B0BE66F1}"/>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9" name="Arrow: Right 138">
              <a:extLst>
                <a:ext uri="{FF2B5EF4-FFF2-40B4-BE49-F238E27FC236}">
                  <a16:creationId xmlns:a16="http://schemas.microsoft.com/office/drawing/2014/main" id="{AD96C54E-0513-466F-B5AA-55277C7BB604}"/>
                </a:ext>
              </a:extLst>
            </p:cNvPr>
            <p:cNvSpPr/>
            <p:nvPr/>
          </p:nvSpPr>
          <p:spPr>
            <a:xfrm>
              <a:off x="9914355" y="4290173"/>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0" name="Arrow: Right 139">
              <a:extLst>
                <a:ext uri="{FF2B5EF4-FFF2-40B4-BE49-F238E27FC236}">
                  <a16:creationId xmlns:a16="http://schemas.microsoft.com/office/drawing/2014/main" id="{374E63D8-BB78-4D48-BEB5-630EAEE258DC}"/>
                </a:ext>
              </a:extLst>
            </p:cNvPr>
            <p:cNvSpPr/>
            <p:nvPr/>
          </p:nvSpPr>
          <p:spPr>
            <a:xfrm>
              <a:off x="9914356" y="4508658"/>
              <a:ext cx="689220" cy="2347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Arrow: Right 140">
              <a:extLst>
                <a:ext uri="{FF2B5EF4-FFF2-40B4-BE49-F238E27FC236}">
                  <a16:creationId xmlns:a16="http://schemas.microsoft.com/office/drawing/2014/main" id="{D89E55B5-4762-4FC0-9965-43B4B1928F97}"/>
                </a:ext>
              </a:extLst>
            </p:cNvPr>
            <p:cNvSpPr/>
            <p:nvPr/>
          </p:nvSpPr>
          <p:spPr>
            <a:xfrm rot="10800000">
              <a:off x="11063970" y="4290172"/>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2" name="Arrow: Right 141">
              <a:extLst>
                <a:ext uri="{FF2B5EF4-FFF2-40B4-BE49-F238E27FC236}">
                  <a16:creationId xmlns:a16="http://schemas.microsoft.com/office/drawing/2014/main" id="{4F7DE777-87BD-4E7C-9B0E-15A4124DDA01}"/>
                </a:ext>
              </a:extLst>
            </p:cNvPr>
            <p:cNvSpPr/>
            <p:nvPr/>
          </p:nvSpPr>
          <p:spPr>
            <a:xfrm rot="10800000">
              <a:off x="11063971" y="4508657"/>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Arrow: Right 142">
              <a:extLst>
                <a:ext uri="{FF2B5EF4-FFF2-40B4-BE49-F238E27FC236}">
                  <a16:creationId xmlns:a16="http://schemas.microsoft.com/office/drawing/2014/main" id="{64B96224-149D-42DF-A0F3-3E7A85B2D1EB}"/>
                </a:ext>
              </a:extLst>
            </p:cNvPr>
            <p:cNvSpPr/>
            <p:nvPr/>
          </p:nvSpPr>
          <p:spPr>
            <a:xfrm rot="16200000">
              <a:off x="10413880" y="4935167"/>
              <a:ext cx="618286"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4" name="Arrow: Right 143">
              <a:extLst>
                <a:ext uri="{FF2B5EF4-FFF2-40B4-BE49-F238E27FC236}">
                  <a16:creationId xmlns:a16="http://schemas.microsoft.com/office/drawing/2014/main" id="{4667FE97-E971-43B0-9D20-B38A6F327976}"/>
                </a:ext>
              </a:extLst>
            </p:cNvPr>
            <p:cNvSpPr/>
            <p:nvPr/>
          </p:nvSpPr>
          <p:spPr>
            <a:xfrm rot="16200000">
              <a:off x="10648614" y="4935166"/>
              <a:ext cx="618285"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2AC0F3CA-877B-4202-A39F-DD411F620EB4}"/>
                </a:ext>
              </a:extLst>
            </p:cNvPr>
            <p:cNvSpPr txBox="1"/>
            <p:nvPr/>
          </p:nvSpPr>
          <p:spPr>
            <a:xfrm>
              <a:off x="9851732" y="429005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48" name="TextBox 147">
              <a:extLst>
                <a:ext uri="{FF2B5EF4-FFF2-40B4-BE49-F238E27FC236}">
                  <a16:creationId xmlns:a16="http://schemas.microsoft.com/office/drawing/2014/main" id="{36D7747F-0C86-40F5-AED1-37EF47BCD84B}"/>
                </a:ext>
              </a:extLst>
            </p:cNvPr>
            <p:cNvSpPr txBox="1"/>
            <p:nvPr/>
          </p:nvSpPr>
          <p:spPr>
            <a:xfrm>
              <a:off x="9846962" y="450865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49" name="TextBox 148">
              <a:extLst>
                <a:ext uri="{FF2B5EF4-FFF2-40B4-BE49-F238E27FC236}">
                  <a16:creationId xmlns:a16="http://schemas.microsoft.com/office/drawing/2014/main" id="{E5FD82C8-353A-471A-8312-B6CDEFAAAE96}"/>
                </a:ext>
              </a:extLst>
            </p:cNvPr>
            <p:cNvSpPr txBox="1"/>
            <p:nvPr/>
          </p:nvSpPr>
          <p:spPr>
            <a:xfrm>
              <a:off x="11441085" y="428146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50" name="TextBox 149">
              <a:extLst>
                <a:ext uri="{FF2B5EF4-FFF2-40B4-BE49-F238E27FC236}">
                  <a16:creationId xmlns:a16="http://schemas.microsoft.com/office/drawing/2014/main" id="{F586B287-DE08-4056-91BA-536977399294}"/>
                </a:ext>
              </a:extLst>
            </p:cNvPr>
            <p:cNvSpPr txBox="1"/>
            <p:nvPr/>
          </p:nvSpPr>
          <p:spPr>
            <a:xfrm>
              <a:off x="11436315" y="450006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51" name="TextBox 150">
              <a:extLst>
                <a:ext uri="{FF2B5EF4-FFF2-40B4-BE49-F238E27FC236}">
                  <a16:creationId xmlns:a16="http://schemas.microsoft.com/office/drawing/2014/main" id="{A445A678-9C9E-4177-B49E-6A528A89E4D4}"/>
                </a:ext>
              </a:extLst>
            </p:cNvPr>
            <p:cNvSpPr txBox="1"/>
            <p:nvPr/>
          </p:nvSpPr>
          <p:spPr>
            <a:xfrm rot="16200000">
              <a:off x="10534446" y="509953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52" name="TextBox 151">
              <a:extLst>
                <a:ext uri="{FF2B5EF4-FFF2-40B4-BE49-F238E27FC236}">
                  <a16:creationId xmlns:a16="http://schemas.microsoft.com/office/drawing/2014/main" id="{B685F152-7151-4DD2-B527-83E1CBDC3E73}"/>
                </a:ext>
              </a:extLst>
            </p:cNvPr>
            <p:cNvSpPr txBox="1"/>
            <p:nvPr/>
          </p:nvSpPr>
          <p:spPr>
            <a:xfrm rot="16200000">
              <a:off x="10772685" y="510907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213" name="Group 212">
            <a:extLst>
              <a:ext uri="{FF2B5EF4-FFF2-40B4-BE49-F238E27FC236}">
                <a16:creationId xmlns:a16="http://schemas.microsoft.com/office/drawing/2014/main" id="{28CBC8AD-B4EE-48FD-AF01-E7C884E0A4B7}"/>
              </a:ext>
            </a:extLst>
          </p:cNvPr>
          <p:cNvGrpSpPr/>
          <p:nvPr/>
        </p:nvGrpSpPr>
        <p:grpSpPr>
          <a:xfrm>
            <a:off x="4652353" y="1644296"/>
            <a:ext cx="2212367" cy="2300228"/>
            <a:chOff x="2663810" y="5580986"/>
            <a:chExt cx="2212367" cy="2300228"/>
          </a:xfrm>
        </p:grpSpPr>
        <p:sp>
          <p:nvSpPr>
            <p:cNvPr id="185" name="TextBox 184">
              <a:extLst>
                <a:ext uri="{FF2B5EF4-FFF2-40B4-BE49-F238E27FC236}">
                  <a16:creationId xmlns:a16="http://schemas.microsoft.com/office/drawing/2014/main" id="{24D8422C-626B-4C08-9B4F-B17DD4F8C8AB}"/>
                </a:ext>
              </a:extLst>
            </p:cNvPr>
            <p:cNvSpPr txBox="1"/>
            <p:nvPr/>
          </p:nvSpPr>
          <p:spPr>
            <a:xfrm>
              <a:off x="2702408" y="5580986"/>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21</a:t>
              </a:r>
              <a:r>
                <a:rPr lang="en-US" sz="1200" b="1" baseline="30000"/>
                <a:t>st</a:t>
              </a:r>
              <a:r>
                <a:rPr lang="en-US" sz="1200" b="1"/>
                <a:t> Street NW</a:t>
              </a:r>
            </a:p>
          </p:txBody>
        </p:sp>
        <p:pic>
          <p:nvPicPr>
            <p:cNvPr id="186" name="Picture 185" descr="A close up of a map&#10;&#10;Description automatically generated">
              <a:extLst>
                <a:ext uri="{FF2B5EF4-FFF2-40B4-BE49-F238E27FC236}">
                  <a16:creationId xmlns:a16="http://schemas.microsoft.com/office/drawing/2014/main" id="{61C95860-A80F-4CF8-A52C-986F10EA80A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5" t="39671" r="75852" b="38840"/>
            <a:stretch/>
          </p:blipFill>
          <p:spPr>
            <a:xfrm>
              <a:off x="2707328" y="6043537"/>
              <a:ext cx="2163931" cy="1837677"/>
            </a:xfrm>
            <a:prstGeom prst="rect">
              <a:avLst/>
            </a:prstGeom>
            <a:ln>
              <a:solidFill>
                <a:schemeClr val="tx1"/>
              </a:solidFill>
            </a:ln>
          </p:spPr>
        </p:pic>
        <p:grpSp>
          <p:nvGrpSpPr>
            <p:cNvPr id="187" name="Group 186">
              <a:extLst>
                <a:ext uri="{FF2B5EF4-FFF2-40B4-BE49-F238E27FC236}">
                  <a16:creationId xmlns:a16="http://schemas.microsoft.com/office/drawing/2014/main" id="{7D9B48B2-2949-4898-ACB9-87CE9D433746}"/>
                </a:ext>
              </a:extLst>
            </p:cNvPr>
            <p:cNvGrpSpPr/>
            <p:nvPr/>
          </p:nvGrpSpPr>
          <p:grpSpPr>
            <a:xfrm>
              <a:off x="3631658" y="6751835"/>
              <a:ext cx="363353" cy="350055"/>
              <a:chOff x="582469" y="4195805"/>
              <a:chExt cx="409796" cy="391695"/>
            </a:xfrm>
            <a:solidFill>
              <a:srgbClr val="92D050"/>
            </a:solidFill>
          </p:grpSpPr>
          <p:sp>
            <p:nvSpPr>
              <p:cNvPr id="188" name="Partial Circle 187">
                <a:extLst>
                  <a:ext uri="{FF2B5EF4-FFF2-40B4-BE49-F238E27FC236}">
                    <a16:creationId xmlns:a16="http://schemas.microsoft.com/office/drawing/2014/main" id="{1A385D6E-F4A4-4C8B-8689-0247F2005619}"/>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9" name="Partial Circle 188">
                <a:extLst>
                  <a:ext uri="{FF2B5EF4-FFF2-40B4-BE49-F238E27FC236}">
                    <a16:creationId xmlns:a16="http://schemas.microsoft.com/office/drawing/2014/main" id="{38554F24-4282-447D-BDA6-893FF405EA68}"/>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0" name="Arrow: Right 189">
              <a:extLst>
                <a:ext uri="{FF2B5EF4-FFF2-40B4-BE49-F238E27FC236}">
                  <a16:creationId xmlns:a16="http://schemas.microsoft.com/office/drawing/2014/main" id="{3E8413C5-ACEB-4857-A480-1CF6D3FE7DC6}"/>
                </a:ext>
              </a:extLst>
            </p:cNvPr>
            <p:cNvSpPr/>
            <p:nvPr/>
          </p:nvSpPr>
          <p:spPr>
            <a:xfrm>
              <a:off x="2731204" y="672873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1" name="Arrow: Right 190">
              <a:extLst>
                <a:ext uri="{FF2B5EF4-FFF2-40B4-BE49-F238E27FC236}">
                  <a16:creationId xmlns:a16="http://schemas.microsoft.com/office/drawing/2014/main" id="{3EE96467-DE89-458E-B03E-3D2DE34C4A5C}"/>
                </a:ext>
              </a:extLst>
            </p:cNvPr>
            <p:cNvSpPr/>
            <p:nvPr/>
          </p:nvSpPr>
          <p:spPr>
            <a:xfrm>
              <a:off x="2731205" y="694721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Arrow: Right 191">
              <a:extLst>
                <a:ext uri="{FF2B5EF4-FFF2-40B4-BE49-F238E27FC236}">
                  <a16:creationId xmlns:a16="http://schemas.microsoft.com/office/drawing/2014/main" id="{CE32760E-74D8-4F60-A126-24807586CE0C}"/>
                </a:ext>
              </a:extLst>
            </p:cNvPr>
            <p:cNvSpPr/>
            <p:nvPr/>
          </p:nvSpPr>
          <p:spPr>
            <a:xfrm rot="10800000">
              <a:off x="4056967" y="674388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3" name="Arrow: Right 192">
              <a:extLst>
                <a:ext uri="{FF2B5EF4-FFF2-40B4-BE49-F238E27FC236}">
                  <a16:creationId xmlns:a16="http://schemas.microsoft.com/office/drawing/2014/main" id="{045882C4-A6A5-4767-A078-C4B4708C4AF9}"/>
                </a:ext>
              </a:extLst>
            </p:cNvPr>
            <p:cNvSpPr/>
            <p:nvPr/>
          </p:nvSpPr>
          <p:spPr>
            <a:xfrm rot="10800000">
              <a:off x="4056968" y="6962374"/>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Arrow: Right 195">
              <a:extLst>
                <a:ext uri="{FF2B5EF4-FFF2-40B4-BE49-F238E27FC236}">
                  <a16:creationId xmlns:a16="http://schemas.microsoft.com/office/drawing/2014/main" id="{A10D8434-E8FD-4102-88B4-E268B059E936}"/>
                </a:ext>
              </a:extLst>
            </p:cNvPr>
            <p:cNvSpPr/>
            <p:nvPr/>
          </p:nvSpPr>
          <p:spPr>
            <a:xfrm rot="5400000">
              <a:off x="3435057" y="6310245"/>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7" name="Arrow: Right 196">
              <a:extLst>
                <a:ext uri="{FF2B5EF4-FFF2-40B4-BE49-F238E27FC236}">
                  <a16:creationId xmlns:a16="http://schemas.microsoft.com/office/drawing/2014/main" id="{3D6D9FFD-0F0D-41BD-A18B-325915FF746E}"/>
                </a:ext>
              </a:extLst>
            </p:cNvPr>
            <p:cNvSpPr/>
            <p:nvPr/>
          </p:nvSpPr>
          <p:spPr>
            <a:xfrm rot="5400000">
              <a:off x="3663753" y="6310245"/>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id="{C082F532-476B-4131-A956-D7AF68B59B10}"/>
                </a:ext>
              </a:extLst>
            </p:cNvPr>
            <p:cNvSpPr txBox="1"/>
            <p:nvPr/>
          </p:nvSpPr>
          <p:spPr>
            <a:xfrm>
              <a:off x="2668581" y="6723856"/>
              <a:ext cx="68922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 - ML</a:t>
              </a:r>
            </a:p>
          </p:txBody>
        </p:sp>
        <p:sp>
          <p:nvSpPr>
            <p:cNvPr id="199" name="TextBox 198">
              <a:extLst>
                <a:ext uri="{FF2B5EF4-FFF2-40B4-BE49-F238E27FC236}">
                  <a16:creationId xmlns:a16="http://schemas.microsoft.com/office/drawing/2014/main" id="{039A93EE-BC7C-4B98-9BE9-082B5B02F5AE}"/>
                </a:ext>
              </a:extLst>
            </p:cNvPr>
            <p:cNvSpPr txBox="1"/>
            <p:nvPr/>
          </p:nvSpPr>
          <p:spPr>
            <a:xfrm>
              <a:off x="2663810" y="6942455"/>
              <a:ext cx="689219"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 - ML</a:t>
              </a:r>
            </a:p>
          </p:txBody>
        </p:sp>
        <p:sp>
          <p:nvSpPr>
            <p:cNvPr id="200" name="TextBox 199">
              <a:extLst>
                <a:ext uri="{FF2B5EF4-FFF2-40B4-BE49-F238E27FC236}">
                  <a16:creationId xmlns:a16="http://schemas.microsoft.com/office/drawing/2014/main" id="{DC4BF439-C160-4837-AD3E-2E469ED84B39}"/>
                </a:ext>
              </a:extLst>
            </p:cNvPr>
            <p:cNvSpPr txBox="1"/>
            <p:nvPr/>
          </p:nvSpPr>
          <p:spPr>
            <a:xfrm>
              <a:off x="4434082" y="673518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01" name="TextBox 200">
              <a:extLst>
                <a:ext uri="{FF2B5EF4-FFF2-40B4-BE49-F238E27FC236}">
                  <a16:creationId xmlns:a16="http://schemas.microsoft.com/office/drawing/2014/main" id="{C6CC3355-E5E9-43A8-B6FE-88DCEB0D5DA9}"/>
                </a:ext>
              </a:extLst>
            </p:cNvPr>
            <p:cNvSpPr txBox="1"/>
            <p:nvPr/>
          </p:nvSpPr>
          <p:spPr>
            <a:xfrm>
              <a:off x="4429312" y="6953781"/>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202" name="TextBox 201">
              <a:extLst>
                <a:ext uri="{FF2B5EF4-FFF2-40B4-BE49-F238E27FC236}">
                  <a16:creationId xmlns:a16="http://schemas.microsoft.com/office/drawing/2014/main" id="{8CDA712A-333F-414B-9869-707B2D089C80}"/>
                </a:ext>
              </a:extLst>
            </p:cNvPr>
            <p:cNvSpPr txBox="1"/>
            <p:nvPr/>
          </p:nvSpPr>
          <p:spPr>
            <a:xfrm rot="16200000">
              <a:off x="3527443" y="755325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03" name="TextBox 202">
              <a:extLst>
                <a:ext uri="{FF2B5EF4-FFF2-40B4-BE49-F238E27FC236}">
                  <a16:creationId xmlns:a16="http://schemas.microsoft.com/office/drawing/2014/main" id="{D1E6320D-AE11-47B1-9D55-7FA0CF6CA15A}"/>
                </a:ext>
              </a:extLst>
            </p:cNvPr>
            <p:cNvSpPr txBox="1"/>
            <p:nvPr/>
          </p:nvSpPr>
          <p:spPr>
            <a:xfrm rot="16200000">
              <a:off x="3765682" y="756278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04" name="TextBox 203">
              <a:extLst>
                <a:ext uri="{FF2B5EF4-FFF2-40B4-BE49-F238E27FC236}">
                  <a16:creationId xmlns:a16="http://schemas.microsoft.com/office/drawing/2014/main" id="{9BE46006-8EA1-48D0-A7C2-D332B8C2DA3F}"/>
                </a:ext>
              </a:extLst>
            </p:cNvPr>
            <p:cNvSpPr txBox="1"/>
            <p:nvPr/>
          </p:nvSpPr>
          <p:spPr>
            <a:xfrm rot="5323067">
              <a:off x="3547241" y="615379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05" name="TextBox 204">
              <a:extLst>
                <a:ext uri="{FF2B5EF4-FFF2-40B4-BE49-F238E27FC236}">
                  <a16:creationId xmlns:a16="http://schemas.microsoft.com/office/drawing/2014/main" id="{D8D080DC-0452-4A4F-A320-B128E9E1D160}"/>
                </a:ext>
              </a:extLst>
            </p:cNvPr>
            <p:cNvSpPr txBox="1"/>
            <p:nvPr/>
          </p:nvSpPr>
          <p:spPr>
            <a:xfrm rot="5323067">
              <a:off x="3771501" y="615745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nvGrpSpPr>
            <p:cNvPr id="212" name="Group 211">
              <a:extLst>
                <a:ext uri="{FF2B5EF4-FFF2-40B4-BE49-F238E27FC236}">
                  <a16:creationId xmlns:a16="http://schemas.microsoft.com/office/drawing/2014/main" id="{8CD7FEF2-4151-4727-A926-D2DA242AB0F2}"/>
                </a:ext>
              </a:extLst>
            </p:cNvPr>
            <p:cNvGrpSpPr/>
            <p:nvPr/>
          </p:nvGrpSpPr>
          <p:grpSpPr>
            <a:xfrm>
              <a:off x="2956369" y="7105214"/>
              <a:ext cx="855342" cy="401178"/>
              <a:chOff x="2900576" y="7038991"/>
              <a:chExt cx="855342" cy="401178"/>
            </a:xfrm>
          </p:grpSpPr>
          <p:sp>
            <p:nvSpPr>
              <p:cNvPr id="208" name="Arrow: Right 207">
                <a:extLst>
                  <a:ext uri="{FF2B5EF4-FFF2-40B4-BE49-F238E27FC236}">
                    <a16:creationId xmlns:a16="http://schemas.microsoft.com/office/drawing/2014/main" id="{C7F7D99A-F68F-4ED7-87C3-A0138DD09777}"/>
                  </a:ext>
                </a:extLst>
              </p:cNvPr>
              <p:cNvSpPr/>
              <p:nvPr/>
            </p:nvSpPr>
            <p:spPr>
              <a:xfrm rot="20237402">
                <a:off x="2954867" y="7038991"/>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9" name="Arrow: Right 208">
                <a:extLst>
                  <a:ext uri="{FF2B5EF4-FFF2-40B4-BE49-F238E27FC236}">
                    <a16:creationId xmlns:a16="http://schemas.microsoft.com/office/drawing/2014/main" id="{0019197A-E17D-4D05-8610-EB546DB6FAA5}"/>
                  </a:ext>
                </a:extLst>
              </p:cNvPr>
              <p:cNvSpPr/>
              <p:nvPr/>
            </p:nvSpPr>
            <p:spPr>
              <a:xfrm rot="20237402">
                <a:off x="3066698" y="7183144"/>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F91EDED8-FBC8-4071-B440-39BC5DCAAAF5}"/>
                  </a:ext>
                </a:extLst>
              </p:cNvPr>
              <p:cNvSpPr txBox="1"/>
              <p:nvPr/>
            </p:nvSpPr>
            <p:spPr>
              <a:xfrm rot="20237402">
                <a:off x="2900576" y="7052305"/>
                <a:ext cx="70994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 - SL</a:t>
                </a:r>
              </a:p>
            </p:txBody>
          </p:sp>
          <p:sp>
            <p:nvSpPr>
              <p:cNvPr id="211" name="TextBox 210">
                <a:extLst>
                  <a:ext uri="{FF2B5EF4-FFF2-40B4-BE49-F238E27FC236}">
                    <a16:creationId xmlns:a16="http://schemas.microsoft.com/office/drawing/2014/main" id="{A695DF0B-65E9-4851-A84A-B93C2E4C9DD7}"/>
                  </a:ext>
                </a:extLst>
              </p:cNvPr>
              <p:cNvSpPr txBox="1"/>
              <p:nvPr/>
            </p:nvSpPr>
            <p:spPr>
              <a:xfrm rot="20237402">
                <a:off x="3016894" y="7193948"/>
                <a:ext cx="709940"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 - SL</a:t>
                </a:r>
              </a:p>
            </p:txBody>
          </p:sp>
        </p:grpSp>
      </p:grpSp>
      <p:sp>
        <p:nvSpPr>
          <p:cNvPr id="219" name="Content Placeholder 2">
            <a:extLst>
              <a:ext uri="{FF2B5EF4-FFF2-40B4-BE49-F238E27FC236}">
                <a16:creationId xmlns:a16="http://schemas.microsoft.com/office/drawing/2014/main" id="{12ED7AE6-CC52-43CF-AA8B-EDE2B05679A0}"/>
              </a:ext>
            </a:extLst>
          </p:cNvPr>
          <p:cNvSpPr txBox="1">
            <a:spLocks/>
          </p:cNvSpPr>
          <p:nvPr/>
        </p:nvSpPr>
        <p:spPr>
          <a:xfrm>
            <a:off x="4606441" y="3952032"/>
            <a:ext cx="2647374" cy="4336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i="1"/>
              <a:t>*ML: Mainline K Street NW (from tunnel)</a:t>
            </a:r>
            <a:br>
              <a:rPr lang="en-US" sz="1000" i="1"/>
            </a:br>
            <a:r>
              <a:rPr lang="en-US" sz="1000" i="1"/>
              <a:t>*SL: Service Lane (from Washington Circle)</a:t>
            </a:r>
          </a:p>
        </p:txBody>
      </p:sp>
      <p:grpSp>
        <p:nvGrpSpPr>
          <p:cNvPr id="230" name="Group 229">
            <a:extLst>
              <a:ext uri="{FF2B5EF4-FFF2-40B4-BE49-F238E27FC236}">
                <a16:creationId xmlns:a16="http://schemas.microsoft.com/office/drawing/2014/main" id="{069723ED-12A3-4326-81CB-73D7A6220D63}"/>
              </a:ext>
            </a:extLst>
          </p:cNvPr>
          <p:cNvGrpSpPr/>
          <p:nvPr/>
        </p:nvGrpSpPr>
        <p:grpSpPr>
          <a:xfrm>
            <a:off x="939361" y="1887917"/>
            <a:ext cx="2986950" cy="1869645"/>
            <a:chOff x="425159" y="4813979"/>
            <a:chExt cx="3285643" cy="2262272"/>
          </a:xfrm>
        </p:grpSpPr>
        <p:grpSp>
          <p:nvGrpSpPr>
            <p:cNvPr id="231" name="Group 230">
              <a:extLst>
                <a:ext uri="{FF2B5EF4-FFF2-40B4-BE49-F238E27FC236}">
                  <a16:creationId xmlns:a16="http://schemas.microsoft.com/office/drawing/2014/main" id="{181019AC-9584-47BC-BB7F-C72769F327F7}"/>
                </a:ext>
              </a:extLst>
            </p:cNvPr>
            <p:cNvGrpSpPr/>
            <p:nvPr/>
          </p:nvGrpSpPr>
          <p:grpSpPr>
            <a:xfrm>
              <a:off x="894918" y="5235552"/>
              <a:ext cx="2247267" cy="528025"/>
              <a:chOff x="10169344" y="1647408"/>
              <a:chExt cx="2247267" cy="528025"/>
            </a:xfrm>
          </p:grpSpPr>
          <p:sp>
            <p:nvSpPr>
              <p:cNvPr id="240" name="Partial Circle 239">
                <a:extLst>
                  <a:ext uri="{FF2B5EF4-FFF2-40B4-BE49-F238E27FC236}">
                    <a16:creationId xmlns:a16="http://schemas.microsoft.com/office/drawing/2014/main" id="{3FE6A0B4-C78E-4250-B68F-48994C68844B}"/>
                  </a:ext>
                </a:extLst>
              </p:cNvPr>
              <p:cNvSpPr/>
              <p:nvPr/>
            </p:nvSpPr>
            <p:spPr>
              <a:xfrm rot="10800000">
                <a:off x="11075905" y="1647408"/>
                <a:ext cx="552428" cy="528025"/>
              </a:xfrm>
              <a:prstGeom prst="pie">
                <a:avLst>
                  <a:gd name="adj1" fmla="val 5336220"/>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1" name="Partial Circle 240">
                <a:extLst>
                  <a:ext uri="{FF2B5EF4-FFF2-40B4-BE49-F238E27FC236}">
                    <a16:creationId xmlns:a16="http://schemas.microsoft.com/office/drawing/2014/main" id="{2CBDC74D-508B-4D86-BD45-BD6D146DBA42}"/>
                  </a:ext>
                </a:extLst>
              </p:cNvPr>
              <p:cNvSpPr/>
              <p:nvPr/>
            </p:nvSpPr>
            <p:spPr>
              <a:xfrm>
                <a:off x="10905326" y="1647408"/>
                <a:ext cx="552428" cy="528025"/>
              </a:xfrm>
              <a:prstGeom prst="pie">
                <a:avLst>
                  <a:gd name="adj1" fmla="val 5372126"/>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2" name="Content Placeholder 2">
                <a:extLst>
                  <a:ext uri="{FF2B5EF4-FFF2-40B4-BE49-F238E27FC236}">
                    <a16:creationId xmlns:a16="http://schemas.microsoft.com/office/drawing/2014/main" id="{1A94EA82-7A5C-4F12-8F84-94A76FC8B3E7}"/>
                  </a:ext>
                </a:extLst>
              </p:cNvPr>
              <p:cNvSpPr txBox="1">
                <a:spLocks/>
              </p:cNvSpPr>
              <p:nvPr/>
            </p:nvSpPr>
            <p:spPr>
              <a:xfrm>
                <a:off x="10169344"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AM</a:t>
                </a:r>
              </a:p>
            </p:txBody>
          </p:sp>
          <p:sp>
            <p:nvSpPr>
              <p:cNvPr id="243" name="Content Placeholder 2">
                <a:extLst>
                  <a:ext uri="{FF2B5EF4-FFF2-40B4-BE49-F238E27FC236}">
                    <a16:creationId xmlns:a16="http://schemas.microsoft.com/office/drawing/2014/main" id="{9909C180-E428-477E-98BC-FEA186817444}"/>
                  </a:ext>
                </a:extLst>
              </p:cNvPr>
              <p:cNvSpPr txBox="1">
                <a:spLocks/>
              </p:cNvSpPr>
              <p:nvPr/>
            </p:nvSpPr>
            <p:spPr>
              <a:xfrm>
                <a:off x="11814152"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PM</a:t>
                </a:r>
              </a:p>
            </p:txBody>
          </p:sp>
        </p:grpSp>
        <p:sp>
          <p:nvSpPr>
            <p:cNvPr id="232" name="Content Placeholder 2">
              <a:extLst>
                <a:ext uri="{FF2B5EF4-FFF2-40B4-BE49-F238E27FC236}">
                  <a16:creationId xmlns:a16="http://schemas.microsoft.com/office/drawing/2014/main" id="{89AB1A79-5A83-4CB2-B16B-D2D540CCBB2C}"/>
                </a:ext>
              </a:extLst>
            </p:cNvPr>
            <p:cNvSpPr txBox="1">
              <a:spLocks/>
            </p:cNvSpPr>
            <p:nvPr/>
          </p:nvSpPr>
          <p:spPr>
            <a:xfrm>
              <a:off x="451982" y="4813979"/>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Intersection Performance</a:t>
              </a:r>
            </a:p>
          </p:txBody>
        </p:sp>
        <p:sp>
          <p:nvSpPr>
            <p:cNvPr id="233" name="Content Placeholder 2">
              <a:extLst>
                <a:ext uri="{FF2B5EF4-FFF2-40B4-BE49-F238E27FC236}">
                  <a16:creationId xmlns:a16="http://schemas.microsoft.com/office/drawing/2014/main" id="{8C0C128C-86C9-4E88-80C2-305AF08780E0}"/>
                </a:ext>
              </a:extLst>
            </p:cNvPr>
            <p:cNvSpPr txBox="1">
              <a:spLocks/>
            </p:cNvSpPr>
            <p:nvPr/>
          </p:nvSpPr>
          <p:spPr>
            <a:xfrm>
              <a:off x="425159" y="5882837"/>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Approach Performance</a:t>
              </a:r>
            </a:p>
          </p:txBody>
        </p:sp>
        <p:grpSp>
          <p:nvGrpSpPr>
            <p:cNvPr id="234" name="Group 233">
              <a:extLst>
                <a:ext uri="{FF2B5EF4-FFF2-40B4-BE49-F238E27FC236}">
                  <a16:creationId xmlns:a16="http://schemas.microsoft.com/office/drawing/2014/main" id="{2085A5E7-5671-4E80-82C8-881E31A997AA}"/>
                </a:ext>
              </a:extLst>
            </p:cNvPr>
            <p:cNvGrpSpPr/>
            <p:nvPr/>
          </p:nvGrpSpPr>
          <p:grpSpPr>
            <a:xfrm>
              <a:off x="1515792" y="6258040"/>
              <a:ext cx="995339" cy="391983"/>
              <a:chOff x="1650550" y="6484192"/>
              <a:chExt cx="995339" cy="391983"/>
            </a:xfrm>
          </p:grpSpPr>
          <p:sp>
            <p:nvSpPr>
              <p:cNvPr id="238" name="Arrow: Right 237">
                <a:extLst>
                  <a:ext uri="{FF2B5EF4-FFF2-40B4-BE49-F238E27FC236}">
                    <a16:creationId xmlns:a16="http://schemas.microsoft.com/office/drawing/2014/main" id="{0264527B-9330-479A-B3FB-F572F7BCB6DD}"/>
                  </a:ext>
                </a:extLst>
              </p:cNvPr>
              <p:cNvSpPr/>
              <p:nvPr/>
            </p:nvSpPr>
            <p:spPr>
              <a:xfrm>
                <a:off x="1672895" y="6484192"/>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39" name="TextBox 238">
                <a:extLst>
                  <a:ext uri="{FF2B5EF4-FFF2-40B4-BE49-F238E27FC236}">
                    <a16:creationId xmlns:a16="http://schemas.microsoft.com/office/drawing/2014/main" id="{24E7942F-1059-44F6-B5F1-8D195B66766D}"/>
                  </a:ext>
                </a:extLst>
              </p:cNvPr>
              <p:cNvSpPr txBox="1"/>
              <p:nvPr/>
            </p:nvSpPr>
            <p:spPr>
              <a:xfrm>
                <a:off x="1650550" y="6537333"/>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AM</a:t>
                </a:r>
              </a:p>
            </p:txBody>
          </p:sp>
        </p:grpSp>
        <p:grpSp>
          <p:nvGrpSpPr>
            <p:cNvPr id="235" name="Group 234">
              <a:extLst>
                <a:ext uri="{FF2B5EF4-FFF2-40B4-BE49-F238E27FC236}">
                  <a16:creationId xmlns:a16="http://schemas.microsoft.com/office/drawing/2014/main" id="{7ED2AFDB-2757-4C16-BBC9-1F87F5FD0C08}"/>
                </a:ext>
              </a:extLst>
            </p:cNvPr>
            <p:cNvGrpSpPr/>
            <p:nvPr/>
          </p:nvGrpSpPr>
          <p:grpSpPr>
            <a:xfrm>
              <a:off x="1513192" y="6684268"/>
              <a:ext cx="995340" cy="391983"/>
              <a:chOff x="1650550" y="6702677"/>
              <a:chExt cx="995340" cy="391983"/>
            </a:xfrm>
          </p:grpSpPr>
          <p:sp>
            <p:nvSpPr>
              <p:cNvPr id="236" name="Arrow: Right 235">
                <a:extLst>
                  <a:ext uri="{FF2B5EF4-FFF2-40B4-BE49-F238E27FC236}">
                    <a16:creationId xmlns:a16="http://schemas.microsoft.com/office/drawing/2014/main" id="{C6E9DB8D-64C4-448C-81AE-9FBA6C64A315}"/>
                  </a:ext>
                </a:extLst>
              </p:cNvPr>
              <p:cNvSpPr/>
              <p:nvPr/>
            </p:nvSpPr>
            <p:spPr>
              <a:xfrm>
                <a:off x="1672896" y="6702677"/>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7" name="TextBox 236">
                <a:extLst>
                  <a:ext uri="{FF2B5EF4-FFF2-40B4-BE49-F238E27FC236}">
                    <a16:creationId xmlns:a16="http://schemas.microsoft.com/office/drawing/2014/main" id="{EF87735C-92AB-4324-B4EE-D9ABBCF27794}"/>
                  </a:ext>
                </a:extLst>
              </p:cNvPr>
              <p:cNvSpPr txBox="1"/>
              <p:nvPr/>
            </p:nvSpPr>
            <p:spPr>
              <a:xfrm>
                <a:off x="1650550" y="6755818"/>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PM</a:t>
                </a:r>
              </a:p>
            </p:txBody>
          </p:sp>
        </p:grpSp>
      </p:grpSp>
      <p:sp>
        <p:nvSpPr>
          <p:cNvPr id="165" name="Title 1">
            <a:extLst>
              <a:ext uri="{FF2B5EF4-FFF2-40B4-BE49-F238E27FC236}">
                <a16:creationId xmlns:a16="http://schemas.microsoft.com/office/drawing/2014/main" id="{DCE7AD4B-89F4-406D-A966-9D926B7BA6F6}"/>
              </a:ext>
            </a:extLst>
          </p:cNvPr>
          <p:cNvSpPr>
            <a:spLocks noGrp="1"/>
          </p:cNvSpPr>
          <p:nvPr>
            <p:ph type="title"/>
          </p:nvPr>
        </p:nvSpPr>
        <p:spPr>
          <a:xfrm>
            <a:off x="1484281" y="93527"/>
            <a:ext cx="9013828" cy="1325563"/>
          </a:xfrm>
        </p:spPr>
        <p:txBody>
          <a:bodyPr>
            <a:normAutofit/>
          </a:bodyPr>
          <a:lstStyle/>
          <a:p>
            <a:r>
              <a:rPr lang="en-US" sz="4000">
                <a:solidFill>
                  <a:schemeClr val="accent3"/>
                </a:solidFill>
              </a:rPr>
              <a:t>Approach Delay</a:t>
            </a:r>
            <a:endParaRPr lang="en-US" sz="4000" u="sng">
              <a:solidFill>
                <a:schemeClr val="accent1"/>
              </a:solidFill>
            </a:endParaRPr>
          </a:p>
        </p:txBody>
      </p:sp>
      <p:pic>
        <p:nvPicPr>
          <p:cNvPr id="166" name="Picture 165">
            <a:extLst>
              <a:ext uri="{FF2B5EF4-FFF2-40B4-BE49-F238E27FC236}">
                <a16:creationId xmlns:a16="http://schemas.microsoft.com/office/drawing/2014/main" id="{8B863C34-D339-456A-9C2E-4262FCBC72C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6674" t="58809" r="76853" b="10738"/>
          <a:stretch/>
        </p:blipFill>
        <p:spPr>
          <a:xfrm>
            <a:off x="206801" y="107920"/>
            <a:ext cx="1247067" cy="1296775"/>
          </a:xfrm>
          <a:prstGeom prst="rect">
            <a:avLst/>
          </a:prstGeom>
        </p:spPr>
      </p:pic>
      <p:grpSp>
        <p:nvGrpSpPr>
          <p:cNvPr id="228" name="Group 227">
            <a:extLst>
              <a:ext uri="{FF2B5EF4-FFF2-40B4-BE49-F238E27FC236}">
                <a16:creationId xmlns:a16="http://schemas.microsoft.com/office/drawing/2014/main" id="{A72B50BF-EBB7-41BB-81BF-E9F3512BC223}"/>
              </a:ext>
            </a:extLst>
          </p:cNvPr>
          <p:cNvGrpSpPr/>
          <p:nvPr/>
        </p:nvGrpSpPr>
        <p:grpSpPr>
          <a:xfrm>
            <a:off x="711107" y="4050550"/>
            <a:ext cx="3615171" cy="2348680"/>
            <a:chOff x="8734284" y="897509"/>
            <a:chExt cx="3124576" cy="2870948"/>
          </a:xfrm>
        </p:grpSpPr>
        <p:grpSp>
          <p:nvGrpSpPr>
            <p:cNvPr id="229" name="Group 228">
              <a:extLst>
                <a:ext uri="{FF2B5EF4-FFF2-40B4-BE49-F238E27FC236}">
                  <a16:creationId xmlns:a16="http://schemas.microsoft.com/office/drawing/2014/main" id="{FE2136CA-2338-4661-80AB-6A49F5BA26C7}"/>
                </a:ext>
              </a:extLst>
            </p:cNvPr>
            <p:cNvGrpSpPr/>
            <p:nvPr/>
          </p:nvGrpSpPr>
          <p:grpSpPr>
            <a:xfrm>
              <a:off x="8788611" y="916040"/>
              <a:ext cx="3070249" cy="2807178"/>
              <a:chOff x="5448649" y="4653921"/>
              <a:chExt cx="3070249" cy="1774642"/>
            </a:xfrm>
          </p:grpSpPr>
          <p:sp>
            <p:nvSpPr>
              <p:cNvPr id="252" name="Rectangle 251">
                <a:extLst>
                  <a:ext uri="{FF2B5EF4-FFF2-40B4-BE49-F238E27FC236}">
                    <a16:creationId xmlns:a16="http://schemas.microsoft.com/office/drawing/2014/main" id="{3B8EF9F6-EC62-49DB-8661-DCCD5FAEDAC6}"/>
                  </a:ext>
                </a:extLst>
              </p:cNvPr>
              <p:cNvSpPr/>
              <p:nvPr/>
            </p:nvSpPr>
            <p:spPr>
              <a:xfrm>
                <a:off x="5448649" y="4653921"/>
                <a:ext cx="3070249" cy="1774642"/>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Content Placeholder 2">
                <a:extLst>
                  <a:ext uri="{FF2B5EF4-FFF2-40B4-BE49-F238E27FC236}">
                    <a16:creationId xmlns:a16="http://schemas.microsoft.com/office/drawing/2014/main" id="{2CDBB058-039C-444C-825D-D0BEDE6D3F3F}"/>
                  </a:ext>
                </a:extLst>
              </p:cNvPr>
              <p:cNvSpPr txBox="1">
                <a:spLocks/>
              </p:cNvSpPr>
              <p:nvPr/>
            </p:nvSpPr>
            <p:spPr>
              <a:xfrm>
                <a:off x="6228920" y="4916584"/>
                <a:ext cx="2289977"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0-35 Seconds of Delay </a:t>
                </a:r>
              </a:p>
            </p:txBody>
          </p:sp>
          <p:sp>
            <p:nvSpPr>
              <p:cNvPr id="254" name="Content Placeholder 2">
                <a:extLst>
                  <a:ext uri="{FF2B5EF4-FFF2-40B4-BE49-F238E27FC236}">
                    <a16:creationId xmlns:a16="http://schemas.microsoft.com/office/drawing/2014/main" id="{92CE9742-49D5-431E-BD0A-B3389D7BFC67}"/>
                  </a:ext>
                </a:extLst>
              </p:cNvPr>
              <p:cNvSpPr txBox="1">
                <a:spLocks/>
              </p:cNvSpPr>
              <p:nvPr/>
            </p:nvSpPr>
            <p:spPr>
              <a:xfrm>
                <a:off x="6228921" y="5232665"/>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35-55 Seconds of Delay </a:t>
                </a:r>
              </a:p>
            </p:txBody>
          </p:sp>
          <p:sp>
            <p:nvSpPr>
              <p:cNvPr id="255" name="Content Placeholder 2">
                <a:extLst>
                  <a:ext uri="{FF2B5EF4-FFF2-40B4-BE49-F238E27FC236}">
                    <a16:creationId xmlns:a16="http://schemas.microsoft.com/office/drawing/2014/main" id="{D69AB0EE-1454-4A80-94FD-A7C19C6A0EE4}"/>
                  </a:ext>
                </a:extLst>
              </p:cNvPr>
              <p:cNvSpPr txBox="1">
                <a:spLocks/>
              </p:cNvSpPr>
              <p:nvPr/>
            </p:nvSpPr>
            <p:spPr>
              <a:xfrm>
                <a:off x="6228921" y="5529257"/>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55-80 Seconds of Delay </a:t>
                </a:r>
              </a:p>
            </p:txBody>
          </p:sp>
          <p:sp>
            <p:nvSpPr>
              <p:cNvPr id="256" name="Content Placeholder 2">
                <a:extLst>
                  <a:ext uri="{FF2B5EF4-FFF2-40B4-BE49-F238E27FC236}">
                    <a16:creationId xmlns:a16="http://schemas.microsoft.com/office/drawing/2014/main" id="{AA00D12F-BB5F-47C5-934E-2FE8A1DCB821}"/>
                  </a:ext>
                </a:extLst>
              </p:cNvPr>
              <p:cNvSpPr txBox="1">
                <a:spLocks/>
              </p:cNvSpPr>
              <p:nvPr/>
            </p:nvSpPr>
            <p:spPr>
              <a:xfrm>
                <a:off x="6228921" y="5798018"/>
                <a:ext cx="2154241"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80+Seconds of Delay </a:t>
                </a:r>
              </a:p>
            </p:txBody>
          </p:sp>
        </p:grpSp>
        <p:grpSp>
          <p:nvGrpSpPr>
            <p:cNvPr id="244" name="Group 243">
              <a:extLst>
                <a:ext uri="{FF2B5EF4-FFF2-40B4-BE49-F238E27FC236}">
                  <a16:creationId xmlns:a16="http://schemas.microsoft.com/office/drawing/2014/main" id="{ADF3F6AC-9C4D-4C53-86D7-6DE801AE270B}"/>
                </a:ext>
              </a:extLst>
            </p:cNvPr>
            <p:cNvGrpSpPr/>
            <p:nvPr/>
          </p:nvGrpSpPr>
          <p:grpSpPr>
            <a:xfrm rot="5400000">
              <a:off x="7905564" y="1726229"/>
              <a:ext cx="2870948" cy="1213507"/>
              <a:chOff x="1891579" y="2066791"/>
              <a:chExt cx="1814956" cy="1213507"/>
            </a:xfrm>
          </p:grpSpPr>
          <p:grpSp>
            <p:nvGrpSpPr>
              <p:cNvPr id="245" name="Group 244">
                <a:extLst>
                  <a:ext uri="{FF2B5EF4-FFF2-40B4-BE49-F238E27FC236}">
                    <a16:creationId xmlns:a16="http://schemas.microsoft.com/office/drawing/2014/main" id="{B308300E-52C7-4804-8B80-14155990C902}"/>
                  </a:ext>
                </a:extLst>
              </p:cNvPr>
              <p:cNvGrpSpPr/>
              <p:nvPr/>
            </p:nvGrpSpPr>
            <p:grpSpPr>
              <a:xfrm>
                <a:off x="2186514" y="2478935"/>
                <a:ext cx="1198292" cy="367624"/>
                <a:chOff x="7852356" y="2444382"/>
                <a:chExt cx="4195519" cy="388343"/>
              </a:xfrm>
            </p:grpSpPr>
            <p:sp>
              <p:nvSpPr>
                <p:cNvPr id="248" name="Content Placeholder 2">
                  <a:extLst>
                    <a:ext uri="{FF2B5EF4-FFF2-40B4-BE49-F238E27FC236}">
                      <a16:creationId xmlns:a16="http://schemas.microsoft.com/office/drawing/2014/main" id="{0F1C7AAA-48C7-4B11-AB69-19355E522F05}"/>
                    </a:ext>
                  </a:extLst>
                </p:cNvPr>
                <p:cNvSpPr txBox="1">
                  <a:spLocks/>
                </p:cNvSpPr>
                <p:nvPr/>
              </p:nvSpPr>
              <p:spPr>
                <a:xfrm>
                  <a:off x="9941124" y="2444383"/>
                  <a:ext cx="1058459" cy="388342"/>
                </a:xfrm>
                <a:prstGeom prst="rect">
                  <a:avLst/>
                </a:prstGeom>
                <a:solidFill>
                  <a:schemeClr val="accent4"/>
                </a:solidFill>
              </p:spPr>
              <p:txBody>
                <a:bodyPr vert="horz" lIns="91440" tIns="9144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49" name="Content Placeholder 2">
                  <a:extLst>
                    <a:ext uri="{FF2B5EF4-FFF2-40B4-BE49-F238E27FC236}">
                      <a16:creationId xmlns:a16="http://schemas.microsoft.com/office/drawing/2014/main" id="{75685044-EC59-45FC-9DD7-6E5D1AE42404}"/>
                    </a:ext>
                  </a:extLst>
                </p:cNvPr>
                <p:cNvSpPr txBox="1">
                  <a:spLocks/>
                </p:cNvSpPr>
                <p:nvPr/>
              </p:nvSpPr>
              <p:spPr>
                <a:xfrm>
                  <a:off x="10989416" y="2444383"/>
                  <a:ext cx="1058459" cy="388341"/>
                </a:xfrm>
                <a:prstGeom prst="rect">
                  <a:avLst/>
                </a:prstGeom>
                <a:solidFill>
                  <a:schemeClr val="accent1"/>
                </a:solidFill>
              </p:spPr>
              <p:txBody>
                <a:bodyPr vert="horz" lIns="91440" tIns="9144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50" name="Content Placeholder 2">
                  <a:extLst>
                    <a:ext uri="{FF2B5EF4-FFF2-40B4-BE49-F238E27FC236}">
                      <a16:creationId xmlns:a16="http://schemas.microsoft.com/office/drawing/2014/main" id="{13EE8BF5-677F-468C-B28E-B3C53981CD6D}"/>
                    </a:ext>
                  </a:extLst>
                </p:cNvPr>
                <p:cNvSpPr txBox="1">
                  <a:spLocks/>
                </p:cNvSpPr>
                <p:nvPr/>
              </p:nvSpPr>
              <p:spPr>
                <a:xfrm>
                  <a:off x="8900648" y="2444382"/>
                  <a:ext cx="1058459" cy="388342"/>
                </a:xfrm>
                <a:prstGeom prst="rect">
                  <a:avLst/>
                </a:prstGeom>
                <a:solidFill>
                  <a:schemeClr val="accent5">
                    <a:lumMod val="75000"/>
                  </a:schemeClr>
                </a:solidFill>
              </p:spPr>
              <p:txBody>
                <a:bodyPr vert="horz" lIns="91440" tIns="9144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highlight>
                      <a:srgbClr val="FFFF00"/>
                    </a:highlight>
                  </a:endParaRPr>
                </a:p>
              </p:txBody>
            </p:sp>
            <p:sp>
              <p:nvSpPr>
                <p:cNvPr id="251" name="Content Placeholder 2">
                  <a:extLst>
                    <a:ext uri="{FF2B5EF4-FFF2-40B4-BE49-F238E27FC236}">
                      <a16:creationId xmlns:a16="http://schemas.microsoft.com/office/drawing/2014/main" id="{5DF7E735-8C6B-47D9-9A9A-9222600A8C89}"/>
                    </a:ext>
                  </a:extLst>
                </p:cNvPr>
                <p:cNvSpPr txBox="1">
                  <a:spLocks/>
                </p:cNvSpPr>
                <p:nvPr/>
              </p:nvSpPr>
              <p:spPr>
                <a:xfrm>
                  <a:off x="7852356" y="2448371"/>
                  <a:ext cx="1058459" cy="380364"/>
                </a:xfrm>
                <a:prstGeom prst="rect">
                  <a:avLst/>
                </a:prstGeom>
                <a:solidFill>
                  <a:srgbClr val="B5C327"/>
                </a:solidFill>
              </p:spPr>
              <p:txBody>
                <a:bodyPr vert="horz" lIns="91440" tIns="9144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grpSp>
          <p:sp>
            <p:nvSpPr>
              <p:cNvPr id="246" name="Content Placeholder 2">
                <a:extLst>
                  <a:ext uri="{FF2B5EF4-FFF2-40B4-BE49-F238E27FC236}">
                    <a16:creationId xmlns:a16="http://schemas.microsoft.com/office/drawing/2014/main" id="{36B15B73-86AF-4F92-B4F0-0C6BFC54E756}"/>
                  </a:ext>
                </a:extLst>
              </p:cNvPr>
              <p:cNvSpPr txBox="1">
                <a:spLocks/>
              </p:cNvSpPr>
              <p:nvPr/>
            </p:nvSpPr>
            <p:spPr>
              <a:xfrm rot="16200000">
                <a:off x="1479701" y="2500262"/>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a:t>Good</a:t>
                </a:r>
                <a:endParaRPr lang="en-US" sz="2400" b="1"/>
              </a:p>
            </p:txBody>
          </p:sp>
          <p:sp>
            <p:nvSpPr>
              <p:cNvPr id="247" name="Content Placeholder 2">
                <a:extLst>
                  <a:ext uri="{FF2B5EF4-FFF2-40B4-BE49-F238E27FC236}">
                    <a16:creationId xmlns:a16="http://schemas.microsoft.com/office/drawing/2014/main" id="{A26CFCD8-C92C-44B6-A5EC-2AD808135ABC}"/>
                  </a:ext>
                </a:extLst>
              </p:cNvPr>
              <p:cNvSpPr txBox="1">
                <a:spLocks/>
              </p:cNvSpPr>
              <p:nvPr/>
            </p:nvSpPr>
            <p:spPr>
              <a:xfrm rot="16200000">
                <a:off x="2926499" y="2478669"/>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a:t>Poor</a:t>
                </a:r>
                <a:endParaRPr lang="en-US" sz="2000" b="1"/>
              </a:p>
            </p:txBody>
          </p:sp>
        </p:grpSp>
      </p:grpSp>
    </p:spTree>
    <p:extLst>
      <p:ext uri="{BB962C8B-B14F-4D97-AF65-F5344CB8AC3E}">
        <p14:creationId xmlns:p14="http://schemas.microsoft.com/office/powerpoint/2010/main" val="3687147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02389BF8-1A47-48AF-863B-AE804CCEE977}"/>
              </a:ext>
            </a:extLst>
          </p:cNvPr>
          <p:cNvCxnSpPr>
            <a:cxnSpLocks/>
          </p:cNvCxnSpPr>
          <p:nvPr/>
        </p:nvCxnSpPr>
        <p:spPr>
          <a:xfrm>
            <a:off x="1165980" y="3320623"/>
            <a:ext cx="7119407" cy="0"/>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5690B92-9530-48F6-B276-AA35D226B022}"/>
              </a:ext>
            </a:extLst>
          </p:cNvPr>
          <p:cNvSpPr/>
          <p:nvPr/>
        </p:nvSpPr>
        <p:spPr>
          <a:xfrm>
            <a:off x="9088286" y="0"/>
            <a:ext cx="310371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A3430E6-53BC-4510-BF55-643741AE3FBA}"/>
              </a:ext>
            </a:extLst>
          </p:cNvPr>
          <p:cNvSpPr/>
          <p:nvPr/>
        </p:nvSpPr>
        <p:spPr>
          <a:xfrm>
            <a:off x="9265860" y="1"/>
            <a:ext cx="2926140" cy="68688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B75B2052-86EA-4768-8A6A-94BDC4B7FD17}"/>
              </a:ext>
            </a:extLst>
          </p:cNvPr>
          <p:cNvCxnSpPr>
            <a:cxnSpLocks/>
          </p:cNvCxnSpPr>
          <p:nvPr/>
        </p:nvCxnSpPr>
        <p:spPr>
          <a:xfrm flipV="1">
            <a:off x="10308057" y="4999748"/>
            <a:ext cx="961032" cy="511121"/>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9F5C26B-3A2C-4330-9C22-2657658E1709}"/>
              </a:ext>
            </a:extLst>
          </p:cNvPr>
          <p:cNvCxnSpPr>
            <a:cxnSpLocks/>
          </p:cNvCxnSpPr>
          <p:nvPr/>
        </p:nvCxnSpPr>
        <p:spPr>
          <a:xfrm>
            <a:off x="10331859" y="4244471"/>
            <a:ext cx="901885" cy="613454"/>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CB8248E-F0E9-489C-9B3C-944EA8B1C8F9}"/>
              </a:ext>
            </a:extLst>
          </p:cNvPr>
          <p:cNvCxnSpPr>
            <a:cxnSpLocks/>
          </p:cNvCxnSpPr>
          <p:nvPr/>
        </p:nvCxnSpPr>
        <p:spPr>
          <a:xfrm flipV="1">
            <a:off x="10331859" y="3322200"/>
            <a:ext cx="945403" cy="579105"/>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5C0B5F8-5BE1-4A30-92A1-BA108ABF392C}"/>
              </a:ext>
            </a:extLst>
          </p:cNvPr>
          <p:cNvCxnSpPr>
            <a:cxnSpLocks/>
          </p:cNvCxnSpPr>
          <p:nvPr/>
        </p:nvCxnSpPr>
        <p:spPr>
          <a:xfrm>
            <a:off x="10272175" y="2541840"/>
            <a:ext cx="928463" cy="583416"/>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5DF497-6FF9-471A-A006-531617EF820A}"/>
              </a:ext>
            </a:extLst>
          </p:cNvPr>
          <p:cNvCxnSpPr>
            <a:cxnSpLocks/>
          </p:cNvCxnSpPr>
          <p:nvPr/>
        </p:nvCxnSpPr>
        <p:spPr>
          <a:xfrm flipV="1">
            <a:off x="10300836" y="1696634"/>
            <a:ext cx="876260" cy="564358"/>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ED5C1B1-D419-4E0D-86FD-E7ED1998FC4B}"/>
              </a:ext>
            </a:extLst>
          </p:cNvPr>
          <p:cNvSpPr txBox="1">
            <a:spLocks/>
          </p:cNvSpPr>
          <p:nvPr/>
        </p:nvSpPr>
        <p:spPr>
          <a:xfrm>
            <a:off x="898955" y="794083"/>
            <a:ext cx="7648407"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l"/>
            <a:r>
              <a:rPr lang="en-US"/>
              <a:t>Outline</a:t>
            </a:r>
          </a:p>
        </p:txBody>
      </p:sp>
      <p:cxnSp>
        <p:nvCxnSpPr>
          <p:cNvPr id="37" name="Straight Connector 36">
            <a:extLst>
              <a:ext uri="{FF2B5EF4-FFF2-40B4-BE49-F238E27FC236}">
                <a16:creationId xmlns:a16="http://schemas.microsoft.com/office/drawing/2014/main" id="{3C7E3E91-184E-4FF2-8896-48F962E5CD33}"/>
              </a:ext>
            </a:extLst>
          </p:cNvPr>
          <p:cNvCxnSpPr>
            <a:cxnSpLocks/>
          </p:cNvCxnSpPr>
          <p:nvPr/>
        </p:nvCxnSpPr>
        <p:spPr>
          <a:xfrm>
            <a:off x="10263371" y="1018623"/>
            <a:ext cx="970492" cy="525731"/>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1A3EA9BC-F856-4F25-A7C6-BA22E529699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427" t="15023" r="77099" b="54524"/>
          <a:stretch/>
        </p:blipFill>
        <p:spPr>
          <a:xfrm>
            <a:off x="9814601" y="469890"/>
            <a:ext cx="936940" cy="974287"/>
          </a:xfrm>
          <a:prstGeom prst="rect">
            <a:avLst/>
          </a:prstGeom>
        </p:spPr>
      </p:pic>
      <p:pic>
        <p:nvPicPr>
          <p:cNvPr id="39" name="Picture 38">
            <a:extLst>
              <a:ext uri="{FF2B5EF4-FFF2-40B4-BE49-F238E27FC236}">
                <a16:creationId xmlns:a16="http://schemas.microsoft.com/office/drawing/2014/main" id="{A7DC3DB7-1B82-4F33-B1B1-043BEEEDE7A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0970" t="15023" r="52557" b="54524"/>
          <a:stretch/>
        </p:blipFill>
        <p:spPr>
          <a:xfrm>
            <a:off x="10745694" y="1060222"/>
            <a:ext cx="936940" cy="974287"/>
          </a:xfrm>
          <a:prstGeom prst="rect">
            <a:avLst/>
          </a:prstGeom>
        </p:spPr>
      </p:pic>
      <p:pic>
        <p:nvPicPr>
          <p:cNvPr id="40" name="Picture 39">
            <a:extLst>
              <a:ext uri="{FF2B5EF4-FFF2-40B4-BE49-F238E27FC236}">
                <a16:creationId xmlns:a16="http://schemas.microsoft.com/office/drawing/2014/main" id="{2F018F60-F750-458F-A19A-B1883382288D}"/>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6818" t="15185" r="26709" b="54362"/>
          <a:stretch/>
        </p:blipFill>
        <p:spPr>
          <a:xfrm>
            <a:off x="9814008" y="3556241"/>
            <a:ext cx="936940" cy="974287"/>
          </a:xfrm>
          <a:prstGeom prst="rect">
            <a:avLst/>
          </a:prstGeom>
        </p:spPr>
      </p:pic>
      <p:pic>
        <p:nvPicPr>
          <p:cNvPr id="41" name="Picture 40">
            <a:extLst>
              <a:ext uri="{FF2B5EF4-FFF2-40B4-BE49-F238E27FC236}">
                <a16:creationId xmlns:a16="http://schemas.microsoft.com/office/drawing/2014/main" id="{DE3DC8F4-7DD2-4140-9E85-2C1B8D3BC9CA}"/>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674" t="58809" r="76853" b="10738"/>
          <a:stretch/>
        </p:blipFill>
        <p:spPr>
          <a:xfrm>
            <a:off x="9803271" y="1929537"/>
            <a:ext cx="936940" cy="974287"/>
          </a:xfrm>
          <a:prstGeom prst="rect">
            <a:avLst/>
          </a:prstGeom>
        </p:spPr>
      </p:pic>
      <p:pic>
        <p:nvPicPr>
          <p:cNvPr id="42" name="Picture 41">
            <a:extLst>
              <a:ext uri="{FF2B5EF4-FFF2-40B4-BE49-F238E27FC236}">
                <a16:creationId xmlns:a16="http://schemas.microsoft.com/office/drawing/2014/main" id="{9B645DC3-8D3E-434F-93B6-850C216134D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1395" t="59047" r="52132" b="10500"/>
          <a:stretch/>
        </p:blipFill>
        <p:spPr>
          <a:xfrm>
            <a:off x="10792286" y="2777757"/>
            <a:ext cx="936940" cy="974287"/>
          </a:xfrm>
          <a:prstGeom prst="rect">
            <a:avLst/>
          </a:prstGeom>
        </p:spPr>
      </p:pic>
      <p:pic>
        <p:nvPicPr>
          <p:cNvPr id="44" name="Picture 43">
            <a:extLst>
              <a:ext uri="{FF2B5EF4-FFF2-40B4-BE49-F238E27FC236}">
                <a16:creationId xmlns:a16="http://schemas.microsoft.com/office/drawing/2014/main" id="{A9300106-6C6F-42B0-8D11-50244593C87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9433" t="36116" r="2847" b="33431"/>
          <a:stretch/>
        </p:blipFill>
        <p:spPr>
          <a:xfrm>
            <a:off x="9778545" y="5124063"/>
            <a:ext cx="1007865" cy="974287"/>
          </a:xfrm>
          <a:prstGeom prst="rect">
            <a:avLst/>
          </a:prstGeom>
        </p:spPr>
      </p:pic>
      <p:sp>
        <p:nvSpPr>
          <p:cNvPr id="45" name="Rectangle 44">
            <a:extLst>
              <a:ext uri="{FF2B5EF4-FFF2-40B4-BE49-F238E27FC236}">
                <a16:creationId xmlns:a16="http://schemas.microsoft.com/office/drawing/2014/main" id="{120A9DAC-11C7-434F-91BF-1F3576689F3E}"/>
              </a:ext>
            </a:extLst>
          </p:cNvPr>
          <p:cNvSpPr/>
          <p:nvPr/>
        </p:nvSpPr>
        <p:spPr>
          <a:xfrm>
            <a:off x="9563225" y="1349586"/>
            <a:ext cx="1400911" cy="419695"/>
          </a:xfrm>
          <a:prstGeom prst="rect">
            <a:avLst/>
          </a:prstGeom>
        </p:spPr>
        <p:txBody>
          <a:bodyPr wrap="square">
            <a:spAutoFit/>
          </a:bodyPr>
          <a:lstStyle/>
          <a:p>
            <a:pPr algn="ctr"/>
            <a:r>
              <a:rPr lang="en-US" sz="1200">
                <a:latin typeface="Arial" panose="020B0604020202020204" pitchFamily="34" charset="0"/>
              </a:rPr>
              <a:t>Data</a:t>
            </a:r>
            <a:br>
              <a:rPr lang="en-US" sz="1200">
                <a:latin typeface="Arial" panose="020B0604020202020204" pitchFamily="34" charset="0"/>
              </a:rPr>
            </a:br>
            <a:r>
              <a:rPr lang="en-US" sz="1200">
                <a:latin typeface="Arial" panose="020B0604020202020204" pitchFamily="34" charset="0"/>
              </a:rPr>
              <a:t>Collection</a:t>
            </a:r>
            <a:endParaRPr lang="en-US" sz="1200"/>
          </a:p>
        </p:txBody>
      </p:sp>
      <p:sp>
        <p:nvSpPr>
          <p:cNvPr id="46" name="Rectangle 45">
            <a:extLst>
              <a:ext uri="{FF2B5EF4-FFF2-40B4-BE49-F238E27FC236}">
                <a16:creationId xmlns:a16="http://schemas.microsoft.com/office/drawing/2014/main" id="{2E3A27EC-1B48-4941-8F90-78054CEDCA1E}"/>
              </a:ext>
            </a:extLst>
          </p:cNvPr>
          <p:cNvSpPr/>
          <p:nvPr/>
        </p:nvSpPr>
        <p:spPr>
          <a:xfrm>
            <a:off x="10608115" y="1935940"/>
            <a:ext cx="1260123" cy="646331"/>
          </a:xfrm>
          <a:prstGeom prst="rect">
            <a:avLst/>
          </a:prstGeom>
        </p:spPr>
        <p:txBody>
          <a:bodyPr wrap="square">
            <a:spAutoFit/>
          </a:bodyPr>
          <a:lstStyle/>
          <a:p>
            <a:pPr algn="ctr"/>
            <a:r>
              <a:rPr lang="en-US" sz="1200"/>
              <a:t>Building a </a:t>
            </a:r>
            <a:br>
              <a:rPr lang="en-US" sz="1200"/>
            </a:br>
            <a:r>
              <a:rPr lang="en-US" sz="1200"/>
              <a:t>Calibrated Model</a:t>
            </a:r>
          </a:p>
        </p:txBody>
      </p:sp>
      <p:sp>
        <p:nvSpPr>
          <p:cNvPr id="47" name="Rectangle 46">
            <a:extLst>
              <a:ext uri="{FF2B5EF4-FFF2-40B4-BE49-F238E27FC236}">
                <a16:creationId xmlns:a16="http://schemas.microsoft.com/office/drawing/2014/main" id="{629C25AE-6464-4014-978D-BE724F71ACA2}"/>
              </a:ext>
            </a:extLst>
          </p:cNvPr>
          <p:cNvSpPr/>
          <p:nvPr/>
        </p:nvSpPr>
        <p:spPr>
          <a:xfrm>
            <a:off x="9632589" y="2826879"/>
            <a:ext cx="1295429" cy="646331"/>
          </a:xfrm>
          <a:prstGeom prst="rect">
            <a:avLst/>
          </a:prstGeom>
        </p:spPr>
        <p:txBody>
          <a:bodyPr wrap="square">
            <a:spAutoFit/>
          </a:bodyPr>
          <a:lstStyle/>
          <a:p>
            <a:pPr algn="ctr"/>
            <a:r>
              <a:rPr lang="en-US" sz="1200"/>
              <a:t>Analysis of Existing Network</a:t>
            </a:r>
            <a:endParaRPr lang="en-US" sz="1200">
              <a:solidFill>
                <a:schemeClr val="accent4"/>
              </a:solidFill>
            </a:endParaRPr>
          </a:p>
        </p:txBody>
      </p:sp>
      <p:sp>
        <p:nvSpPr>
          <p:cNvPr id="48" name="Rectangle 47">
            <a:extLst>
              <a:ext uri="{FF2B5EF4-FFF2-40B4-BE49-F238E27FC236}">
                <a16:creationId xmlns:a16="http://schemas.microsoft.com/office/drawing/2014/main" id="{7D02C916-4EF2-4059-B628-BD52F1577A6C}"/>
              </a:ext>
            </a:extLst>
          </p:cNvPr>
          <p:cNvSpPr/>
          <p:nvPr/>
        </p:nvSpPr>
        <p:spPr>
          <a:xfrm>
            <a:off x="10716822" y="3648191"/>
            <a:ext cx="1100126" cy="830997"/>
          </a:xfrm>
          <a:prstGeom prst="rect">
            <a:avLst/>
          </a:prstGeom>
        </p:spPr>
        <p:txBody>
          <a:bodyPr wrap="square">
            <a:spAutoFit/>
          </a:bodyPr>
          <a:lstStyle/>
          <a:p>
            <a:pPr algn="ctr"/>
            <a:r>
              <a:rPr lang="en-US" sz="1200"/>
              <a:t>Define the </a:t>
            </a:r>
            <a:br>
              <a:rPr lang="en-US" sz="1200"/>
            </a:br>
            <a:r>
              <a:rPr lang="en-US" sz="1200"/>
              <a:t>Two Initial Build Alternatives</a:t>
            </a:r>
            <a:endParaRPr lang="en-US" sz="1200">
              <a:solidFill>
                <a:schemeClr val="accent4"/>
              </a:solidFill>
            </a:endParaRPr>
          </a:p>
        </p:txBody>
      </p:sp>
      <p:sp>
        <p:nvSpPr>
          <p:cNvPr id="49" name="Rectangle 48">
            <a:extLst>
              <a:ext uri="{FF2B5EF4-FFF2-40B4-BE49-F238E27FC236}">
                <a16:creationId xmlns:a16="http://schemas.microsoft.com/office/drawing/2014/main" id="{74AA0E29-CC8F-4604-987A-993F4D8008DD}"/>
              </a:ext>
            </a:extLst>
          </p:cNvPr>
          <p:cNvSpPr/>
          <p:nvPr/>
        </p:nvSpPr>
        <p:spPr>
          <a:xfrm>
            <a:off x="9765961" y="4485408"/>
            <a:ext cx="1029449" cy="419695"/>
          </a:xfrm>
          <a:prstGeom prst="rect">
            <a:avLst/>
          </a:prstGeom>
        </p:spPr>
        <p:txBody>
          <a:bodyPr wrap="none">
            <a:spAutoFit/>
          </a:bodyPr>
          <a:lstStyle/>
          <a:p>
            <a:pPr algn="ctr"/>
            <a:r>
              <a:rPr lang="en-US" sz="1200"/>
              <a:t>Alternatives </a:t>
            </a:r>
            <a:br>
              <a:rPr lang="en-US" sz="1200"/>
            </a:br>
            <a:r>
              <a:rPr lang="en-US" sz="1200"/>
              <a:t>Analysis</a:t>
            </a:r>
          </a:p>
        </p:txBody>
      </p:sp>
      <p:sp>
        <p:nvSpPr>
          <p:cNvPr id="51" name="Rectangle 50">
            <a:extLst>
              <a:ext uri="{FF2B5EF4-FFF2-40B4-BE49-F238E27FC236}">
                <a16:creationId xmlns:a16="http://schemas.microsoft.com/office/drawing/2014/main" id="{8F611B7A-A153-4393-BB87-9D68CA4BD61B}"/>
              </a:ext>
            </a:extLst>
          </p:cNvPr>
          <p:cNvSpPr/>
          <p:nvPr/>
        </p:nvSpPr>
        <p:spPr>
          <a:xfrm>
            <a:off x="9812067" y="6032413"/>
            <a:ext cx="936475" cy="251817"/>
          </a:xfrm>
          <a:prstGeom prst="rect">
            <a:avLst/>
          </a:prstGeom>
        </p:spPr>
        <p:txBody>
          <a:bodyPr wrap="none">
            <a:spAutoFit/>
          </a:bodyPr>
          <a:lstStyle/>
          <a:p>
            <a:pPr algn="ctr"/>
            <a:r>
              <a:rPr lang="en-US" sz="1200"/>
              <a:t>Next Steps</a:t>
            </a:r>
          </a:p>
        </p:txBody>
      </p:sp>
      <p:pic>
        <p:nvPicPr>
          <p:cNvPr id="43" name="Picture 42">
            <a:extLst>
              <a:ext uri="{FF2B5EF4-FFF2-40B4-BE49-F238E27FC236}">
                <a16:creationId xmlns:a16="http://schemas.microsoft.com/office/drawing/2014/main" id="{952F3257-C831-4B86-9F89-54AA7F0EB11D}"/>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6130" t="59285" r="26150" b="10262"/>
          <a:stretch/>
        </p:blipFill>
        <p:spPr>
          <a:xfrm>
            <a:off x="10712969" y="4513424"/>
            <a:ext cx="1007865" cy="974287"/>
          </a:xfrm>
          <a:prstGeom prst="rect">
            <a:avLst/>
          </a:prstGeom>
        </p:spPr>
      </p:pic>
      <p:sp>
        <p:nvSpPr>
          <p:cNvPr id="50" name="Rectangle 49">
            <a:extLst>
              <a:ext uri="{FF2B5EF4-FFF2-40B4-BE49-F238E27FC236}">
                <a16:creationId xmlns:a16="http://schemas.microsoft.com/office/drawing/2014/main" id="{F2776F9D-A34B-4E7F-8774-7C7E1F9E2888}"/>
              </a:ext>
            </a:extLst>
          </p:cNvPr>
          <p:cNvSpPr/>
          <p:nvPr/>
        </p:nvSpPr>
        <p:spPr>
          <a:xfrm>
            <a:off x="10720368" y="5397110"/>
            <a:ext cx="996064" cy="419695"/>
          </a:xfrm>
          <a:prstGeom prst="rect">
            <a:avLst/>
          </a:prstGeom>
        </p:spPr>
        <p:txBody>
          <a:bodyPr wrap="square">
            <a:spAutoFit/>
          </a:bodyPr>
          <a:lstStyle/>
          <a:p>
            <a:pPr algn="ctr"/>
            <a:r>
              <a:rPr lang="en-US" sz="1200"/>
              <a:t>Hybrid Alternative</a:t>
            </a:r>
          </a:p>
        </p:txBody>
      </p:sp>
      <p:grpSp>
        <p:nvGrpSpPr>
          <p:cNvPr id="82" name="Group 81">
            <a:extLst>
              <a:ext uri="{FF2B5EF4-FFF2-40B4-BE49-F238E27FC236}">
                <a16:creationId xmlns:a16="http://schemas.microsoft.com/office/drawing/2014/main" id="{66E32F22-5723-4A55-AE49-47E4FAE8EF16}"/>
              </a:ext>
            </a:extLst>
          </p:cNvPr>
          <p:cNvGrpSpPr/>
          <p:nvPr/>
        </p:nvGrpSpPr>
        <p:grpSpPr>
          <a:xfrm>
            <a:off x="888594" y="2508961"/>
            <a:ext cx="1575154" cy="1575154"/>
            <a:chOff x="955500" y="2137002"/>
            <a:chExt cx="1575154" cy="1575154"/>
          </a:xfrm>
        </p:grpSpPr>
        <p:sp>
          <p:nvSpPr>
            <p:cNvPr id="75" name="Oval 74">
              <a:extLst>
                <a:ext uri="{FF2B5EF4-FFF2-40B4-BE49-F238E27FC236}">
                  <a16:creationId xmlns:a16="http://schemas.microsoft.com/office/drawing/2014/main" id="{F78E5016-2483-4CA7-98F1-BC69DFC0CB70}"/>
                </a:ext>
              </a:extLst>
            </p:cNvPr>
            <p:cNvSpPr/>
            <p:nvPr/>
          </p:nvSpPr>
          <p:spPr>
            <a:xfrm>
              <a:off x="955500" y="2137002"/>
              <a:ext cx="1575154" cy="1575154"/>
            </a:xfrm>
            <a:prstGeom prst="ellipse">
              <a:avLst/>
            </a:prstGeom>
            <a:solidFill>
              <a:schemeClr val="accent6">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Plant">
              <a:extLst>
                <a:ext uri="{FF2B5EF4-FFF2-40B4-BE49-F238E27FC236}">
                  <a16:creationId xmlns:a16="http://schemas.microsoft.com/office/drawing/2014/main" id="{464F2E58-B322-48DF-92FE-4D120DAEF3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2424" y="2467379"/>
              <a:ext cx="914400" cy="914400"/>
            </a:xfrm>
            <a:prstGeom prst="rect">
              <a:avLst/>
            </a:prstGeom>
          </p:spPr>
        </p:pic>
      </p:grpSp>
      <p:grpSp>
        <p:nvGrpSpPr>
          <p:cNvPr id="83" name="Group 82">
            <a:extLst>
              <a:ext uri="{FF2B5EF4-FFF2-40B4-BE49-F238E27FC236}">
                <a16:creationId xmlns:a16="http://schemas.microsoft.com/office/drawing/2014/main" id="{ECF45674-683A-4416-99EA-46FA3257F0D2}"/>
              </a:ext>
            </a:extLst>
          </p:cNvPr>
          <p:cNvGrpSpPr/>
          <p:nvPr/>
        </p:nvGrpSpPr>
        <p:grpSpPr>
          <a:xfrm>
            <a:off x="4023254" y="2508961"/>
            <a:ext cx="1575154" cy="1575154"/>
            <a:chOff x="2983498" y="2137002"/>
            <a:chExt cx="1575154" cy="1575154"/>
          </a:xfrm>
        </p:grpSpPr>
        <p:sp>
          <p:nvSpPr>
            <p:cNvPr id="76" name="Oval 75">
              <a:extLst>
                <a:ext uri="{FF2B5EF4-FFF2-40B4-BE49-F238E27FC236}">
                  <a16:creationId xmlns:a16="http://schemas.microsoft.com/office/drawing/2014/main" id="{A1E0849D-FC31-494C-86DE-E4FEF38C6D85}"/>
                </a:ext>
              </a:extLst>
            </p:cNvPr>
            <p:cNvSpPr/>
            <p:nvPr/>
          </p:nvSpPr>
          <p:spPr>
            <a:xfrm>
              <a:off x="2983498" y="2137002"/>
              <a:ext cx="1575154" cy="15751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descr="Monthly calendar">
              <a:extLst>
                <a:ext uri="{FF2B5EF4-FFF2-40B4-BE49-F238E27FC236}">
                  <a16:creationId xmlns:a16="http://schemas.microsoft.com/office/drawing/2014/main" id="{36657CDC-870A-4615-91F1-54AC417FFF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12459" y="2462393"/>
              <a:ext cx="914400" cy="914400"/>
            </a:xfrm>
            <a:prstGeom prst="rect">
              <a:avLst/>
            </a:prstGeom>
          </p:spPr>
        </p:pic>
      </p:grpSp>
      <p:grpSp>
        <p:nvGrpSpPr>
          <p:cNvPr id="85" name="Group 84">
            <a:extLst>
              <a:ext uri="{FF2B5EF4-FFF2-40B4-BE49-F238E27FC236}">
                <a16:creationId xmlns:a16="http://schemas.microsoft.com/office/drawing/2014/main" id="{AA22F389-5A7A-4BDD-AEA9-76AE4E4E42B9}"/>
              </a:ext>
            </a:extLst>
          </p:cNvPr>
          <p:cNvGrpSpPr/>
          <p:nvPr/>
        </p:nvGrpSpPr>
        <p:grpSpPr>
          <a:xfrm>
            <a:off x="7028876" y="2508961"/>
            <a:ext cx="1575154" cy="1575154"/>
            <a:chOff x="7028876" y="2137002"/>
            <a:chExt cx="1575154" cy="1575154"/>
          </a:xfrm>
        </p:grpSpPr>
        <p:sp>
          <p:nvSpPr>
            <p:cNvPr id="78" name="Oval 77">
              <a:extLst>
                <a:ext uri="{FF2B5EF4-FFF2-40B4-BE49-F238E27FC236}">
                  <a16:creationId xmlns:a16="http://schemas.microsoft.com/office/drawing/2014/main" id="{98D3F813-653A-48B4-9189-D7ABF8EAABF6}"/>
                </a:ext>
              </a:extLst>
            </p:cNvPr>
            <p:cNvSpPr/>
            <p:nvPr/>
          </p:nvSpPr>
          <p:spPr>
            <a:xfrm>
              <a:off x="7028876" y="2137002"/>
              <a:ext cx="1575154" cy="1575154"/>
            </a:xfrm>
            <a:prstGeom prst="ellipse">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57" descr="Right pointing backhand index">
              <a:extLst>
                <a:ext uri="{FF2B5EF4-FFF2-40B4-BE49-F238E27FC236}">
                  <a16:creationId xmlns:a16="http://schemas.microsoft.com/office/drawing/2014/main" id="{2E26D8D0-5D20-4AEE-BE73-8F13010521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5148" y="2462393"/>
              <a:ext cx="914400" cy="914400"/>
            </a:xfrm>
            <a:prstGeom prst="rect">
              <a:avLst/>
            </a:prstGeom>
          </p:spPr>
        </p:pic>
      </p:grpSp>
      <p:sp>
        <p:nvSpPr>
          <p:cNvPr id="86" name="Rectangle 85">
            <a:extLst>
              <a:ext uri="{FF2B5EF4-FFF2-40B4-BE49-F238E27FC236}">
                <a16:creationId xmlns:a16="http://schemas.microsoft.com/office/drawing/2014/main" id="{80463EAA-BFF1-4259-B589-7373F1F5DFAA}"/>
              </a:ext>
            </a:extLst>
          </p:cNvPr>
          <p:cNvSpPr/>
          <p:nvPr/>
        </p:nvSpPr>
        <p:spPr>
          <a:xfrm>
            <a:off x="981109" y="4196238"/>
            <a:ext cx="1390124" cy="369332"/>
          </a:xfrm>
          <a:prstGeom prst="rect">
            <a:avLst/>
          </a:prstGeom>
        </p:spPr>
        <p:txBody>
          <a:bodyPr wrap="none">
            <a:spAutoFit/>
          </a:bodyPr>
          <a:lstStyle/>
          <a:p>
            <a:pPr algn="ctr"/>
            <a:r>
              <a:rPr lang="en-US" b="1"/>
              <a:t>Introduction</a:t>
            </a:r>
          </a:p>
        </p:txBody>
      </p:sp>
      <p:sp>
        <p:nvSpPr>
          <p:cNvPr id="87" name="Rectangle 86">
            <a:extLst>
              <a:ext uri="{FF2B5EF4-FFF2-40B4-BE49-F238E27FC236}">
                <a16:creationId xmlns:a16="http://schemas.microsoft.com/office/drawing/2014/main" id="{582A29FC-FF7E-4CA9-8EFC-6F319465012A}"/>
              </a:ext>
            </a:extLst>
          </p:cNvPr>
          <p:cNvSpPr/>
          <p:nvPr/>
        </p:nvSpPr>
        <p:spPr>
          <a:xfrm>
            <a:off x="4236180" y="4196238"/>
            <a:ext cx="1146468" cy="646331"/>
          </a:xfrm>
          <a:prstGeom prst="rect">
            <a:avLst/>
          </a:prstGeom>
        </p:spPr>
        <p:txBody>
          <a:bodyPr wrap="none">
            <a:spAutoFit/>
          </a:bodyPr>
          <a:lstStyle/>
          <a:p>
            <a:pPr algn="ctr"/>
            <a:r>
              <a:rPr lang="en-US" b="1"/>
              <a:t>Project </a:t>
            </a:r>
            <a:br>
              <a:rPr lang="en-US" b="1"/>
            </a:br>
            <a:r>
              <a:rPr lang="en-US" b="1"/>
              <a:t>Schedule</a:t>
            </a:r>
          </a:p>
        </p:txBody>
      </p:sp>
      <p:sp>
        <p:nvSpPr>
          <p:cNvPr id="89" name="Rectangle 88">
            <a:extLst>
              <a:ext uri="{FF2B5EF4-FFF2-40B4-BE49-F238E27FC236}">
                <a16:creationId xmlns:a16="http://schemas.microsoft.com/office/drawing/2014/main" id="{30F45211-5805-4581-8B44-C72F83E5EC6F}"/>
              </a:ext>
            </a:extLst>
          </p:cNvPr>
          <p:cNvSpPr/>
          <p:nvPr/>
        </p:nvSpPr>
        <p:spPr>
          <a:xfrm>
            <a:off x="7250429" y="4196238"/>
            <a:ext cx="1146468" cy="646331"/>
          </a:xfrm>
          <a:prstGeom prst="rect">
            <a:avLst/>
          </a:prstGeom>
        </p:spPr>
        <p:txBody>
          <a:bodyPr wrap="none">
            <a:spAutoFit/>
          </a:bodyPr>
          <a:lstStyle/>
          <a:p>
            <a:pPr algn="ctr"/>
            <a:r>
              <a:rPr lang="en-US" b="1"/>
              <a:t>Process</a:t>
            </a:r>
            <a:br>
              <a:rPr lang="en-US" b="1"/>
            </a:br>
            <a:r>
              <a:rPr lang="en-US" b="1"/>
              <a:t>Overview</a:t>
            </a:r>
          </a:p>
        </p:txBody>
      </p:sp>
      <p:cxnSp>
        <p:nvCxnSpPr>
          <p:cNvPr id="91" name="Straight Connector 90">
            <a:extLst>
              <a:ext uri="{FF2B5EF4-FFF2-40B4-BE49-F238E27FC236}">
                <a16:creationId xmlns:a16="http://schemas.microsoft.com/office/drawing/2014/main" id="{DFD12FD7-925A-455E-A7D4-383C107C8BEE}"/>
              </a:ext>
            </a:extLst>
          </p:cNvPr>
          <p:cNvCxnSpPr>
            <a:cxnSpLocks/>
          </p:cNvCxnSpPr>
          <p:nvPr/>
        </p:nvCxnSpPr>
        <p:spPr>
          <a:xfrm>
            <a:off x="981109" y="1878969"/>
            <a:ext cx="2166252"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22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close up of a map&#10;&#10;Description automatically generated">
            <a:extLst>
              <a:ext uri="{FF2B5EF4-FFF2-40B4-BE49-F238E27FC236}">
                <a16:creationId xmlns:a16="http://schemas.microsoft.com/office/drawing/2014/main" id="{994ED35D-FD23-4218-A642-F758A79C69E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37519" r="4128" b="33434"/>
          <a:stretch/>
        </p:blipFill>
        <p:spPr>
          <a:xfrm>
            <a:off x="1295" y="4154472"/>
            <a:ext cx="12190705" cy="2483726"/>
          </a:xfrm>
          <a:prstGeom prst="rect">
            <a:avLst/>
          </a:prstGeom>
          <a:ln>
            <a:noFill/>
          </a:ln>
        </p:spPr>
      </p:pic>
      <p:grpSp>
        <p:nvGrpSpPr>
          <p:cNvPr id="17" name="Group 16">
            <a:extLst>
              <a:ext uri="{FF2B5EF4-FFF2-40B4-BE49-F238E27FC236}">
                <a16:creationId xmlns:a16="http://schemas.microsoft.com/office/drawing/2014/main" id="{2C964CF0-F5BD-4523-81B1-E6A4BA5E5029}"/>
              </a:ext>
            </a:extLst>
          </p:cNvPr>
          <p:cNvGrpSpPr/>
          <p:nvPr/>
        </p:nvGrpSpPr>
        <p:grpSpPr>
          <a:xfrm>
            <a:off x="582173" y="4077317"/>
            <a:ext cx="11519746" cy="2737946"/>
            <a:chOff x="639933" y="4118997"/>
            <a:chExt cx="11519746" cy="2737946"/>
          </a:xfrm>
          <a:noFill/>
          <a:effectLst>
            <a:glow rad="101600">
              <a:schemeClr val="bg1">
                <a:alpha val="60000"/>
              </a:schemeClr>
            </a:glow>
          </a:effectLst>
        </p:grpSpPr>
        <p:sp>
          <p:nvSpPr>
            <p:cNvPr id="147" name="TextBox 146">
              <a:extLst>
                <a:ext uri="{FF2B5EF4-FFF2-40B4-BE49-F238E27FC236}">
                  <a16:creationId xmlns:a16="http://schemas.microsoft.com/office/drawing/2014/main" id="{C1696848-F566-474F-88CD-74B295B26958}"/>
                </a:ext>
              </a:extLst>
            </p:cNvPr>
            <p:cNvSpPr txBox="1"/>
            <p:nvPr/>
          </p:nvSpPr>
          <p:spPr>
            <a:xfrm rot="16200000">
              <a:off x="166727" y="6030154"/>
              <a:ext cx="1223412"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22</a:t>
              </a:r>
              <a:r>
                <a:rPr lang="en-US" sz="1200" baseline="30000">
                  <a:solidFill>
                    <a:schemeClr val="tx1"/>
                  </a:solidFill>
                </a:rPr>
                <a:t>nd</a:t>
              </a:r>
              <a:r>
                <a:rPr lang="en-US" sz="1200">
                  <a:solidFill>
                    <a:schemeClr val="tx1"/>
                  </a:solidFill>
                </a:rPr>
                <a:t> Street NW</a:t>
              </a:r>
            </a:p>
          </p:txBody>
        </p:sp>
        <p:sp>
          <p:nvSpPr>
            <p:cNvPr id="148" name="TextBox 147">
              <a:extLst>
                <a:ext uri="{FF2B5EF4-FFF2-40B4-BE49-F238E27FC236}">
                  <a16:creationId xmlns:a16="http://schemas.microsoft.com/office/drawing/2014/main" id="{C23147E5-9605-4CC0-BACF-9EE9D15A1F85}"/>
                </a:ext>
              </a:extLst>
            </p:cNvPr>
            <p:cNvSpPr txBox="1"/>
            <p:nvPr/>
          </p:nvSpPr>
          <p:spPr>
            <a:xfrm rot="16200000">
              <a:off x="1152872" y="6050993"/>
              <a:ext cx="1188146"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21</a:t>
              </a:r>
              <a:r>
                <a:rPr lang="en-US" sz="1200" baseline="30000">
                  <a:solidFill>
                    <a:schemeClr val="tx1"/>
                  </a:solidFill>
                </a:rPr>
                <a:t>st</a:t>
              </a:r>
              <a:r>
                <a:rPr lang="en-US" sz="1200">
                  <a:solidFill>
                    <a:schemeClr val="tx1"/>
                  </a:solidFill>
                </a:rPr>
                <a:t> Street NW</a:t>
              </a:r>
            </a:p>
          </p:txBody>
        </p:sp>
        <p:sp>
          <p:nvSpPr>
            <p:cNvPr id="149" name="TextBox 148">
              <a:extLst>
                <a:ext uri="{FF2B5EF4-FFF2-40B4-BE49-F238E27FC236}">
                  <a16:creationId xmlns:a16="http://schemas.microsoft.com/office/drawing/2014/main" id="{F2B74720-153F-44B9-B55A-6B58DA7F27B3}"/>
                </a:ext>
              </a:extLst>
            </p:cNvPr>
            <p:cNvSpPr txBox="1"/>
            <p:nvPr/>
          </p:nvSpPr>
          <p:spPr>
            <a:xfrm rot="16200000">
              <a:off x="1959960" y="6050992"/>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20</a:t>
              </a:r>
              <a:r>
                <a:rPr lang="en-US" sz="1200" baseline="30000">
                  <a:solidFill>
                    <a:schemeClr val="tx1"/>
                  </a:solidFill>
                </a:rPr>
                <a:t>th</a:t>
              </a:r>
              <a:r>
                <a:rPr lang="en-US" sz="1200">
                  <a:solidFill>
                    <a:schemeClr val="tx1"/>
                  </a:solidFill>
                </a:rPr>
                <a:t> Street NW</a:t>
              </a:r>
            </a:p>
          </p:txBody>
        </p:sp>
        <p:sp>
          <p:nvSpPr>
            <p:cNvPr id="150" name="TextBox 149">
              <a:extLst>
                <a:ext uri="{FF2B5EF4-FFF2-40B4-BE49-F238E27FC236}">
                  <a16:creationId xmlns:a16="http://schemas.microsoft.com/office/drawing/2014/main" id="{C4DCDBFA-9D20-43A1-BC7B-83C31A6D10EA}"/>
                </a:ext>
              </a:extLst>
            </p:cNvPr>
            <p:cNvSpPr txBox="1"/>
            <p:nvPr/>
          </p:nvSpPr>
          <p:spPr>
            <a:xfrm rot="16200000">
              <a:off x="2590073" y="60469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19</a:t>
              </a:r>
              <a:r>
                <a:rPr lang="en-US" sz="1200" baseline="30000">
                  <a:solidFill>
                    <a:schemeClr val="tx1"/>
                  </a:solidFill>
                </a:rPr>
                <a:t>th</a:t>
              </a:r>
              <a:r>
                <a:rPr lang="en-US" sz="1200">
                  <a:solidFill>
                    <a:schemeClr val="tx1"/>
                  </a:solidFill>
                </a:rPr>
                <a:t> Street NW</a:t>
              </a:r>
            </a:p>
          </p:txBody>
        </p:sp>
        <p:sp>
          <p:nvSpPr>
            <p:cNvPr id="151" name="TextBox 150">
              <a:extLst>
                <a:ext uri="{FF2B5EF4-FFF2-40B4-BE49-F238E27FC236}">
                  <a16:creationId xmlns:a16="http://schemas.microsoft.com/office/drawing/2014/main" id="{7ABC7E45-6F41-4762-B536-3EAF593680D6}"/>
                </a:ext>
              </a:extLst>
            </p:cNvPr>
            <p:cNvSpPr txBox="1"/>
            <p:nvPr/>
          </p:nvSpPr>
          <p:spPr>
            <a:xfrm rot="16200000">
              <a:off x="3373718" y="60452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18</a:t>
              </a:r>
              <a:r>
                <a:rPr lang="en-US" sz="1200" baseline="30000">
                  <a:solidFill>
                    <a:schemeClr val="tx1"/>
                  </a:solidFill>
                </a:rPr>
                <a:t>th</a:t>
              </a:r>
              <a:r>
                <a:rPr lang="en-US" sz="1200">
                  <a:solidFill>
                    <a:schemeClr val="tx1"/>
                  </a:solidFill>
                </a:rPr>
                <a:t> Street NW</a:t>
              </a:r>
            </a:p>
          </p:txBody>
        </p:sp>
        <p:sp>
          <p:nvSpPr>
            <p:cNvPr id="158" name="TextBox 157">
              <a:extLst>
                <a:ext uri="{FF2B5EF4-FFF2-40B4-BE49-F238E27FC236}">
                  <a16:creationId xmlns:a16="http://schemas.microsoft.com/office/drawing/2014/main" id="{8F4BF390-51FD-4E4D-8B25-7E856C0B4970}"/>
                </a:ext>
              </a:extLst>
            </p:cNvPr>
            <p:cNvSpPr txBox="1"/>
            <p:nvPr/>
          </p:nvSpPr>
          <p:spPr>
            <a:xfrm rot="16200000">
              <a:off x="8892230" y="6042267"/>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13</a:t>
              </a:r>
              <a:r>
                <a:rPr lang="en-US" sz="1200" baseline="30000">
                  <a:solidFill>
                    <a:schemeClr val="tx1"/>
                  </a:solidFill>
                </a:rPr>
                <a:t>th</a:t>
              </a:r>
              <a:r>
                <a:rPr lang="en-US" sz="1200">
                  <a:solidFill>
                    <a:schemeClr val="tx1"/>
                  </a:solidFill>
                </a:rPr>
                <a:t> Street NW</a:t>
              </a:r>
            </a:p>
          </p:txBody>
        </p:sp>
        <p:sp>
          <p:nvSpPr>
            <p:cNvPr id="159" name="TextBox 158">
              <a:extLst>
                <a:ext uri="{FF2B5EF4-FFF2-40B4-BE49-F238E27FC236}">
                  <a16:creationId xmlns:a16="http://schemas.microsoft.com/office/drawing/2014/main" id="{95DB3290-81FD-440D-B2E9-33EC850BB108}"/>
                </a:ext>
              </a:extLst>
            </p:cNvPr>
            <p:cNvSpPr txBox="1"/>
            <p:nvPr/>
          </p:nvSpPr>
          <p:spPr>
            <a:xfrm rot="16200000">
              <a:off x="9583297" y="6037808"/>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12</a:t>
              </a:r>
              <a:r>
                <a:rPr lang="en-US" sz="1200" baseline="30000">
                  <a:solidFill>
                    <a:schemeClr val="tx1"/>
                  </a:solidFill>
                </a:rPr>
                <a:t>th</a:t>
              </a:r>
              <a:r>
                <a:rPr lang="en-US" sz="1200">
                  <a:solidFill>
                    <a:schemeClr val="tx1"/>
                  </a:solidFill>
                </a:rPr>
                <a:t> Street NW</a:t>
              </a:r>
            </a:p>
          </p:txBody>
        </p:sp>
        <p:sp>
          <p:nvSpPr>
            <p:cNvPr id="160" name="TextBox 159">
              <a:extLst>
                <a:ext uri="{FF2B5EF4-FFF2-40B4-BE49-F238E27FC236}">
                  <a16:creationId xmlns:a16="http://schemas.microsoft.com/office/drawing/2014/main" id="{24F7591F-F20F-47EF-B99C-08055CE9B42F}"/>
                </a:ext>
              </a:extLst>
            </p:cNvPr>
            <p:cNvSpPr txBox="1"/>
            <p:nvPr/>
          </p:nvSpPr>
          <p:spPr>
            <a:xfrm rot="16200000">
              <a:off x="10054174"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11</a:t>
              </a:r>
              <a:r>
                <a:rPr lang="en-US" sz="1200" baseline="30000">
                  <a:solidFill>
                    <a:schemeClr val="tx1"/>
                  </a:solidFill>
                </a:rPr>
                <a:t>th</a:t>
              </a:r>
              <a:r>
                <a:rPr lang="en-US" sz="1200">
                  <a:solidFill>
                    <a:schemeClr val="tx1"/>
                  </a:solidFill>
                </a:rPr>
                <a:t> Street NW</a:t>
              </a:r>
            </a:p>
          </p:txBody>
        </p:sp>
        <p:sp>
          <p:nvSpPr>
            <p:cNvPr id="161" name="TextBox 160">
              <a:extLst>
                <a:ext uri="{FF2B5EF4-FFF2-40B4-BE49-F238E27FC236}">
                  <a16:creationId xmlns:a16="http://schemas.microsoft.com/office/drawing/2014/main" id="{E5C7CE55-2348-468E-8A88-4FD19AF42D5C}"/>
                </a:ext>
              </a:extLst>
            </p:cNvPr>
            <p:cNvSpPr txBox="1"/>
            <p:nvPr/>
          </p:nvSpPr>
          <p:spPr>
            <a:xfrm rot="16200000">
              <a:off x="10593541"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10</a:t>
              </a:r>
              <a:r>
                <a:rPr lang="en-US" sz="1200" baseline="30000">
                  <a:solidFill>
                    <a:schemeClr val="tx1"/>
                  </a:solidFill>
                </a:rPr>
                <a:t>th</a:t>
              </a:r>
              <a:r>
                <a:rPr lang="en-US" sz="1200">
                  <a:solidFill>
                    <a:schemeClr val="tx1"/>
                  </a:solidFill>
                </a:rPr>
                <a:t> Street NW</a:t>
              </a:r>
            </a:p>
          </p:txBody>
        </p:sp>
        <p:sp>
          <p:nvSpPr>
            <p:cNvPr id="162" name="TextBox 161">
              <a:extLst>
                <a:ext uri="{FF2B5EF4-FFF2-40B4-BE49-F238E27FC236}">
                  <a16:creationId xmlns:a16="http://schemas.microsoft.com/office/drawing/2014/main" id="{A869F9AD-83AC-4DD7-B5D2-D1B2B088D93B}"/>
                </a:ext>
              </a:extLst>
            </p:cNvPr>
            <p:cNvSpPr txBox="1"/>
            <p:nvPr/>
          </p:nvSpPr>
          <p:spPr>
            <a:xfrm rot="16200000">
              <a:off x="11340543" y="6037807"/>
              <a:ext cx="1361273"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a:solidFill>
                    <a:schemeClr val="tx1"/>
                  </a:solidFill>
                </a:rPr>
                <a:t>9</a:t>
              </a:r>
              <a:r>
                <a:rPr lang="en-US" sz="1200" baseline="30000">
                  <a:solidFill>
                    <a:schemeClr val="tx1"/>
                  </a:solidFill>
                </a:rPr>
                <a:t>th</a:t>
              </a:r>
              <a:r>
                <a:rPr lang="en-US" sz="1200">
                  <a:solidFill>
                    <a:schemeClr val="tx1"/>
                  </a:solidFill>
                </a:rPr>
                <a:t> Street NW</a:t>
              </a:r>
            </a:p>
          </p:txBody>
        </p:sp>
        <p:sp>
          <p:nvSpPr>
            <p:cNvPr id="164" name="TextBox 163">
              <a:extLst>
                <a:ext uri="{FF2B5EF4-FFF2-40B4-BE49-F238E27FC236}">
                  <a16:creationId xmlns:a16="http://schemas.microsoft.com/office/drawing/2014/main" id="{6E4586F6-054F-4251-9EE6-5BFDFD035F92}"/>
                </a:ext>
              </a:extLst>
            </p:cNvPr>
            <p:cNvSpPr txBox="1"/>
            <p:nvPr/>
          </p:nvSpPr>
          <p:spPr>
            <a:xfrm rot="3798148">
              <a:off x="4295900" y="4421268"/>
              <a:ext cx="1047082"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Connecticut</a:t>
              </a:r>
              <a:br>
                <a:rPr lang="en-US" sz="1200">
                  <a:solidFill>
                    <a:schemeClr val="tx1"/>
                  </a:solidFill>
                </a:rPr>
              </a:br>
              <a:r>
                <a:rPr lang="en-US" sz="1200">
                  <a:solidFill>
                    <a:schemeClr val="tx1"/>
                  </a:solidFill>
                </a:rPr>
                <a:t> Avenue NW</a:t>
              </a:r>
            </a:p>
          </p:txBody>
        </p:sp>
        <p:sp>
          <p:nvSpPr>
            <p:cNvPr id="165" name="TextBox 164">
              <a:extLst>
                <a:ext uri="{FF2B5EF4-FFF2-40B4-BE49-F238E27FC236}">
                  <a16:creationId xmlns:a16="http://schemas.microsoft.com/office/drawing/2014/main" id="{5B18439A-29DC-4F59-9D59-F5455E872E15}"/>
                </a:ext>
              </a:extLst>
            </p:cNvPr>
            <p:cNvSpPr txBox="1"/>
            <p:nvPr/>
          </p:nvSpPr>
          <p:spPr>
            <a:xfrm rot="17788019">
              <a:off x="7395990" y="4390065"/>
              <a:ext cx="1003801"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Vermont</a:t>
              </a:r>
              <a:br>
                <a:rPr lang="en-US" sz="1200">
                  <a:solidFill>
                    <a:schemeClr val="tx1"/>
                  </a:solidFill>
                </a:rPr>
              </a:br>
              <a:r>
                <a:rPr lang="en-US" sz="1200">
                  <a:solidFill>
                    <a:schemeClr val="tx1"/>
                  </a:solidFill>
                </a:rPr>
                <a:t>Avenue NW</a:t>
              </a:r>
            </a:p>
          </p:txBody>
        </p:sp>
        <p:sp>
          <p:nvSpPr>
            <p:cNvPr id="153" name="TextBox 152">
              <a:extLst>
                <a:ext uri="{FF2B5EF4-FFF2-40B4-BE49-F238E27FC236}">
                  <a16:creationId xmlns:a16="http://schemas.microsoft.com/office/drawing/2014/main" id="{C8A4FF4F-435E-4F57-82A2-9431EF46A4F7}"/>
                </a:ext>
              </a:extLst>
            </p:cNvPr>
            <p:cNvSpPr txBox="1"/>
            <p:nvPr/>
          </p:nvSpPr>
          <p:spPr>
            <a:xfrm rot="16200000">
              <a:off x="4815453" y="5996523"/>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17</a:t>
              </a:r>
              <a:r>
                <a:rPr lang="en-US" sz="1200" baseline="30000">
                  <a:solidFill>
                    <a:schemeClr val="tx1"/>
                  </a:solidFill>
                </a:rPr>
                <a:t>th</a:t>
              </a:r>
              <a:r>
                <a:rPr lang="en-US" sz="1200">
                  <a:solidFill>
                    <a:schemeClr val="tx1"/>
                  </a:solidFill>
                </a:rPr>
                <a:t> Street NW</a:t>
              </a:r>
            </a:p>
          </p:txBody>
        </p:sp>
        <p:sp>
          <p:nvSpPr>
            <p:cNvPr id="154" name="TextBox 153">
              <a:extLst>
                <a:ext uri="{FF2B5EF4-FFF2-40B4-BE49-F238E27FC236}">
                  <a16:creationId xmlns:a16="http://schemas.microsoft.com/office/drawing/2014/main" id="{3ED5E1D5-1ED2-4DC6-A146-45E694AD36C6}"/>
                </a:ext>
              </a:extLst>
            </p:cNvPr>
            <p:cNvSpPr txBox="1"/>
            <p:nvPr/>
          </p:nvSpPr>
          <p:spPr>
            <a:xfrm rot="16200000">
              <a:off x="5742721" y="604528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16</a:t>
              </a:r>
              <a:r>
                <a:rPr lang="en-US" sz="1200" baseline="30000">
                  <a:solidFill>
                    <a:schemeClr val="tx1"/>
                  </a:solidFill>
                </a:rPr>
                <a:t>th</a:t>
              </a:r>
              <a:r>
                <a:rPr lang="en-US" sz="1200">
                  <a:solidFill>
                    <a:schemeClr val="tx1"/>
                  </a:solidFill>
                </a:rPr>
                <a:t> Street NW</a:t>
              </a:r>
            </a:p>
          </p:txBody>
        </p:sp>
        <p:sp>
          <p:nvSpPr>
            <p:cNvPr id="155" name="TextBox 154">
              <a:extLst>
                <a:ext uri="{FF2B5EF4-FFF2-40B4-BE49-F238E27FC236}">
                  <a16:creationId xmlns:a16="http://schemas.microsoft.com/office/drawing/2014/main" id="{8F42BD27-193A-45A5-BBBE-D822D982A8DA}"/>
                </a:ext>
              </a:extLst>
            </p:cNvPr>
            <p:cNvSpPr txBox="1"/>
            <p:nvPr/>
          </p:nvSpPr>
          <p:spPr>
            <a:xfrm rot="16200000">
              <a:off x="6650001" y="6055302"/>
              <a:ext cx="1165704"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15</a:t>
              </a:r>
              <a:r>
                <a:rPr lang="en-US" sz="1200" baseline="30000">
                  <a:solidFill>
                    <a:schemeClr val="tx1"/>
                  </a:solidFill>
                </a:rPr>
                <a:t>h</a:t>
              </a:r>
              <a:r>
                <a:rPr lang="en-US" sz="1200">
                  <a:solidFill>
                    <a:schemeClr val="tx1"/>
                  </a:solidFill>
                </a:rPr>
                <a:t> Street NW</a:t>
              </a:r>
            </a:p>
          </p:txBody>
        </p:sp>
        <p:sp>
          <p:nvSpPr>
            <p:cNvPr id="156" name="TextBox 155">
              <a:extLst>
                <a:ext uri="{FF2B5EF4-FFF2-40B4-BE49-F238E27FC236}">
                  <a16:creationId xmlns:a16="http://schemas.microsoft.com/office/drawing/2014/main" id="{EDB3A203-FDB4-46D7-8172-C64AA17B60F9}"/>
                </a:ext>
              </a:extLst>
            </p:cNvPr>
            <p:cNvSpPr txBox="1"/>
            <p:nvPr/>
          </p:nvSpPr>
          <p:spPr>
            <a:xfrm rot="16200000">
              <a:off x="7812361" y="6045279"/>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14</a:t>
              </a:r>
              <a:r>
                <a:rPr lang="en-US" sz="1200" baseline="30000">
                  <a:solidFill>
                    <a:schemeClr val="tx1"/>
                  </a:solidFill>
                </a:rPr>
                <a:t>th</a:t>
              </a:r>
              <a:r>
                <a:rPr lang="en-US" sz="1200">
                  <a:solidFill>
                    <a:schemeClr val="tx1"/>
                  </a:solidFill>
                </a:rPr>
                <a:t> Street NW</a:t>
              </a:r>
            </a:p>
          </p:txBody>
        </p:sp>
      </p:grpSp>
      <p:sp>
        <p:nvSpPr>
          <p:cNvPr id="196" name="Content Placeholder 2">
            <a:extLst>
              <a:ext uri="{FF2B5EF4-FFF2-40B4-BE49-F238E27FC236}">
                <a16:creationId xmlns:a16="http://schemas.microsoft.com/office/drawing/2014/main" id="{D7823AE7-C9C0-487C-92E0-412AFB2ECADD}"/>
              </a:ext>
            </a:extLst>
          </p:cNvPr>
          <p:cNvSpPr>
            <a:spLocks noGrp="1"/>
          </p:cNvSpPr>
          <p:nvPr>
            <p:ph idx="4294967295"/>
          </p:nvPr>
        </p:nvSpPr>
        <p:spPr>
          <a:xfrm>
            <a:off x="0" y="2246313"/>
            <a:ext cx="1635125" cy="290512"/>
          </a:xfrm>
        </p:spPr>
        <p:txBody>
          <a:bodyPr anchor="ctr">
            <a:normAutofit lnSpcReduction="10000"/>
          </a:bodyPr>
          <a:lstStyle/>
          <a:p>
            <a:pPr marL="0" indent="0" algn="ctr">
              <a:buNone/>
            </a:pPr>
            <a:r>
              <a:rPr lang="en-US" sz="1600" b="1">
                <a:solidFill>
                  <a:schemeClr val="tx2"/>
                </a:solidFill>
              </a:rPr>
              <a:t>AM Peak</a:t>
            </a:r>
          </a:p>
        </p:txBody>
      </p:sp>
      <p:sp>
        <p:nvSpPr>
          <p:cNvPr id="2" name="Rectangle 1">
            <a:extLst>
              <a:ext uri="{FF2B5EF4-FFF2-40B4-BE49-F238E27FC236}">
                <a16:creationId xmlns:a16="http://schemas.microsoft.com/office/drawing/2014/main" id="{909E9535-01E6-4D9B-95B3-10F93BFE470C}"/>
              </a:ext>
            </a:extLst>
          </p:cNvPr>
          <p:cNvSpPr/>
          <p:nvPr/>
        </p:nvSpPr>
        <p:spPr>
          <a:xfrm>
            <a:off x="520700" y="4759238"/>
            <a:ext cx="11540956" cy="953867"/>
          </a:xfrm>
          <a:prstGeom prst="rect">
            <a:avLst/>
          </a:prstGeom>
          <a:solidFill>
            <a:srgbClr val="3F3F3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383B4C0-79AA-420B-9EDD-BEAFA2F9C6AF}"/>
              </a:ext>
            </a:extLst>
          </p:cNvPr>
          <p:cNvCxnSpPr>
            <a:cxnSpLocks/>
          </p:cNvCxnSpPr>
          <p:nvPr/>
        </p:nvCxnSpPr>
        <p:spPr>
          <a:xfrm>
            <a:off x="511763" y="5215366"/>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0778319-5A76-450F-9B19-F0F84F6CDEAB}"/>
              </a:ext>
            </a:extLst>
          </p:cNvPr>
          <p:cNvCxnSpPr>
            <a:cxnSpLocks/>
          </p:cNvCxnSpPr>
          <p:nvPr/>
        </p:nvCxnSpPr>
        <p:spPr>
          <a:xfrm>
            <a:off x="511762" y="5242787"/>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pic>
        <p:nvPicPr>
          <p:cNvPr id="135" name="Picture 134" descr="A close up of a map&#10;&#10;Description automatically generated">
            <a:extLst>
              <a:ext uri="{FF2B5EF4-FFF2-40B4-BE49-F238E27FC236}">
                <a16:creationId xmlns:a16="http://schemas.microsoft.com/office/drawing/2014/main" id="{D36B1EEC-B33C-45B6-ADB9-BA67F13D803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37519" r="4128" b="33434"/>
          <a:stretch/>
        </p:blipFill>
        <p:spPr>
          <a:xfrm>
            <a:off x="1" y="1563352"/>
            <a:ext cx="12191999" cy="2483726"/>
          </a:xfrm>
          <a:prstGeom prst="rect">
            <a:avLst/>
          </a:prstGeom>
          <a:ln>
            <a:noFill/>
          </a:ln>
        </p:spPr>
      </p:pic>
      <p:grpSp>
        <p:nvGrpSpPr>
          <p:cNvPr id="136" name="Group 135">
            <a:extLst>
              <a:ext uri="{FF2B5EF4-FFF2-40B4-BE49-F238E27FC236}">
                <a16:creationId xmlns:a16="http://schemas.microsoft.com/office/drawing/2014/main" id="{384C8716-4BF1-4CBD-BBBF-EE5E952189AF}"/>
              </a:ext>
            </a:extLst>
          </p:cNvPr>
          <p:cNvGrpSpPr/>
          <p:nvPr/>
        </p:nvGrpSpPr>
        <p:grpSpPr>
          <a:xfrm>
            <a:off x="591111" y="1486197"/>
            <a:ext cx="11519746" cy="2737946"/>
            <a:chOff x="639933" y="4118997"/>
            <a:chExt cx="11519746" cy="2737946"/>
          </a:xfrm>
          <a:noFill/>
          <a:effectLst>
            <a:glow rad="101600">
              <a:schemeClr val="bg1">
                <a:alpha val="60000"/>
              </a:schemeClr>
            </a:glow>
          </a:effectLst>
        </p:grpSpPr>
        <p:sp>
          <p:nvSpPr>
            <p:cNvPr id="137" name="TextBox 136">
              <a:extLst>
                <a:ext uri="{FF2B5EF4-FFF2-40B4-BE49-F238E27FC236}">
                  <a16:creationId xmlns:a16="http://schemas.microsoft.com/office/drawing/2014/main" id="{F1BB52AA-140D-4831-8DC7-BAE4B3004683}"/>
                </a:ext>
              </a:extLst>
            </p:cNvPr>
            <p:cNvSpPr txBox="1"/>
            <p:nvPr/>
          </p:nvSpPr>
          <p:spPr>
            <a:xfrm rot="16200000">
              <a:off x="166727" y="6030154"/>
              <a:ext cx="1223412"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22</a:t>
              </a:r>
              <a:r>
                <a:rPr lang="en-US" sz="1200" baseline="30000">
                  <a:solidFill>
                    <a:schemeClr val="tx1"/>
                  </a:solidFill>
                </a:rPr>
                <a:t>nd</a:t>
              </a:r>
              <a:r>
                <a:rPr lang="en-US" sz="1200">
                  <a:solidFill>
                    <a:schemeClr val="tx1"/>
                  </a:solidFill>
                </a:rPr>
                <a:t> Street NW</a:t>
              </a:r>
            </a:p>
          </p:txBody>
        </p:sp>
        <p:sp>
          <p:nvSpPr>
            <p:cNvPr id="138" name="TextBox 137">
              <a:extLst>
                <a:ext uri="{FF2B5EF4-FFF2-40B4-BE49-F238E27FC236}">
                  <a16:creationId xmlns:a16="http://schemas.microsoft.com/office/drawing/2014/main" id="{06BDDA4B-46D9-4F05-B61D-6BD7FEB6998D}"/>
                </a:ext>
              </a:extLst>
            </p:cNvPr>
            <p:cNvSpPr txBox="1"/>
            <p:nvPr/>
          </p:nvSpPr>
          <p:spPr>
            <a:xfrm rot="16200000">
              <a:off x="1152872" y="6050993"/>
              <a:ext cx="1188146"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21</a:t>
              </a:r>
              <a:r>
                <a:rPr lang="en-US" sz="1200" baseline="30000">
                  <a:solidFill>
                    <a:schemeClr val="tx1"/>
                  </a:solidFill>
                </a:rPr>
                <a:t>st</a:t>
              </a:r>
              <a:r>
                <a:rPr lang="en-US" sz="1200">
                  <a:solidFill>
                    <a:schemeClr val="tx1"/>
                  </a:solidFill>
                </a:rPr>
                <a:t> Street NW</a:t>
              </a:r>
            </a:p>
          </p:txBody>
        </p:sp>
        <p:sp>
          <p:nvSpPr>
            <p:cNvPr id="139" name="TextBox 138">
              <a:extLst>
                <a:ext uri="{FF2B5EF4-FFF2-40B4-BE49-F238E27FC236}">
                  <a16:creationId xmlns:a16="http://schemas.microsoft.com/office/drawing/2014/main" id="{6F34740B-18E4-46A6-9668-3C2F987F880F}"/>
                </a:ext>
              </a:extLst>
            </p:cNvPr>
            <p:cNvSpPr txBox="1"/>
            <p:nvPr/>
          </p:nvSpPr>
          <p:spPr>
            <a:xfrm rot="16200000">
              <a:off x="1959960" y="6050992"/>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20</a:t>
              </a:r>
              <a:r>
                <a:rPr lang="en-US" sz="1200" baseline="30000">
                  <a:solidFill>
                    <a:schemeClr val="tx1"/>
                  </a:solidFill>
                </a:rPr>
                <a:t>th</a:t>
              </a:r>
              <a:r>
                <a:rPr lang="en-US" sz="1200">
                  <a:solidFill>
                    <a:schemeClr val="tx1"/>
                  </a:solidFill>
                </a:rPr>
                <a:t> Street NW</a:t>
              </a:r>
            </a:p>
          </p:txBody>
        </p:sp>
        <p:sp>
          <p:nvSpPr>
            <p:cNvPr id="140" name="TextBox 139">
              <a:extLst>
                <a:ext uri="{FF2B5EF4-FFF2-40B4-BE49-F238E27FC236}">
                  <a16:creationId xmlns:a16="http://schemas.microsoft.com/office/drawing/2014/main" id="{3BCCC502-1A37-458D-B3A5-C8F3DCCBB3CB}"/>
                </a:ext>
              </a:extLst>
            </p:cNvPr>
            <p:cNvSpPr txBox="1"/>
            <p:nvPr/>
          </p:nvSpPr>
          <p:spPr>
            <a:xfrm rot="16200000">
              <a:off x="2590073" y="60469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19</a:t>
              </a:r>
              <a:r>
                <a:rPr lang="en-US" sz="1200" baseline="30000">
                  <a:solidFill>
                    <a:schemeClr val="tx1"/>
                  </a:solidFill>
                </a:rPr>
                <a:t>th</a:t>
              </a:r>
              <a:r>
                <a:rPr lang="en-US" sz="1200">
                  <a:solidFill>
                    <a:schemeClr val="tx1"/>
                  </a:solidFill>
                </a:rPr>
                <a:t> Street NW</a:t>
              </a:r>
            </a:p>
          </p:txBody>
        </p:sp>
        <p:sp>
          <p:nvSpPr>
            <p:cNvPr id="141" name="TextBox 140">
              <a:extLst>
                <a:ext uri="{FF2B5EF4-FFF2-40B4-BE49-F238E27FC236}">
                  <a16:creationId xmlns:a16="http://schemas.microsoft.com/office/drawing/2014/main" id="{0124A64F-A8C4-4E37-9637-371ECFC82FC7}"/>
                </a:ext>
              </a:extLst>
            </p:cNvPr>
            <p:cNvSpPr txBox="1"/>
            <p:nvPr/>
          </p:nvSpPr>
          <p:spPr>
            <a:xfrm rot="16200000">
              <a:off x="3373718" y="60452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18</a:t>
              </a:r>
              <a:r>
                <a:rPr lang="en-US" sz="1200" baseline="30000">
                  <a:solidFill>
                    <a:schemeClr val="tx1"/>
                  </a:solidFill>
                </a:rPr>
                <a:t>th</a:t>
              </a:r>
              <a:r>
                <a:rPr lang="en-US" sz="1200">
                  <a:solidFill>
                    <a:schemeClr val="tx1"/>
                  </a:solidFill>
                </a:rPr>
                <a:t> Street NW</a:t>
              </a:r>
            </a:p>
          </p:txBody>
        </p:sp>
        <p:sp>
          <p:nvSpPr>
            <p:cNvPr id="142" name="TextBox 141">
              <a:extLst>
                <a:ext uri="{FF2B5EF4-FFF2-40B4-BE49-F238E27FC236}">
                  <a16:creationId xmlns:a16="http://schemas.microsoft.com/office/drawing/2014/main" id="{45375D2A-3D65-4731-8FF4-7F81AE6313AF}"/>
                </a:ext>
              </a:extLst>
            </p:cNvPr>
            <p:cNvSpPr txBox="1"/>
            <p:nvPr/>
          </p:nvSpPr>
          <p:spPr>
            <a:xfrm rot="16200000">
              <a:off x="8892230" y="6042267"/>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13</a:t>
              </a:r>
              <a:r>
                <a:rPr lang="en-US" sz="1200" baseline="30000">
                  <a:solidFill>
                    <a:schemeClr val="tx1"/>
                  </a:solidFill>
                </a:rPr>
                <a:t>th</a:t>
              </a:r>
              <a:r>
                <a:rPr lang="en-US" sz="1200">
                  <a:solidFill>
                    <a:schemeClr val="tx1"/>
                  </a:solidFill>
                </a:rPr>
                <a:t> Street NW</a:t>
              </a:r>
            </a:p>
          </p:txBody>
        </p:sp>
        <p:sp>
          <p:nvSpPr>
            <p:cNvPr id="143" name="TextBox 142">
              <a:extLst>
                <a:ext uri="{FF2B5EF4-FFF2-40B4-BE49-F238E27FC236}">
                  <a16:creationId xmlns:a16="http://schemas.microsoft.com/office/drawing/2014/main" id="{74E6BAE4-D723-4DF2-8A47-C12DF5CB5E8E}"/>
                </a:ext>
              </a:extLst>
            </p:cNvPr>
            <p:cNvSpPr txBox="1"/>
            <p:nvPr/>
          </p:nvSpPr>
          <p:spPr>
            <a:xfrm rot="16200000">
              <a:off x="9583297" y="6037808"/>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12</a:t>
              </a:r>
              <a:r>
                <a:rPr lang="en-US" sz="1200" baseline="30000">
                  <a:solidFill>
                    <a:schemeClr val="tx1"/>
                  </a:solidFill>
                </a:rPr>
                <a:t>th</a:t>
              </a:r>
              <a:r>
                <a:rPr lang="en-US" sz="1200">
                  <a:solidFill>
                    <a:schemeClr val="tx1"/>
                  </a:solidFill>
                </a:rPr>
                <a:t> Street NW</a:t>
              </a:r>
            </a:p>
          </p:txBody>
        </p:sp>
        <p:sp>
          <p:nvSpPr>
            <p:cNvPr id="144" name="TextBox 143">
              <a:extLst>
                <a:ext uri="{FF2B5EF4-FFF2-40B4-BE49-F238E27FC236}">
                  <a16:creationId xmlns:a16="http://schemas.microsoft.com/office/drawing/2014/main" id="{18203DE8-B90E-4DB0-83C6-C61A8CEE3436}"/>
                </a:ext>
              </a:extLst>
            </p:cNvPr>
            <p:cNvSpPr txBox="1"/>
            <p:nvPr/>
          </p:nvSpPr>
          <p:spPr>
            <a:xfrm rot="16200000">
              <a:off x="10054174"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11</a:t>
              </a:r>
              <a:r>
                <a:rPr lang="en-US" sz="1200" baseline="30000">
                  <a:solidFill>
                    <a:schemeClr val="tx1"/>
                  </a:solidFill>
                </a:rPr>
                <a:t>th</a:t>
              </a:r>
              <a:r>
                <a:rPr lang="en-US" sz="1200">
                  <a:solidFill>
                    <a:schemeClr val="tx1"/>
                  </a:solidFill>
                </a:rPr>
                <a:t> Street NW</a:t>
              </a:r>
            </a:p>
          </p:txBody>
        </p:sp>
        <p:sp>
          <p:nvSpPr>
            <p:cNvPr id="145" name="TextBox 144">
              <a:extLst>
                <a:ext uri="{FF2B5EF4-FFF2-40B4-BE49-F238E27FC236}">
                  <a16:creationId xmlns:a16="http://schemas.microsoft.com/office/drawing/2014/main" id="{6C5CC0E2-E389-4017-A55D-8B0B30727C1D}"/>
                </a:ext>
              </a:extLst>
            </p:cNvPr>
            <p:cNvSpPr txBox="1"/>
            <p:nvPr/>
          </p:nvSpPr>
          <p:spPr>
            <a:xfrm rot="16200000">
              <a:off x="10593541"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10</a:t>
              </a:r>
              <a:r>
                <a:rPr lang="en-US" sz="1200" baseline="30000">
                  <a:solidFill>
                    <a:schemeClr val="tx1"/>
                  </a:solidFill>
                </a:rPr>
                <a:t>th</a:t>
              </a:r>
              <a:r>
                <a:rPr lang="en-US" sz="1200">
                  <a:solidFill>
                    <a:schemeClr val="tx1"/>
                  </a:solidFill>
                </a:rPr>
                <a:t> Street NW</a:t>
              </a:r>
            </a:p>
          </p:txBody>
        </p:sp>
        <p:sp>
          <p:nvSpPr>
            <p:cNvPr id="146" name="TextBox 145">
              <a:extLst>
                <a:ext uri="{FF2B5EF4-FFF2-40B4-BE49-F238E27FC236}">
                  <a16:creationId xmlns:a16="http://schemas.microsoft.com/office/drawing/2014/main" id="{9A7E1AE8-0ABE-48C9-8DB5-D542AEC9452C}"/>
                </a:ext>
              </a:extLst>
            </p:cNvPr>
            <p:cNvSpPr txBox="1"/>
            <p:nvPr/>
          </p:nvSpPr>
          <p:spPr>
            <a:xfrm rot="16200000">
              <a:off x="11340543" y="6037807"/>
              <a:ext cx="1361273"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a:solidFill>
                    <a:schemeClr val="tx1"/>
                  </a:solidFill>
                </a:rPr>
                <a:t>9</a:t>
              </a:r>
              <a:r>
                <a:rPr lang="en-US" sz="1200" baseline="30000">
                  <a:solidFill>
                    <a:schemeClr val="tx1"/>
                  </a:solidFill>
                </a:rPr>
                <a:t>th</a:t>
              </a:r>
              <a:r>
                <a:rPr lang="en-US" sz="1200">
                  <a:solidFill>
                    <a:schemeClr val="tx1"/>
                  </a:solidFill>
                </a:rPr>
                <a:t> Street NW</a:t>
              </a:r>
            </a:p>
          </p:txBody>
        </p:sp>
        <p:sp>
          <p:nvSpPr>
            <p:cNvPr id="157" name="TextBox 156">
              <a:extLst>
                <a:ext uri="{FF2B5EF4-FFF2-40B4-BE49-F238E27FC236}">
                  <a16:creationId xmlns:a16="http://schemas.microsoft.com/office/drawing/2014/main" id="{D85FB6F3-B7B2-4A0D-B3D9-9396ABB9E0A8}"/>
                </a:ext>
              </a:extLst>
            </p:cNvPr>
            <p:cNvSpPr txBox="1"/>
            <p:nvPr/>
          </p:nvSpPr>
          <p:spPr>
            <a:xfrm rot="17788019">
              <a:off x="7395990" y="4390065"/>
              <a:ext cx="1003801"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Vermont</a:t>
              </a:r>
              <a:br>
                <a:rPr lang="en-US" sz="1200">
                  <a:solidFill>
                    <a:schemeClr val="tx1"/>
                  </a:solidFill>
                </a:rPr>
              </a:br>
              <a:r>
                <a:rPr lang="en-US" sz="1200">
                  <a:solidFill>
                    <a:schemeClr val="tx1"/>
                  </a:solidFill>
                </a:rPr>
                <a:t>Avenue NW</a:t>
              </a:r>
            </a:p>
          </p:txBody>
        </p:sp>
        <p:sp>
          <p:nvSpPr>
            <p:cNvPr id="163" name="TextBox 162">
              <a:extLst>
                <a:ext uri="{FF2B5EF4-FFF2-40B4-BE49-F238E27FC236}">
                  <a16:creationId xmlns:a16="http://schemas.microsoft.com/office/drawing/2014/main" id="{50873DA1-2DA0-4312-8D17-487599D5F9F2}"/>
                </a:ext>
              </a:extLst>
            </p:cNvPr>
            <p:cNvSpPr txBox="1"/>
            <p:nvPr/>
          </p:nvSpPr>
          <p:spPr>
            <a:xfrm rot="16200000">
              <a:off x="4815453" y="5996523"/>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17</a:t>
              </a:r>
              <a:r>
                <a:rPr lang="en-US" sz="1200" baseline="30000">
                  <a:solidFill>
                    <a:schemeClr val="tx1"/>
                  </a:solidFill>
                </a:rPr>
                <a:t>th</a:t>
              </a:r>
              <a:r>
                <a:rPr lang="en-US" sz="1200">
                  <a:solidFill>
                    <a:schemeClr val="tx1"/>
                  </a:solidFill>
                </a:rPr>
                <a:t> Street NW</a:t>
              </a:r>
            </a:p>
          </p:txBody>
        </p:sp>
        <p:sp>
          <p:nvSpPr>
            <p:cNvPr id="166" name="TextBox 165">
              <a:extLst>
                <a:ext uri="{FF2B5EF4-FFF2-40B4-BE49-F238E27FC236}">
                  <a16:creationId xmlns:a16="http://schemas.microsoft.com/office/drawing/2014/main" id="{91674465-D106-4C4D-9177-487B4912EC9B}"/>
                </a:ext>
              </a:extLst>
            </p:cNvPr>
            <p:cNvSpPr txBox="1"/>
            <p:nvPr/>
          </p:nvSpPr>
          <p:spPr>
            <a:xfrm rot="16200000">
              <a:off x="5742721" y="604528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16</a:t>
              </a:r>
              <a:r>
                <a:rPr lang="en-US" sz="1200" baseline="30000">
                  <a:solidFill>
                    <a:schemeClr val="tx1"/>
                  </a:solidFill>
                </a:rPr>
                <a:t>th</a:t>
              </a:r>
              <a:r>
                <a:rPr lang="en-US" sz="1200">
                  <a:solidFill>
                    <a:schemeClr val="tx1"/>
                  </a:solidFill>
                </a:rPr>
                <a:t> Street NW</a:t>
              </a:r>
            </a:p>
          </p:txBody>
        </p:sp>
        <p:sp>
          <p:nvSpPr>
            <p:cNvPr id="167" name="TextBox 166">
              <a:extLst>
                <a:ext uri="{FF2B5EF4-FFF2-40B4-BE49-F238E27FC236}">
                  <a16:creationId xmlns:a16="http://schemas.microsoft.com/office/drawing/2014/main" id="{B6594221-45A0-4B7B-B368-08F3C69591CD}"/>
                </a:ext>
              </a:extLst>
            </p:cNvPr>
            <p:cNvSpPr txBox="1"/>
            <p:nvPr/>
          </p:nvSpPr>
          <p:spPr>
            <a:xfrm rot="16200000">
              <a:off x="6650001" y="6055302"/>
              <a:ext cx="1165704"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15</a:t>
              </a:r>
              <a:r>
                <a:rPr lang="en-US" sz="1200" baseline="30000">
                  <a:solidFill>
                    <a:schemeClr val="tx1"/>
                  </a:solidFill>
                </a:rPr>
                <a:t>h</a:t>
              </a:r>
              <a:r>
                <a:rPr lang="en-US" sz="1200">
                  <a:solidFill>
                    <a:schemeClr val="tx1"/>
                  </a:solidFill>
                </a:rPr>
                <a:t> Street NW</a:t>
              </a:r>
            </a:p>
          </p:txBody>
        </p:sp>
        <p:sp>
          <p:nvSpPr>
            <p:cNvPr id="168" name="TextBox 167">
              <a:extLst>
                <a:ext uri="{FF2B5EF4-FFF2-40B4-BE49-F238E27FC236}">
                  <a16:creationId xmlns:a16="http://schemas.microsoft.com/office/drawing/2014/main" id="{ABAB8FE5-82E5-4541-A86B-810C31D283D0}"/>
                </a:ext>
              </a:extLst>
            </p:cNvPr>
            <p:cNvSpPr txBox="1"/>
            <p:nvPr/>
          </p:nvSpPr>
          <p:spPr>
            <a:xfrm rot="16200000">
              <a:off x="7812361" y="6045279"/>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14</a:t>
              </a:r>
              <a:r>
                <a:rPr lang="en-US" sz="1200" baseline="30000">
                  <a:solidFill>
                    <a:schemeClr val="tx1"/>
                  </a:solidFill>
                </a:rPr>
                <a:t>th</a:t>
              </a:r>
              <a:r>
                <a:rPr lang="en-US" sz="1200">
                  <a:solidFill>
                    <a:schemeClr val="tx1"/>
                  </a:solidFill>
                </a:rPr>
                <a:t> Street NW</a:t>
              </a:r>
            </a:p>
          </p:txBody>
        </p:sp>
        <p:sp>
          <p:nvSpPr>
            <p:cNvPr id="152" name="TextBox 151">
              <a:extLst>
                <a:ext uri="{FF2B5EF4-FFF2-40B4-BE49-F238E27FC236}">
                  <a16:creationId xmlns:a16="http://schemas.microsoft.com/office/drawing/2014/main" id="{A4BD794D-4339-4C03-A597-201BD0D37491}"/>
                </a:ext>
              </a:extLst>
            </p:cNvPr>
            <p:cNvSpPr txBox="1"/>
            <p:nvPr/>
          </p:nvSpPr>
          <p:spPr>
            <a:xfrm rot="3798148">
              <a:off x="4295900" y="4421268"/>
              <a:ext cx="1047082"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Connecticut</a:t>
              </a:r>
              <a:br>
                <a:rPr lang="en-US" sz="1200">
                  <a:solidFill>
                    <a:schemeClr val="tx1"/>
                  </a:solidFill>
                </a:rPr>
              </a:br>
              <a:r>
                <a:rPr lang="en-US" sz="1200">
                  <a:solidFill>
                    <a:schemeClr val="tx1"/>
                  </a:solidFill>
                </a:rPr>
                <a:t> Avenue NW</a:t>
              </a:r>
            </a:p>
          </p:txBody>
        </p:sp>
      </p:grpSp>
      <p:sp>
        <p:nvSpPr>
          <p:cNvPr id="178" name="Rectangle 177">
            <a:extLst>
              <a:ext uri="{FF2B5EF4-FFF2-40B4-BE49-F238E27FC236}">
                <a16:creationId xmlns:a16="http://schemas.microsoft.com/office/drawing/2014/main" id="{DAC14824-1266-4AE4-939B-2429E607FCC4}"/>
              </a:ext>
            </a:extLst>
          </p:cNvPr>
          <p:cNvSpPr/>
          <p:nvPr/>
        </p:nvSpPr>
        <p:spPr>
          <a:xfrm>
            <a:off x="520701" y="2198602"/>
            <a:ext cx="11540956" cy="909837"/>
          </a:xfrm>
          <a:prstGeom prst="rect">
            <a:avLst/>
          </a:prstGeom>
          <a:solidFill>
            <a:srgbClr val="3F3F3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63004A2C-D33B-4300-A46A-5201F408C3A2}"/>
              </a:ext>
            </a:extLst>
          </p:cNvPr>
          <p:cNvCxnSpPr>
            <a:cxnSpLocks/>
          </p:cNvCxnSpPr>
          <p:nvPr/>
        </p:nvCxnSpPr>
        <p:spPr>
          <a:xfrm>
            <a:off x="520701" y="2624246"/>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F988D5D-91BF-4477-A7D6-66D25852A23E}"/>
              </a:ext>
            </a:extLst>
          </p:cNvPr>
          <p:cNvCxnSpPr/>
          <p:nvPr/>
        </p:nvCxnSpPr>
        <p:spPr>
          <a:xfrm>
            <a:off x="520700" y="2651667"/>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1ADD66A2-32CB-47C5-A435-4FC89B806E38}"/>
              </a:ext>
            </a:extLst>
          </p:cNvPr>
          <p:cNvGrpSpPr/>
          <p:nvPr/>
        </p:nvGrpSpPr>
        <p:grpSpPr>
          <a:xfrm>
            <a:off x="3107882" y="2652931"/>
            <a:ext cx="5226016" cy="536771"/>
            <a:chOff x="3182766" y="5195263"/>
            <a:chExt cx="5226016" cy="536771"/>
          </a:xfrm>
        </p:grpSpPr>
        <p:sp>
          <p:nvSpPr>
            <p:cNvPr id="171" name="Arrow: Right 170">
              <a:extLst>
                <a:ext uri="{FF2B5EF4-FFF2-40B4-BE49-F238E27FC236}">
                  <a16:creationId xmlns:a16="http://schemas.microsoft.com/office/drawing/2014/main" id="{ABF6CA88-B7D8-40E8-92EB-51641CE04DA6}"/>
                </a:ext>
              </a:extLst>
            </p:cNvPr>
            <p:cNvSpPr/>
            <p:nvPr/>
          </p:nvSpPr>
          <p:spPr>
            <a:xfrm>
              <a:off x="4946237" y="5393847"/>
              <a:ext cx="3462545" cy="199078"/>
            </a:xfrm>
            <a:prstGeom prst="right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Arrow: Right 172">
              <a:extLst>
                <a:ext uri="{FF2B5EF4-FFF2-40B4-BE49-F238E27FC236}">
                  <a16:creationId xmlns:a16="http://schemas.microsoft.com/office/drawing/2014/main" id="{17DA0A4E-C8E9-46EB-9E4C-70B8F8E903E5}"/>
                </a:ext>
              </a:extLst>
            </p:cNvPr>
            <p:cNvSpPr/>
            <p:nvPr/>
          </p:nvSpPr>
          <p:spPr>
            <a:xfrm>
              <a:off x="3199451" y="5393847"/>
              <a:ext cx="1766611" cy="199078"/>
            </a:xfrm>
            <a:prstGeom prst="right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Graphic 173" descr="Bus">
              <a:extLst>
                <a:ext uri="{FF2B5EF4-FFF2-40B4-BE49-F238E27FC236}">
                  <a16:creationId xmlns:a16="http://schemas.microsoft.com/office/drawing/2014/main" id="{166CECB4-5A5A-406E-B4EC-300D60512D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2766" y="5195263"/>
              <a:ext cx="519703" cy="519703"/>
            </a:xfrm>
            <a:prstGeom prst="rect">
              <a:avLst/>
            </a:prstGeom>
            <a:effectLst/>
          </p:spPr>
        </p:pic>
        <p:pic>
          <p:nvPicPr>
            <p:cNvPr id="176" name="Graphic 175" descr="Car">
              <a:extLst>
                <a:ext uri="{FF2B5EF4-FFF2-40B4-BE49-F238E27FC236}">
                  <a16:creationId xmlns:a16="http://schemas.microsoft.com/office/drawing/2014/main" id="{835462DA-AB1C-4130-9601-B41FD5C4DF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5060" y="5212331"/>
              <a:ext cx="519703" cy="519703"/>
            </a:xfrm>
            <a:prstGeom prst="rect">
              <a:avLst/>
            </a:prstGeom>
            <a:effectLst/>
          </p:spPr>
        </p:pic>
      </p:grpSp>
      <p:grpSp>
        <p:nvGrpSpPr>
          <p:cNvPr id="219" name="Group 218">
            <a:extLst>
              <a:ext uri="{FF2B5EF4-FFF2-40B4-BE49-F238E27FC236}">
                <a16:creationId xmlns:a16="http://schemas.microsoft.com/office/drawing/2014/main" id="{588AF2BC-1E60-4A4E-8666-12EA452C9E80}"/>
              </a:ext>
            </a:extLst>
          </p:cNvPr>
          <p:cNvGrpSpPr/>
          <p:nvPr/>
        </p:nvGrpSpPr>
        <p:grpSpPr>
          <a:xfrm>
            <a:off x="633766" y="5256903"/>
            <a:ext cx="7792638" cy="531595"/>
            <a:chOff x="616144" y="5200439"/>
            <a:chExt cx="7792638" cy="531595"/>
          </a:xfrm>
        </p:grpSpPr>
        <p:sp>
          <p:nvSpPr>
            <p:cNvPr id="203" name="Arrow: Right 202">
              <a:extLst>
                <a:ext uri="{FF2B5EF4-FFF2-40B4-BE49-F238E27FC236}">
                  <a16:creationId xmlns:a16="http://schemas.microsoft.com/office/drawing/2014/main" id="{6CCBEB6B-FC62-422D-92CD-D2171B15B65C}"/>
                </a:ext>
              </a:extLst>
            </p:cNvPr>
            <p:cNvSpPr/>
            <p:nvPr/>
          </p:nvSpPr>
          <p:spPr>
            <a:xfrm>
              <a:off x="638780" y="5393847"/>
              <a:ext cx="2576541" cy="199078"/>
            </a:xfrm>
            <a:prstGeom prst="rightArrow">
              <a:avLst/>
            </a:prstGeom>
            <a:solidFill>
              <a:schemeClr val="accent4">
                <a:lumMod val="7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Arrow: Right 204">
              <a:extLst>
                <a:ext uri="{FF2B5EF4-FFF2-40B4-BE49-F238E27FC236}">
                  <a16:creationId xmlns:a16="http://schemas.microsoft.com/office/drawing/2014/main" id="{DE0568A4-21BC-4D9E-B386-D7DD762432D4}"/>
                </a:ext>
              </a:extLst>
            </p:cNvPr>
            <p:cNvSpPr/>
            <p:nvPr/>
          </p:nvSpPr>
          <p:spPr>
            <a:xfrm>
              <a:off x="4946237" y="5393847"/>
              <a:ext cx="3462545" cy="199078"/>
            </a:xfrm>
            <a:prstGeom prst="right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Graphic 201" descr="Bus">
              <a:extLst>
                <a:ext uri="{FF2B5EF4-FFF2-40B4-BE49-F238E27FC236}">
                  <a16:creationId xmlns:a16="http://schemas.microsoft.com/office/drawing/2014/main" id="{806D4B3B-B14B-46E1-B13F-7CD1385E4A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6144" y="5200439"/>
              <a:ext cx="519703" cy="519703"/>
            </a:xfrm>
            <a:prstGeom prst="rect">
              <a:avLst/>
            </a:prstGeom>
            <a:effectLst/>
          </p:spPr>
        </p:pic>
        <p:pic>
          <p:nvPicPr>
            <p:cNvPr id="204" name="Graphic 203" descr="Car">
              <a:extLst>
                <a:ext uri="{FF2B5EF4-FFF2-40B4-BE49-F238E27FC236}">
                  <a16:creationId xmlns:a16="http://schemas.microsoft.com/office/drawing/2014/main" id="{A4366AA8-BD37-49D8-83AC-9DCBD81B51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5060" y="5212331"/>
              <a:ext cx="519703" cy="519703"/>
            </a:xfrm>
            <a:prstGeom prst="rect">
              <a:avLst/>
            </a:prstGeom>
            <a:effectLst/>
          </p:spPr>
        </p:pic>
      </p:grpSp>
      <p:sp>
        <p:nvSpPr>
          <p:cNvPr id="222" name="TextBox 221">
            <a:extLst>
              <a:ext uri="{FF2B5EF4-FFF2-40B4-BE49-F238E27FC236}">
                <a16:creationId xmlns:a16="http://schemas.microsoft.com/office/drawing/2014/main" id="{E5AD8FD0-9BE9-4771-B5BB-8BFCA098FD5E}"/>
              </a:ext>
            </a:extLst>
          </p:cNvPr>
          <p:cNvSpPr txBox="1"/>
          <p:nvPr/>
        </p:nvSpPr>
        <p:spPr>
          <a:xfrm>
            <a:off x="5194917" y="2669839"/>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7 mph</a:t>
            </a:r>
          </a:p>
        </p:txBody>
      </p:sp>
      <p:sp>
        <p:nvSpPr>
          <p:cNvPr id="224" name="TextBox 223">
            <a:extLst>
              <a:ext uri="{FF2B5EF4-FFF2-40B4-BE49-F238E27FC236}">
                <a16:creationId xmlns:a16="http://schemas.microsoft.com/office/drawing/2014/main" id="{54274B14-87F2-47B1-86DB-238566F68CC6}"/>
              </a:ext>
            </a:extLst>
          </p:cNvPr>
          <p:cNvSpPr txBox="1"/>
          <p:nvPr/>
        </p:nvSpPr>
        <p:spPr>
          <a:xfrm>
            <a:off x="3492197" y="2666187"/>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4 mph</a:t>
            </a:r>
          </a:p>
        </p:txBody>
      </p:sp>
      <p:sp>
        <p:nvSpPr>
          <p:cNvPr id="225" name="TextBox 224">
            <a:extLst>
              <a:ext uri="{FF2B5EF4-FFF2-40B4-BE49-F238E27FC236}">
                <a16:creationId xmlns:a16="http://schemas.microsoft.com/office/drawing/2014/main" id="{9C03C097-A197-4EC9-91B9-45B5F4971159}"/>
              </a:ext>
            </a:extLst>
          </p:cNvPr>
          <p:cNvSpPr txBox="1"/>
          <p:nvPr/>
        </p:nvSpPr>
        <p:spPr>
          <a:xfrm>
            <a:off x="1055007" y="5273831"/>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4 mph</a:t>
            </a:r>
          </a:p>
        </p:txBody>
      </p:sp>
      <p:sp>
        <p:nvSpPr>
          <p:cNvPr id="226" name="TextBox 225">
            <a:extLst>
              <a:ext uri="{FF2B5EF4-FFF2-40B4-BE49-F238E27FC236}">
                <a16:creationId xmlns:a16="http://schemas.microsoft.com/office/drawing/2014/main" id="{663D5967-715E-4D80-BF04-A20670803F78}"/>
              </a:ext>
            </a:extLst>
          </p:cNvPr>
          <p:cNvSpPr txBox="1"/>
          <p:nvPr/>
        </p:nvSpPr>
        <p:spPr>
          <a:xfrm>
            <a:off x="5309338" y="5267282"/>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grpSp>
        <p:nvGrpSpPr>
          <p:cNvPr id="237" name="Group 236">
            <a:extLst>
              <a:ext uri="{FF2B5EF4-FFF2-40B4-BE49-F238E27FC236}">
                <a16:creationId xmlns:a16="http://schemas.microsoft.com/office/drawing/2014/main" id="{18D5CDF2-6808-4FC3-83D9-D1E12171F4EF}"/>
              </a:ext>
            </a:extLst>
          </p:cNvPr>
          <p:cNvGrpSpPr/>
          <p:nvPr/>
        </p:nvGrpSpPr>
        <p:grpSpPr>
          <a:xfrm>
            <a:off x="8375823" y="2187997"/>
            <a:ext cx="2810296" cy="520818"/>
            <a:chOff x="8375823" y="2427160"/>
            <a:chExt cx="2810296" cy="520818"/>
          </a:xfrm>
        </p:grpSpPr>
        <p:grpSp>
          <p:nvGrpSpPr>
            <p:cNvPr id="238" name="Group 237">
              <a:extLst>
                <a:ext uri="{FF2B5EF4-FFF2-40B4-BE49-F238E27FC236}">
                  <a16:creationId xmlns:a16="http://schemas.microsoft.com/office/drawing/2014/main" id="{4A3FEBD2-3441-47C9-BDAB-03E582B928AF}"/>
                </a:ext>
              </a:extLst>
            </p:cNvPr>
            <p:cNvGrpSpPr/>
            <p:nvPr/>
          </p:nvGrpSpPr>
          <p:grpSpPr>
            <a:xfrm>
              <a:off x="8375823" y="2428275"/>
              <a:ext cx="2810296" cy="519703"/>
              <a:chOff x="8362949" y="4526657"/>
              <a:chExt cx="2810296" cy="519703"/>
            </a:xfrm>
          </p:grpSpPr>
          <p:sp>
            <p:nvSpPr>
              <p:cNvPr id="240" name="Arrow: Right 239">
                <a:extLst>
                  <a:ext uri="{FF2B5EF4-FFF2-40B4-BE49-F238E27FC236}">
                    <a16:creationId xmlns:a16="http://schemas.microsoft.com/office/drawing/2014/main" id="{77680E9E-85AA-4D3F-818D-C44F2D99E1A5}"/>
                  </a:ext>
                </a:extLst>
              </p:cNvPr>
              <p:cNvSpPr/>
              <p:nvPr/>
            </p:nvSpPr>
            <p:spPr>
              <a:xfrm flipH="1">
                <a:off x="8362949" y="4709829"/>
                <a:ext cx="2743153" cy="199078"/>
              </a:xfrm>
              <a:prstGeom prst="right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1" name="Graphic 240" descr="Car">
                <a:extLst>
                  <a:ext uri="{FF2B5EF4-FFF2-40B4-BE49-F238E27FC236}">
                    <a16:creationId xmlns:a16="http://schemas.microsoft.com/office/drawing/2014/main" id="{E6644EE1-9114-4C4C-BC0B-4786DA4787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653542" y="4526657"/>
                <a:ext cx="519703" cy="519703"/>
              </a:xfrm>
              <a:prstGeom prst="rect">
                <a:avLst/>
              </a:prstGeom>
              <a:effectLst/>
            </p:spPr>
          </p:pic>
        </p:grpSp>
        <p:sp>
          <p:nvSpPr>
            <p:cNvPr id="239" name="TextBox 238">
              <a:extLst>
                <a:ext uri="{FF2B5EF4-FFF2-40B4-BE49-F238E27FC236}">
                  <a16:creationId xmlns:a16="http://schemas.microsoft.com/office/drawing/2014/main" id="{1D38290D-D184-4173-89A6-B1E0800F2B43}"/>
                </a:ext>
              </a:extLst>
            </p:cNvPr>
            <p:cNvSpPr txBox="1"/>
            <p:nvPr/>
          </p:nvSpPr>
          <p:spPr>
            <a:xfrm>
              <a:off x="10096842" y="2427160"/>
              <a:ext cx="697070"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grpSp>
      <p:grpSp>
        <p:nvGrpSpPr>
          <p:cNvPr id="242" name="Group 241">
            <a:extLst>
              <a:ext uri="{FF2B5EF4-FFF2-40B4-BE49-F238E27FC236}">
                <a16:creationId xmlns:a16="http://schemas.microsoft.com/office/drawing/2014/main" id="{859201C2-98CF-4EFD-A6AB-1908FA2A2316}"/>
              </a:ext>
            </a:extLst>
          </p:cNvPr>
          <p:cNvGrpSpPr/>
          <p:nvPr/>
        </p:nvGrpSpPr>
        <p:grpSpPr>
          <a:xfrm>
            <a:off x="4934582" y="2193864"/>
            <a:ext cx="3475553" cy="525450"/>
            <a:chOff x="7639405" y="4985657"/>
            <a:chExt cx="3475553" cy="525450"/>
          </a:xfrm>
        </p:grpSpPr>
        <p:grpSp>
          <p:nvGrpSpPr>
            <p:cNvPr id="243" name="Group 242">
              <a:extLst>
                <a:ext uri="{FF2B5EF4-FFF2-40B4-BE49-F238E27FC236}">
                  <a16:creationId xmlns:a16="http://schemas.microsoft.com/office/drawing/2014/main" id="{4DE903F4-B161-466A-82C9-16ED0E0B7631}"/>
                </a:ext>
              </a:extLst>
            </p:cNvPr>
            <p:cNvGrpSpPr/>
            <p:nvPr/>
          </p:nvGrpSpPr>
          <p:grpSpPr>
            <a:xfrm>
              <a:off x="7639405" y="4991404"/>
              <a:ext cx="3475553" cy="519703"/>
              <a:chOff x="7668456" y="3838689"/>
              <a:chExt cx="3475553" cy="519703"/>
            </a:xfrm>
          </p:grpSpPr>
          <p:sp>
            <p:nvSpPr>
              <p:cNvPr id="245" name="Arrow: Right 244">
                <a:extLst>
                  <a:ext uri="{FF2B5EF4-FFF2-40B4-BE49-F238E27FC236}">
                    <a16:creationId xmlns:a16="http://schemas.microsoft.com/office/drawing/2014/main" id="{2D36C093-E441-4C7E-8D81-4C4A254D22E9}"/>
                  </a:ext>
                </a:extLst>
              </p:cNvPr>
              <p:cNvSpPr/>
              <p:nvPr/>
            </p:nvSpPr>
            <p:spPr>
              <a:xfrm flipH="1">
                <a:off x="7668456" y="4021861"/>
                <a:ext cx="3437646" cy="199078"/>
              </a:xfrm>
              <a:prstGeom prst="right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6" name="Graphic 245" descr="Bus">
                <a:extLst>
                  <a:ext uri="{FF2B5EF4-FFF2-40B4-BE49-F238E27FC236}">
                    <a16:creationId xmlns:a16="http://schemas.microsoft.com/office/drawing/2014/main" id="{D25B7E6B-9D35-46EC-8828-49CB748E7A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624306" y="3838689"/>
                <a:ext cx="519703" cy="519703"/>
              </a:xfrm>
              <a:prstGeom prst="rect">
                <a:avLst/>
              </a:prstGeom>
              <a:effectLst/>
            </p:spPr>
          </p:pic>
        </p:grpSp>
        <p:sp>
          <p:nvSpPr>
            <p:cNvPr id="244" name="TextBox 243">
              <a:extLst>
                <a:ext uri="{FF2B5EF4-FFF2-40B4-BE49-F238E27FC236}">
                  <a16:creationId xmlns:a16="http://schemas.microsoft.com/office/drawing/2014/main" id="{F7A1AA94-9A1B-44A9-BAE9-0A1B78AE2534}"/>
                </a:ext>
              </a:extLst>
            </p:cNvPr>
            <p:cNvSpPr txBox="1"/>
            <p:nvPr/>
          </p:nvSpPr>
          <p:spPr>
            <a:xfrm>
              <a:off x="9967404" y="4985657"/>
              <a:ext cx="73300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5 mph</a:t>
              </a:r>
            </a:p>
          </p:txBody>
        </p:sp>
      </p:grpSp>
      <p:grpSp>
        <p:nvGrpSpPr>
          <p:cNvPr id="247" name="Group 246">
            <a:extLst>
              <a:ext uri="{FF2B5EF4-FFF2-40B4-BE49-F238E27FC236}">
                <a16:creationId xmlns:a16="http://schemas.microsoft.com/office/drawing/2014/main" id="{AE0AAF74-6CAC-4DEB-9011-F84B7E600F8C}"/>
              </a:ext>
            </a:extLst>
          </p:cNvPr>
          <p:cNvGrpSpPr/>
          <p:nvPr/>
        </p:nvGrpSpPr>
        <p:grpSpPr>
          <a:xfrm>
            <a:off x="8333898" y="4761760"/>
            <a:ext cx="2781060" cy="533447"/>
            <a:chOff x="8333898" y="4977660"/>
            <a:chExt cx="2781060" cy="533447"/>
          </a:xfrm>
        </p:grpSpPr>
        <p:grpSp>
          <p:nvGrpSpPr>
            <p:cNvPr id="248" name="Group 247">
              <a:extLst>
                <a:ext uri="{FF2B5EF4-FFF2-40B4-BE49-F238E27FC236}">
                  <a16:creationId xmlns:a16="http://schemas.microsoft.com/office/drawing/2014/main" id="{88986A41-22CB-43AF-89CD-D4FAD35176B6}"/>
                </a:ext>
              </a:extLst>
            </p:cNvPr>
            <p:cNvGrpSpPr/>
            <p:nvPr/>
          </p:nvGrpSpPr>
          <p:grpSpPr>
            <a:xfrm>
              <a:off x="8333898" y="4977660"/>
              <a:ext cx="2781060" cy="533447"/>
              <a:chOff x="8362949" y="3824945"/>
              <a:chExt cx="2781060" cy="533447"/>
            </a:xfrm>
          </p:grpSpPr>
          <p:sp>
            <p:nvSpPr>
              <p:cNvPr id="251" name="Arrow: Right 250">
                <a:extLst>
                  <a:ext uri="{FF2B5EF4-FFF2-40B4-BE49-F238E27FC236}">
                    <a16:creationId xmlns:a16="http://schemas.microsoft.com/office/drawing/2014/main" id="{9BDA3D67-47AA-464B-A122-66D1D5833D89}"/>
                  </a:ext>
                </a:extLst>
              </p:cNvPr>
              <p:cNvSpPr/>
              <p:nvPr/>
            </p:nvSpPr>
            <p:spPr>
              <a:xfrm flipH="1">
                <a:off x="8362949" y="4021861"/>
                <a:ext cx="2743153" cy="199078"/>
              </a:xfrm>
              <a:prstGeom prst="rightArrow">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Graphic 251" descr="Car">
                <a:extLst>
                  <a:ext uri="{FF2B5EF4-FFF2-40B4-BE49-F238E27FC236}">
                    <a16:creationId xmlns:a16="http://schemas.microsoft.com/office/drawing/2014/main" id="{0FEFCD12-4AA1-487F-B6CB-B696E4B4F0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9587433" y="3824945"/>
                <a:ext cx="519703" cy="519703"/>
              </a:xfrm>
              <a:prstGeom prst="rect">
                <a:avLst/>
              </a:prstGeom>
              <a:effectLst/>
            </p:spPr>
          </p:pic>
          <p:pic>
            <p:nvPicPr>
              <p:cNvPr id="253" name="Graphic 252" descr="Bus">
                <a:extLst>
                  <a:ext uri="{FF2B5EF4-FFF2-40B4-BE49-F238E27FC236}">
                    <a16:creationId xmlns:a16="http://schemas.microsoft.com/office/drawing/2014/main" id="{AC8D669B-457D-4A68-9DB4-59849A9223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624306" y="3838689"/>
                <a:ext cx="519703" cy="519703"/>
              </a:xfrm>
              <a:prstGeom prst="rect">
                <a:avLst/>
              </a:prstGeom>
              <a:effectLst/>
            </p:spPr>
          </p:pic>
        </p:grpSp>
        <p:sp>
          <p:nvSpPr>
            <p:cNvPr id="249" name="TextBox 248">
              <a:extLst>
                <a:ext uri="{FF2B5EF4-FFF2-40B4-BE49-F238E27FC236}">
                  <a16:creationId xmlns:a16="http://schemas.microsoft.com/office/drawing/2014/main" id="{D9FD7368-23D8-4F61-B1B8-512DCC737924}"/>
                </a:ext>
              </a:extLst>
            </p:cNvPr>
            <p:cNvSpPr txBox="1"/>
            <p:nvPr/>
          </p:nvSpPr>
          <p:spPr>
            <a:xfrm>
              <a:off x="8932183" y="4993267"/>
              <a:ext cx="84678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sp>
          <p:nvSpPr>
            <p:cNvPr id="250" name="TextBox 249">
              <a:extLst>
                <a:ext uri="{FF2B5EF4-FFF2-40B4-BE49-F238E27FC236}">
                  <a16:creationId xmlns:a16="http://schemas.microsoft.com/office/drawing/2014/main" id="{A3D5A1AC-4881-4A61-8A93-A7EC2AD0D039}"/>
                </a:ext>
              </a:extLst>
            </p:cNvPr>
            <p:cNvSpPr txBox="1"/>
            <p:nvPr/>
          </p:nvSpPr>
          <p:spPr>
            <a:xfrm>
              <a:off x="10013372" y="4994447"/>
              <a:ext cx="690912"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4 mph</a:t>
              </a:r>
            </a:p>
          </p:txBody>
        </p:sp>
      </p:grpSp>
      <p:sp>
        <p:nvSpPr>
          <p:cNvPr id="90" name="Title 1">
            <a:extLst>
              <a:ext uri="{FF2B5EF4-FFF2-40B4-BE49-F238E27FC236}">
                <a16:creationId xmlns:a16="http://schemas.microsoft.com/office/drawing/2014/main" id="{1DAF4FF0-C763-4EB4-BC5B-95CA2895EFF1}"/>
              </a:ext>
            </a:extLst>
          </p:cNvPr>
          <p:cNvSpPr txBox="1">
            <a:spLocks/>
          </p:cNvSpPr>
          <p:nvPr/>
        </p:nvSpPr>
        <p:spPr>
          <a:xfrm>
            <a:off x="1432254" y="92478"/>
            <a:ext cx="101060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accent3"/>
                </a:solidFill>
              </a:rPr>
              <a:t>Slowest Speeds along Corridor</a:t>
            </a:r>
            <a:endParaRPr lang="en-US" sz="4000" u="sng">
              <a:solidFill>
                <a:schemeClr val="accent1"/>
              </a:solidFill>
            </a:endParaRPr>
          </a:p>
        </p:txBody>
      </p:sp>
      <p:pic>
        <p:nvPicPr>
          <p:cNvPr id="91" name="Picture 90">
            <a:extLst>
              <a:ext uri="{FF2B5EF4-FFF2-40B4-BE49-F238E27FC236}">
                <a16:creationId xmlns:a16="http://schemas.microsoft.com/office/drawing/2014/main" id="{9B5D8A11-4CFE-4AC7-86BA-50A779FD8AA2}"/>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6674" t="58809" r="76853" b="10738"/>
          <a:stretch/>
        </p:blipFill>
        <p:spPr>
          <a:xfrm>
            <a:off x="154774" y="106871"/>
            <a:ext cx="1247067" cy="1296775"/>
          </a:xfrm>
          <a:prstGeom prst="rect">
            <a:avLst/>
          </a:prstGeom>
        </p:spPr>
      </p:pic>
      <p:grpSp>
        <p:nvGrpSpPr>
          <p:cNvPr id="232" name="Group 231">
            <a:extLst>
              <a:ext uri="{FF2B5EF4-FFF2-40B4-BE49-F238E27FC236}">
                <a16:creationId xmlns:a16="http://schemas.microsoft.com/office/drawing/2014/main" id="{9C13FA90-3167-4159-AD2E-1D1E03F3F365}"/>
              </a:ext>
            </a:extLst>
          </p:cNvPr>
          <p:cNvGrpSpPr/>
          <p:nvPr/>
        </p:nvGrpSpPr>
        <p:grpSpPr>
          <a:xfrm>
            <a:off x="10994559" y="134198"/>
            <a:ext cx="1107355" cy="1338256"/>
            <a:chOff x="-1260311" y="3800494"/>
            <a:chExt cx="509334" cy="648808"/>
          </a:xfrm>
        </p:grpSpPr>
        <p:sp>
          <p:nvSpPr>
            <p:cNvPr id="233" name="Rectangle: Rounded Corners 232">
              <a:extLst>
                <a:ext uri="{FF2B5EF4-FFF2-40B4-BE49-F238E27FC236}">
                  <a16:creationId xmlns:a16="http://schemas.microsoft.com/office/drawing/2014/main" id="{A636433A-5DA8-41FF-82B3-2C89CFD07AC2}"/>
                </a:ext>
              </a:extLst>
            </p:cNvPr>
            <p:cNvSpPr/>
            <p:nvPr/>
          </p:nvSpPr>
          <p:spPr>
            <a:xfrm>
              <a:off x="-1204128" y="3800494"/>
              <a:ext cx="444641" cy="581335"/>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4" name="Rectangle: Rounded Corners 233">
              <a:extLst>
                <a:ext uri="{FF2B5EF4-FFF2-40B4-BE49-F238E27FC236}">
                  <a16:creationId xmlns:a16="http://schemas.microsoft.com/office/drawing/2014/main" id="{DAEFCF4B-4382-481D-AC42-D1D7D32B4F41}"/>
                </a:ext>
              </a:extLst>
            </p:cNvPr>
            <p:cNvSpPr/>
            <p:nvPr/>
          </p:nvSpPr>
          <p:spPr>
            <a:xfrm>
              <a:off x="-1218117" y="3817517"/>
              <a:ext cx="437386" cy="59842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35" name="TextBox 234">
              <a:extLst>
                <a:ext uri="{FF2B5EF4-FFF2-40B4-BE49-F238E27FC236}">
                  <a16:creationId xmlns:a16="http://schemas.microsoft.com/office/drawing/2014/main" id="{9481F3F0-D647-4355-948E-ED98A9EB00B1}"/>
                </a:ext>
              </a:extLst>
            </p:cNvPr>
            <p:cNvSpPr txBox="1"/>
            <p:nvPr/>
          </p:nvSpPr>
          <p:spPr>
            <a:xfrm>
              <a:off x="-1260311" y="3834855"/>
              <a:ext cx="509334" cy="614447"/>
            </a:xfrm>
            <a:prstGeom prst="rect">
              <a:avLst/>
            </a:prstGeom>
            <a:noFill/>
            <a:ln>
              <a:noFill/>
            </a:ln>
          </p:spPr>
          <p:txBody>
            <a:bodyPr wrap="square" rtlCol="0">
              <a:spAutoFit/>
            </a:bodyPr>
            <a:lstStyle/>
            <a:p>
              <a:pPr algn="ctr"/>
              <a:r>
                <a:rPr lang="en-US" sz="1600" b="1"/>
                <a:t>SPEED LIMIT</a:t>
              </a:r>
            </a:p>
            <a:p>
              <a:pPr algn="ctr"/>
              <a:r>
                <a:rPr lang="en-US" sz="4400" b="1"/>
                <a:t>25</a:t>
              </a:r>
            </a:p>
          </p:txBody>
        </p:sp>
      </p:grpSp>
      <p:sp>
        <p:nvSpPr>
          <p:cNvPr id="220" name="Content Placeholder 2">
            <a:extLst>
              <a:ext uri="{FF2B5EF4-FFF2-40B4-BE49-F238E27FC236}">
                <a16:creationId xmlns:a16="http://schemas.microsoft.com/office/drawing/2014/main" id="{D9BBBA63-31C2-4AFE-B5A2-6C65121AD260}"/>
              </a:ext>
            </a:extLst>
          </p:cNvPr>
          <p:cNvSpPr txBox="1">
            <a:spLocks/>
          </p:cNvSpPr>
          <p:nvPr/>
        </p:nvSpPr>
        <p:spPr>
          <a:xfrm>
            <a:off x="-63285" y="6595102"/>
            <a:ext cx="10097968" cy="340868"/>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i="1"/>
              <a:t>* Average travel speed approximated from reported travel time measurements. Estimate includes intersection delay and transit dwell time.</a:t>
            </a:r>
          </a:p>
        </p:txBody>
      </p:sp>
      <p:sp>
        <p:nvSpPr>
          <p:cNvPr id="103" name="Content Placeholder 2">
            <a:extLst>
              <a:ext uri="{FF2B5EF4-FFF2-40B4-BE49-F238E27FC236}">
                <a16:creationId xmlns:a16="http://schemas.microsoft.com/office/drawing/2014/main" id="{F588E47E-3CB5-45E4-B852-CBEAD371716B}"/>
              </a:ext>
            </a:extLst>
          </p:cNvPr>
          <p:cNvSpPr txBox="1">
            <a:spLocks/>
          </p:cNvSpPr>
          <p:nvPr/>
        </p:nvSpPr>
        <p:spPr>
          <a:xfrm>
            <a:off x="734792" y="1904384"/>
            <a:ext cx="1635125" cy="290512"/>
          </a:xfrm>
          <a:prstGeom prst="rect">
            <a:avLst/>
          </a:prstGeom>
          <a:solidFill>
            <a:srgbClr val="FFFFFF">
              <a:alpha val="50196"/>
            </a:srgbClr>
          </a:solidFill>
          <a:ln>
            <a:noFill/>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t>AM Peak</a:t>
            </a:r>
          </a:p>
        </p:txBody>
      </p:sp>
      <p:sp>
        <p:nvSpPr>
          <p:cNvPr id="104" name="Content Placeholder 2">
            <a:extLst>
              <a:ext uri="{FF2B5EF4-FFF2-40B4-BE49-F238E27FC236}">
                <a16:creationId xmlns:a16="http://schemas.microsoft.com/office/drawing/2014/main" id="{AE2A6372-BD7A-4442-97EF-5D7F9AAA3AEC}"/>
              </a:ext>
            </a:extLst>
          </p:cNvPr>
          <p:cNvSpPr txBox="1">
            <a:spLocks/>
          </p:cNvSpPr>
          <p:nvPr/>
        </p:nvSpPr>
        <p:spPr>
          <a:xfrm>
            <a:off x="704556" y="4444266"/>
            <a:ext cx="1634087" cy="287991"/>
          </a:xfrm>
          <a:prstGeom prst="rect">
            <a:avLst/>
          </a:prstGeom>
          <a:solidFill>
            <a:srgbClr val="FFFFFF">
              <a:alpha val="50196"/>
            </a:srgb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t>PM Peak</a:t>
            </a:r>
          </a:p>
        </p:txBody>
      </p:sp>
      <p:pic>
        <p:nvPicPr>
          <p:cNvPr id="105" name="Graphic 104" descr="Sun">
            <a:extLst>
              <a:ext uri="{FF2B5EF4-FFF2-40B4-BE49-F238E27FC236}">
                <a16:creationId xmlns:a16="http://schemas.microsoft.com/office/drawing/2014/main" id="{4273330F-DD79-42CC-BEDB-FC0C0937FC6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186" y="1566796"/>
            <a:ext cx="596159" cy="596159"/>
          </a:xfrm>
          <a:prstGeom prst="rect">
            <a:avLst/>
          </a:prstGeom>
        </p:spPr>
      </p:pic>
      <p:pic>
        <p:nvPicPr>
          <p:cNvPr id="106" name="Graphic 105" descr="Moon and stars">
            <a:extLst>
              <a:ext uri="{FF2B5EF4-FFF2-40B4-BE49-F238E27FC236}">
                <a16:creationId xmlns:a16="http://schemas.microsoft.com/office/drawing/2014/main" id="{36AF5573-86E5-4C67-8A54-8959CB34F67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1992" y="4128599"/>
            <a:ext cx="596159" cy="596159"/>
          </a:xfrm>
          <a:prstGeom prst="rect">
            <a:avLst/>
          </a:prstGeom>
        </p:spPr>
      </p:pic>
    </p:spTree>
    <p:extLst>
      <p:ext uri="{BB962C8B-B14F-4D97-AF65-F5344CB8AC3E}">
        <p14:creationId xmlns:p14="http://schemas.microsoft.com/office/powerpoint/2010/main" val="3738482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FC5AF49-9736-45B4-8060-6ADD0B314319}"/>
              </a:ext>
            </a:extLst>
          </p:cNvPr>
          <p:cNvSpPr/>
          <p:nvPr/>
        </p:nvSpPr>
        <p:spPr>
          <a:xfrm>
            <a:off x="2351796" y="-2334191"/>
            <a:ext cx="10806544" cy="1152637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7FFF7D0-CD31-4B19-8AC0-18722F1B457D}"/>
              </a:ext>
            </a:extLst>
          </p:cNvPr>
          <p:cNvSpPr/>
          <p:nvPr/>
        </p:nvSpPr>
        <p:spPr>
          <a:xfrm>
            <a:off x="2507621" y="-2334189"/>
            <a:ext cx="10806544" cy="11526378"/>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4D13B9-0BEE-407A-821F-7802D834C415}"/>
              </a:ext>
            </a:extLst>
          </p:cNvPr>
          <p:cNvSpPr>
            <a:spLocks noGrp="1"/>
          </p:cNvSpPr>
          <p:nvPr>
            <p:ph type="ctrTitle"/>
          </p:nvPr>
        </p:nvSpPr>
        <p:spPr>
          <a:xfrm>
            <a:off x="3535206" y="2815742"/>
            <a:ext cx="8422333" cy="1144321"/>
          </a:xfrm>
        </p:spPr>
        <p:txBody>
          <a:bodyPr>
            <a:normAutofit fontScale="90000"/>
          </a:bodyPr>
          <a:lstStyle/>
          <a:p>
            <a:r>
              <a:rPr lang="en-US">
                <a:solidFill>
                  <a:schemeClr val="tx2"/>
                </a:solidFill>
              </a:rPr>
              <a:t>Defining Two Build Alternatives</a:t>
            </a:r>
          </a:p>
        </p:txBody>
      </p:sp>
      <p:cxnSp>
        <p:nvCxnSpPr>
          <p:cNvPr id="9" name="Straight Connector 8">
            <a:extLst>
              <a:ext uri="{FF2B5EF4-FFF2-40B4-BE49-F238E27FC236}">
                <a16:creationId xmlns:a16="http://schemas.microsoft.com/office/drawing/2014/main" id="{E697791A-B416-44CD-A19E-BD839AE1C39F}"/>
              </a:ext>
            </a:extLst>
          </p:cNvPr>
          <p:cNvCxnSpPr>
            <a:cxnSpLocks/>
          </p:cNvCxnSpPr>
          <p:nvPr/>
        </p:nvCxnSpPr>
        <p:spPr>
          <a:xfrm>
            <a:off x="3612700" y="3764857"/>
            <a:ext cx="824904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4">
            <a:extLst>
              <a:ext uri="{FF2B5EF4-FFF2-40B4-BE49-F238E27FC236}">
                <a16:creationId xmlns:a16="http://schemas.microsoft.com/office/drawing/2014/main" id="{80A7D80A-3F1B-4FAC-A1A9-D8C55FA07FE3}"/>
              </a:ext>
            </a:extLst>
          </p:cNvPr>
          <p:cNvSpPr>
            <a:spLocks noGrp="1"/>
          </p:cNvSpPr>
          <p:nvPr>
            <p:ph type="subTitle" idx="1"/>
          </p:nvPr>
        </p:nvSpPr>
        <p:spPr>
          <a:xfrm>
            <a:off x="3620447" y="3951701"/>
            <a:ext cx="7709415" cy="928969"/>
          </a:xfrm>
        </p:spPr>
        <p:txBody>
          <a:bodyPr>
            <a:normAutofit/>
          </a:bodyPr>
          <a:lstStyle/>
          <a:p>
            <a:pPr algn="r"/>
            <a:endParaRPr lang="en-US" sz="2000"/>
          </a:p>
        </p:txBody>
      </p:sp>
      <p:pic>
        <p:nvPicPr>
          <p:cNvPr id="12" name="Picture 11">
            <a:extLst>
              <a:ext uri="{FF2B5EF4-FFF2-40B4-BE49-F238E27FC236}">
                <a16:creationId xmlns:a16="http://schemas.microsoft.com/office/drawing/2014/main" id="{91ADEE51-9334-4D90-8A2C-62A7E8864DF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1395" t="59047" r="52132" b="10500"/>
          <a:stretch/>
        </p:blipFill>
        <p:spPr>
          <a:xfrm>
            <a:off x="1571987" y="2494717"/>
            <a:ext cx="1825831" cy="1898608"/>
          </a:xfrm>
          <a:prstGeom prst="rect">
            <a:avLst/>
          </a:prstGeom>
        </p:spPr>
      </p:pic>
    </p:spTree>
    <p:extLst>
      <p:ext uri="{BB962C8B-B14F-4D97-AF65-F5344CB8AC3E}">
        <p14:creationId xmlns:p14="http://schemas.microsoft.com/office/powerpoint/2010/main" val="2209654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44148139-7E26-40A1-B6F7-40CB0DFD235D}"/>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1395" t="59047" r="52132" b="10500"/>
          <a:stretch/>
        </p:blipFill>
        <p:spPr>
          <a:xfrm>
            <a:off x="10793186" y="176438"/>
            <a:ext cx="1247067" cy="1296775"/>
          </a:xfrm>
          <a:prstGeom prst="rect">
            <a:avLst/>
          </a:prstGeom>
        </p:spPr>
      </p:pic>
      <p:grpSp>
        <p:nvGrpSpPr>
          <p:cNvPr id="49" name="Group 48">
            <a:extLst>
              <a:ext uri="{FF2B5EF4-FFF2-40B4-BE49-F238E27FC236}">
                <a16:creationId xmlns:a16="http://schemas.microsoft.com/office/drawing/2014/main" id="{BA242AFE-8D8A-423B-AC06-E6B76299B70B}"/>
              </a:ext>
            </a:extLst>
          </p:cNvPr>
          <p:cNvGrpSpPr/>
          <p:nvPr/>
        </p:nvGrpSpPr>
        <p:grpSpPr>
          <a:xfrm>
            <a:off x="968156" y="1381143"/>
            <a:ext cx="1489900" cy="822373"/>
            <a:chOff x="239159" y="3975319"/>
            <a:chExt cx="779323" cy="434826"/>
          </a:xfrm>
          <a:solidFill>
            <a:schemeClr val="accent1"/>
          </a:solidFill>
        </p:grpSpPr>
        <p:sp>
          <p:nvSpPr>
            <p:cNvPr id="50" name="Freeform: Shape 49">
              <a:extLst>
                <a:ext uri="{FF2B5EF4-FFF2-40B4-BE49-F238E27FC236}">
                  <a16:creationId xmlns:a16="http://schemas.microsoft.com/office/drawing/2014/main" id="{60C40D83-1E4F-4B80-9B9D-1E21E309373B}"/>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grpFill/>
            <a:ln w="883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C0BCD6C-9255-4291-8972-36D0ABA536EF}"/>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grpFill/>
            <a:ln w="883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7034103-487E-4BB9-983E-8E6A7173F916}"/>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grpFill/>
            <a:ln w="8830" cap="flat">
              <a:noFill/>
              <a:prstDash val="solid"/>
              <a:miter/>
            </a:ln>
          </p:spPr>
          <p:txBody>
            <a:bodyPr rtlCol="0" anchor="ctr"/>
            <a:lstStyle/>
            <a:p>
              <a:endParaRPr lang="en-US"/>
            </a:p>
          </p:txBody>
        </p:sp>
      </p:grpSp>
      <p:pic>
        <p:nvPicPr>
          <p:cNvPr id="59" name="Graphic 58" descr="Car">
            <a:extLst>
              <a:ext uri="{FF2B5EF4-FFF2-40B4-BE49-F238E27FC236}">
                <a16:creationId xmlns:a16="http://schemas.microsoft.com/office/drawing/2014/main" id="{9A86ECA3-D854-4975-9FDE-05E806A157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3611" y="1158740"/>
            <a:ext cx="1530411" cy="1428574"/>
          </a:xfrm>
          <a:prstGeom prst="rect">
            <a:avLst/>
          </a:prstGeom>
        </p:spPr>
      </p:pic>
      <p:sp>
        <p:nvSpPr>
          <p:cNvPr id="2" name="TextBox 1">
            <a:extLst>
              <a:ext uri="{FF2B5EF4-FFF2-40B4-BE49-F238E27FC236}">
                <a16:creationId xmlns:a16="http://schemas.microsoft.com/office/drawing/2014/main" id="{2B3FABEE-C379-4B52-9713-508782CBFB49}"/>
              </a:ext>
            </a:extLst>
          </p:cNvPr>
          <p:cNvSpPr txBox="1"/>
          <p:nvPr/>
        </p:nvSpPr>
        <p:spPr>
          <a:xfrm>
            <a:off x="855500" y="2374895"/>
            <a:ext cx="4717986" cy="1592744"/>
          </a:xfrm>
          <a:prstGeom prst="roundRect">
            <a:avLst>
              <a:gd name="adj" fmla="val 0"/>
            </a:avLst>
          </a:prstGeom>
          <a:noFill/>
        </p:spPr>
        <p:txBody>
          <a:bodyPr wrap="square" rtlCol="0">
            <a:spAutoFit/>
          </a:bodyPr>
          <a:lstStyle/>
          <a:p>
            <a:pPr marL="285750" indent="-285750">
              <a:spcAft>
                <a:spcPts val="300"/>
              </a:spcAft>
              <a:buFont typeface="Arial" panose="020B0604020202020204" pitchFamily="34" charset="0"/>
              <a:buChar char="•"/>
            </a:pPr>
            <a:r>
              <a:rPr lang="en-US">
                <a:solidFill>
                  <a:schemeClr val="accent1"/>
                </a:solidFill>
              </a:rPr>
              <a:t>Transitway entrance and exit locations</a:t>
            </a:r>
          </a:p>
          <a:p>
            <a:pPr marL="285750" indent="-285750">
              <a:spcAft>
                <a:spcPts val="300"/>
              </a:spcAft>
              <a:buFont typeface="Arial" panose="020B0604020202020204" pitchFamily="34" charset="0"/>
              <a:buChar char="•"/>
            </a:pPr>
            <a:r>
              <a:rPr lang="en-US">
                <a:solidFill>
                  <a:schemeClr val="accent1"/>
                </a:solidFill>
              </a:rPr>
              <a:t>Existing bus routes and stop locations</a:t>
            </a:r>
          </a:p>
          <a:p>
            <a:pPr marL="285750" indent="-285750">
              <a:spcAft>
                <a:spcPts val="300"/>
              </a:spcAft>
              <a:buFont typeface="Arial" panose="020B0604020202020204" pitchFamily="34" charset="0"/>
              <a:buChar char="•"/>
            </a:pPr>
            <a:r>
              <a:rPr lang="en-US">
                <a:solidFill>
                  <a:schemeClr val="accent1"/>
                </a:solidFill>
              </a:rPr>
              <a:t>Location of bus stops</a:t>
            </a:r>
          </a:p>
          <a:p>
            <a:pPr marL="285750" indent="-285750">
              <a:spcAft>
                <a:spcPts val="300"/>
              </a:spcAft>
              <a:buFont typeface="Arial" panose="020B0604020202020204" pitchFamily="34" charset="0"/>
              <a:buChar char="•"/>
            </a:pPr>
            <a:r>
              <a:rPr lang="en-US">
                <a:solidFill>
                  <a:schemeClr val="accent1"/>
                </a:solidFill>
              </a:rPr>
              <a:t>Balance signal priority with safety and operations</a:t>
            </a:r>
          </a:p>
        </p:txBody>
      </p:sp>
      <p:sp>
        <p:nvSpPr>
          <p:cNvPr id="17" name="TextBox 16">
            <a:extLst>
              <a:ext uri="{FF2B5EF4-FFF2-40B4-BE49-F238E27FC236}">
                <a16:creationId xmlns:a16="http://schemas.microsoft.com/office/drawing/2014/main" id="{B569515A-1A3B-4C82-AB44-178D28123AEC}"/>
              </a:ext>
            </a:extLst>
          </p:cNvPr>
          <p:cNvSpPr txBox="1"/>
          <p:nvPr/>
        </p:nvSpPr>
        <p:spPr>
          <a:xfrm>
            <a:off x="6483402" y="2374895"/>
            <a:ext cx="4968098" cy="1315745"/>
          </a:xfrm>
          <a:prstGeom prst="rect">
            <a:avLst/>
          </a:prstGeom>
          <a:noFill/>
        </p:spPr>
        <p:txBody>
          <a:bodyPr wrap="square" rtlCol="0">
            <a:spAutoFit/>
          </a:bodyPr>
          <a:lstStyle/>
          <a:p>
            <a:pPr marL="285750" indent="-285750">
              <a:spcAft>
                <a:spcPts val="300"/>
              </a:spcAft>
              <a:buFont typeface="Arial" panose="020B0604020202020204" pitchFamily="34" charset="0"/>
              <a:buChar char="•"/>
            </a:pPr>
            <a:r>
              <a:rPr lang="en-US">
                <a:solidFill>
                  <a:schemeClr val="accent4"/>
                </a:solidFill>
              </a:rPr>
              <a:t>Minimize increases in travel times</a:t>
            </a:r>
          </a:p>
          <a:p>
            <a:pPr marL="285750" indent="-285750">
              <a:spcAft>
                <a:spcPts val="300"/>
              </a:spcAft>
              <a:buFont typeface="Arial" panose="020B0604020202020204" pitchFamily="34" charset="0"/>
              <a:buChar char="•"/>
            </a:pPr>
            <a:r>
              <a:rPr lang="en-US">
                <a:solidFill>
                  <a:schemeClr val="accent4"/>
                </a:solidFill>
              </a:rPr>
              <a:t>Removal of service lanes</a:t>
            </a:r>
          </a:p>
          <a:p>
            <a:pPr marL="285750" indent="-285750">
              <a:spcAft>
                <a:spcPts val="300"/>
              </a:spcAft>
              <a:buFont typeface="Arial" panose="020B0604020202020204" pitchFamily="34" charset="0"/>
              <a:buChar char="•"/>
            </a:pPr>
            <a:r>
              <a:rPr lang="en-US">
                <a:solidFill>
                  <a:schemeClr val="accent4"/>
                </a:solidFill>
              </a:rPr>
              <a:t>Plan for loading and unloading zones</a:t>
            </a:r>
          </a:p>
          <a:p>
            <a:pPr marL="285750" indent="-285750">
              <a:spcAft>
                <a:spcPts val="300"/>
              </a:spcAft>
              <a:buFont typeface="Arial" panose="020B0604020202020204" pitchFamily="34" charset="0"/>
              <a:buChar char="•"/>
            </a:pPr>
            <a:r>
              <a:rPr lang="en-US">
                <a:solidFill>
                  <a:schemeClr val="accent4"/>
                </a:solidFill>
              </a:rPr>
              <a:t>Mitigate turning conflicts with pedestrians</a:t>
            </a:r>
          </a:p>
        </p:txBody>
      </p:sp>
      <p:cxnSp>
        <p:nvCxnSpPr>
          <p:cNvPr id="8" name="Straight Connector 7">
            <a:extLst>
              <a:ext uri="{FF2B5EF4-FFF2-40B4-BE49-F238E27FC236}">
                <a16:creationId xmlns:a16="http://schemas.microsoft.com/office/drawing/2014/main" id="{3B716A72-D1B0-4DC9-B336-A581C0B96D73}"/>
              </a:ext>
            </a:extLst>
          </p:cNvPr>
          <p:cNvCxnSpPr/>
          <p:nvPr/>
        </p:nvCxnSpPr>
        <p:spPr>
          <a:xfrm>
            <a:off x="853469" y="2332354"/>
            <a:ext cx="447563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AC27004-5506-4286-BA97-451DE0F537A9}"/>
              </a:ext>
            </a:extLst>
          </p:cNvPr>
          <p:cNvCxnSpPr/>
          <p:nvPr/>
        </p:nvCxnSpPr>
        <p:spPr>
          <a:xfrm>
            <a:off x="6470654" y="2332354"/>
            <a:ext cx="447563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566EA5F-254C-4466-A8CA-F8FDAB6ED36E}"/>
              </a:ext>
            </a:extLst>
          </p:cNvPr>
          <p:cNvGrpSpPr/>
          <p:nvPr/>
        </p:nvGrpSpPr>
        <p:grpSpPr>
          <a:xfrm>
            <a:off x="6470654" y="3913223"/>
            <a:ext cx="4574952" cy="2671851"/>
            <a:chOff x="853469" y="3895563"/>
            <a:chExt cx="4574952" cy="2671851"/>
          </a:xfrm>
        </p:grpSpPr>
        <p:pic>
          <p:nvPicPr>
            <p:cNvPr id="6" name="Graphic 5" descr="Walk">
              <a:extLst>
                <a:ext uri="{FF2B5EF4-FFF2-40B4-BE49-F238E27FC236}">
                  <a16:creationId xmlns:a16="http://schemas.microsoft.com/office/drawing/2014/main" id="{C553C0A1-FB20-41B8-A1B9-AC752A9E69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614" y="3895563"/>
              <a:ext cx="905377" cy="905377"/>
            </a:xfrm>
            <a:prstGeom prst="rect">
              <a:avLst/>
            </a:prstGeom>
          </p:spPr>
        </p:pic>
        <p:sp>
          <p:nvSpPr>
            <p:cNvPr id="18" name="TextBox 17">
              <a:extLst>
                <a:ext uri="{FF2B5EF4-FFF2-40B4-BE49-F238E27FC236}">
                  <a16:creationId xmlns:a16="http://schemas.microsoft.com/office/drawing/2014/main" id="{C41D1FA9-3029-4952-A955-4D9FC949F7FD}"/>
                </a:ext>
              </a:extLst>
            </p:cNvPr>
            <p:cNvSpPr txBox="1"/>
            <p:nvPr/>
          </p:nvSpPr>
          <p:spPr>
            <a:xfrm>
              <a:off x="853469" y="4974670"/>
              <a:ext cx="4574952" cy="1592744"/>
            </a:xfrm>
            <a:prstGeom prst="rect">
              <a:avLst/>
            </a:prstGeom>
            <a:noFill/>
          </p:spPr>
          <p:txBody>
            <a:bodyPr wrap="square" rtlCol="0">
              <a:spAutoFit/>
            </a:bodyPr>
            <a:lstStyle/>
            <a:p>
              <a:pPr marL="285750" indent="-285750">
                <a:spcAft>
                  <a:spcPts val="300"/>
                </a:spcAft>
                <a:buFont typeface="Arial" panose="020B0604020202020204" pitchFamily="34" charset="0"/>
                <a:buChar char="•"/>
              </a:pPr>
              <a:r>
                <a:rPr lang="en-US">
                  <a:solidFill>
                    <a:schemeClr val="tx2"/>
                  </a:solidFill>
                </a:rPr>
                <a:t>Safety and accessibility along corridor</a:t>
              </a:r>
            </a:p>
            <a:p>
              <a:pPr marL="285750" indent="-285750">
                <a:spcAft>
                  <a:spcPts val="300"/>
                </a:spcAft>
                <a:buFont typeface="Arial" panose="020B0604020202020204" pitchFamily="34" charset="0"/>
                <a:buChar char="•"/>
              </a:pPr>
              <a:r>
                <a:rPr lang="en-US">
                  <a:solidFill>
                    <a:schemeClr val="tx2"/>
                  </a:solidFill>
                </a:rPr>
                <a:t>Transitway access</a:t>
              </a:r>
            </a:p>
            <a:p>
              <a:pPr marL="285750" indent="-285750">
                <a:spcAft>
                  <a:spcPts val="300"/>
                </a:spcAft>
                <a:buFont typeface="Arial" panose="020B0604020202020204" pitchFamily="34" charset="0"/>
                <a:buChar char="•"/>
              </a:pPr>
              <a:r>
                <a:rPr lang="en-US">
                  <a:solidFill>
                    <a:schemeClr val="tx2"/>
                  </a:solidFill>
                </a:rPr>
                <a:t>Protection from right-turn conflicts</a:t>
              </a:r>
            </a:p>
            <a:p>
              <a:pPr marL="285750" indent="-285750">
                <a:spcAft>
                  <a:spcPts val="300"/>
                </a:spcAft>
                <a:buFont typeface="Arial" panose="020B0604020202020204" pitchFamily="34" charset="0"/>
                <a:buChar char="•"/>
              </a:pPr>
              <a:r>
                <a:rPr lang="en-US">
                  <a:solidFill>
                    <a:schemeClr val="tx2"/>
                  </a:solidFill>
                </a:rPr>
                <a:t>Accommodate crossing of K Street NW within a single signal cycle</a:t>
              </a:r>
            </a:p>
          </p:txBody>
        </p:sp>
        <p:cxnSp>
          <p:nvCxnSpPr>
            <p:cNvPr id="25" name="Straight Connector 24">
              <a:extLst>
                <a:ext uri="{FF2B5EF4-FFF2-40B4-BE49-F238E27FC236}">
                  <a16:creationId xmlns:a16="http://schemas.microsoft.com/office/drawing/2014/main" id="{507C01A3-A79D-46EC-9B44-7E92A93BB446}"/>
                </a:ext>
              </a:extLst>
            </p:cNvPr>
            <p:cNvCxnSpPr/>
            <p:nvPr/>
          </p:nvCxnSpPr>
          <p:spPr>
            <a:xfrm>
              <a:off x="903129" y="4916100"/>
              <a:ext cx="447563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EF81498-8B4F-43B0-9014-883958A473BB}"/>
              </a:ext>
            </a:extLst>
          </p:cNvPr>
          <p:cNvGrpSpPr/>
          <p:nvPr/>
        </p:nvGrpSpPr>
        <p:grpSpPr>
          <a:xfrm>
            <a:off x="853469" y="4113006"/>
            <a:ext cx="4574952" cy="2374944"/>
            <a:chOff x="6483401" y="3848575"/>
            <a:chExt cx="4574952" cy="2374944"/>
          </a:xfrm>
        </p:grpSpPr>
        <p:pic>
          <p:nvPicPr>
            <p:cNvPr id="33" name="Graphic 32" descr="Cycling">
              <a:extLst>
                <a:ext uri="{FF2B5EF4-FFF2-40B4-BE49-F238E27FC236}">
                  <a16:creationId xmlns:a16="http://schemas.microsoft.com/office/drawing/2014/main" id="{F0DE31C5-F7CA-4CE6-8649-808C69A8F4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39504" y="3848575"/>
              <a:ext cx="995915" cy="995915"/>
            </a:xfrm>
            <a:prstGeom prst="rect">
              <a:avLst/>
            </a:prstGeom>
          </p:spPr>
        </p:pic>
        <p:sp>
          <p:nvSpPr>
            <p:cNvPr id="19" name="TextBox 18">
              <a:extLst>
                <a:ext uri="{FF2B5EF4-FFF2-40B4-BE49-F238E27FC236}">
                  <a16:creationId xmlns:a16="http://schemas.microsoft.com/office/drawing/2014/main" id="{F2FF635D-6352-4974-A2B2-4AA56F70E76D}"/>
                </a:ext>
              </a:extLst>
            </p:cNvPr>
            <p:cNvSpPr txBox="1"/>
            <p:nvPr/>
          </p:nvSpPr>
          <p:spPr>
            <a:xfrm>
              <a:off x="6483401" y="4984718"/>
              <a:ext cx="4574952" cy="1238801"/>
            </a:xfrm>
            <a:prstGeom prst="rect">
              <a:avLst/>
            </a:prstGeom>
            <a:noFill/>
          </p:spPr>
          <p:txBody>
            <a:bodyPr wrap="square" rtlCol="0">
              <a:spAutoFit/>
            </a:bodyPr>
            <a:lstStyle/>
            <a:p>
              <a:pPr marL="285750" indent="-285750">
                <a:spcAft>
                  <a:spcPts val="300"/>
                </a:spcAft>
                <a:buFont typeface="Arial" panose="020B0604020202020204" pitchFamily="34" charset="0"/>
                <a:buChar char="•"/>
              </a:pPr>
              <a:r>
                <a:rPr lang="en-US">
                  <a:solidFill>
                    <a:schemeClr val="accent3">
                      <a:lumMod val="50000"/>
                    </a:schemeClr>
                  </a:solidFill>
                </a:rPr>
                <a:t>Dedicated bicycle facility</a:t>
              </a:r>
            </a:p>
            <a:p>
              <a:pPr marL="285750" indent="-285750">
                <a:spcAft>
                  <a:spcPts val="300"/>
                </a:spcAft>
                <a:buFont typeface="Arial" panose="020B0604020202020204" pitchFamily="34" charset="0"/>
                <a:buChar char="•"/>
              </a:pPr>
              <a:r>
                <a:rPr lang="en-US">
                  <a:solidFill>
                    <a:schemeClr val="accent3">
                      <a:lumMod val="50000"/>
                    </a:schemeClr>
                  </a:solidFill>
                </a:rPr>
                <a:t>Connection to existing and planned north-south bicycle facilities connected to K Street NW</a:t>
              </a:r>
            </a:p>
          </p:txBody>
        </p:sp>
        <p:cxnSp>
          <p:nvCxnSpPr>
            <p:cNvPr id="26" name="Straight Connector 25">
              <a:extLst>
                <a:ext uri="{FF2B5EF4-FFF2-40B4-BE49-F238E27FC236}">
                  <a16:creationId xmlns:a16="http://schemas.microsoft.com/office/drawing/2014/main" id="{ED331F54-561D-438A-BBBA-6F8185CFAE04}"/>
                </a:ext>
              </a:extLst>
            </p:cNvPr>
            <p:cNvCxnSpPr/>
            <p:nvPr/>
          </p:nvCxnSpPr>
          <p:spPr>
            <a:xfrm>
              <a:off x="6502886" y="4914382"/>
              <a:ext cx="4475631" cy="0"/>
            </a:xfrm>
            <a:prstGeom prst="line">
              <a:avLst/>
            </a:prstGeom>
            <a:ln w="38100">
              <a:solidFill>
                <a:schemeClr val="accent5">
                  <a:lumMod val="25000"/>
                </a:schemeClr>
              </a:solidFill>
            </a:ln>
          </p:spPr>
          <p:style>
            <a:lnRef idx="1">
              <a:schemeClr val="accent1"/>
            </a:lnRef>
            <a:fillRef idx="0">
              <a:schemeClr val="accent1"/>
            </a:fillRef>
            <a:effectRef idx="0">
              <a:schemeClr val="accent1"/>
            </a:effectRef>
            <a:fontRef idx="minor">
              <a:schemeClr val="tx1"/>
            </a:fontRef>
          </p:style>
        </p:cxnSp>
      </p:grpSp>
      <p:sp>
        <p:nvSpPr>
          <p:cNvPr id="22" name="Title 1">
            <a:extLst>
              <a:ext uri="{FF2B5EF4-FFF2-40B4-BE49-F238E27FC236}">
                <a16:creationId xmlns:a16="http://schemas.microsoft.com/office/drawing/2014/main" id="{9F70A4FB-D695-45EB-A564-FAF7829F3F4C}"/>
              </a:ext>
            </a:extLst>
          </p:cNvPr>
          <p:cNvSpPr>
            <a:spLocks noGrp="1"/>
          </p:cNvSpPr>
          <p:nvPr>
            <p:ph type="title"/>
          </p:nvPr>
        </p:nvSpPr>
        <p:spPr>
          <a:xfrm>
            <a:off x="668385" y="80789"/>
            <a:ext cx="10124801" cy="1325563"/>
          </a:xfrm>
        </p:spPr>
        <p:txBody>
          <a:bodyPr/>
          <a:lstStyle/>
          <a:p>
            <a:r>
              <a:rPr lang="en-US">
                <a:solidFill>
                  <a:schemeClr val="tx2"/>
                </a:solidFill>
              </a:rPr>
              <a:t>Define the Build Alternatives</a:t>
            </a:r>
          </a:p>
        </p:txBody>
      </p:sp>
    </p:spTree>
    <p:extLst>
      <p:ext uri="{BB962C8B-B14F-4D97-AF65-F5344CB8AC3E}">
        <p14:creationId xmlns:p14="http://schemas.microsoft.com/office/powerpoint/2010/main" val="4033632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82F3363-4BD5-42E5-8A46-07C8A11596A1}"/>
              </a:ext>
            </a:extLst>
          </p:cNvPr>
          <p:cNvSpPr/>
          <p:nvPr/>
        </p:nvSpPr>
        <p:spPr>
          <a:xfrm>
            <a:off x="5257229" y="1463849"/>
            <a:ext cx="1556966" cy="15569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4148139-7E26-40A1-B6F7-40CB0DFD235D}"/>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1395" t="59047" r="52132" b="10500"/>
          <a:stretch/>
        </p:blipFill>
        <p:spPr>
          <a:xfrm>
            <a:off x="10793186" y="176438"/>
            <a:ext cx="1247067" cy="1296775"/>
          </a:xfrm>
          <a:prstGeom prst="rect">
            <a:avLst/>
          </a:prstGeom>
        </p:spPr>
      </p:pic>
      <p:sp>
        <p:nvSpPr>
          <p:cNvPr id="43" name="Content Placeholder 2">
            <a:extLst>
              <a:ext uri="{FF2B5EF4-FFF2-40B4-BE49-F238E27FC236}">
                <a16:creationId xmlns:a16="http://schemas.microsoft.com/office/drawing/2014/main" id="{3AD02F35-C93B-4E73-AC21-ED0CA7198560}"/>
              </a:ext>
            </a:extLst>
          </p:cNvPr>
          <p:cNvSpPr txBox="1">
            <a:spLocks/>
          </p:cNvSpPr>
          <p:nvPr/>
        </p:nvSpPr>
        <p:spPr>
          <a:xfrm>
            <a:off x="23882" y="1531044"/>
            <a:ext cx="3924300" cy="566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Font typeface="Arial" panose="020B0604020202020204" pitchFamily="34" charset="0"/>
              <a:buNone/>
              <a:tabLst>
                <a:tab pos="3379788" algn="l"/>
              </a:tabLst>
            </a:pPr>
            <a:r>
              <a:rPr lang="en-US" sz="3200" b="1">
                <a:solidFill>
                  <a:schemeClr val="accent1"/>
                </a:solidFill>
              </a:rPr>
              <a:t>Alternative 1</a:t>
            </a:r>
          </a:p>
        </p:txBody>
      </p:sp>
      <p:sp>
        <p:nvSpPr>
          <p:cNvPr id="44" name="Content Placeholder 2">
            <a:extLst>
              <a:ext uri="{FF2B5EF4-FFF2-40B4-BE49-F238E27FC236}">
                <a16:creationId xmlns:a16="http://schemas.microsoft.com/office/drawing/2014/main" id="{68D67E77-25E4-429B-992F-F47EA49A87E8}"/>
              </a:ext>
            </a:extLst>
          </p:cNvPr>
          <p:cNvSpPr txBox="1">
            <a:spLocks/>
          </p:cNvSpPr>
          <p:nvPr/>
        </p:nvSpPr>
        <p:spPr>
          <a:xfrm>
            <a:off x="8501534" y="2293049"/>
            <a:ext cx="3501466" cy="3238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tabLst>
                <a:tab pos="3379788" algn="l"/>
              </a:tabLst>
            </a:pPr>
            <a:r>
              <a:rPr lang="en-US" sz="2000"/>
              <a:t>Consolidated entry/exit points for transit</a:t>
            </a:r>
          </a:p>
          <a:p>
            <a:pPr marL="0" indent="0" algn="ctr">
              <a:buFont typeface="Arial" panose="020B0604020202020204" pitchFamily="34" charset="0"/>
              <a:buNone/>
              <a:tabLst>
                <a:tab pos="3379788" algn="l"/>
              </a:tabLst>
            </a:pPr>
            <a:r>
              <a:rPr lang="en-US" sz="2000"/>
              <a:t>Reduced number of general purpose traffic lanes</a:t>
            </a:r>
          </a:p>
          <a:p>
            <a:pPr marL="0" indent="0" algn="ctr">
              <a:buFont typeface="Arial" panose="020B0604020202020204" pitchFamily="34" charset="0"/>
              <a:buNone/>
              <a:tabLst>
                <a:tab pos="3379788" algn="l"/>
              </a:tabLst>
            </a:pPr>
            <a:r>
              <a:rPr lang="en-US" sz="2000"/>
              <a:t>Increased loading/unloading zones on K Street NW</a:t>
            </a:r>
          </a:p>
        </p:txBody>
      </p:sp>
      <p:pic>
        <p:nvPicPr>
          <p:cNvPr id="4" name="Graphic 3" descr="Scales of justice">
            <a:extLst>
              <a:ext uri="{FF2B5EF4-FFF2-40B4-BE49-F238E27FC236}">
                <a16:creationId xmlns:a16="http://schemas.microsoft.com/office/drawing/2014/main" id="{E2314DDD-E33C-4C38-B18B-395CC1D253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8632" y="1264047"/>
            <a:ext cx="2194160" cy="2194160"/>
          </a:xfrm>
          <a:prstGeom prst="rect">
            <a:avLst/>
          </a:prstGeom>
        </p:spPr>
      </p:pic>
      <p:grpSp>
        <p:nvGrpSpPr>
          <p:cNvPr id="49" name="Group 48">
            <a:extLst>
              <a:ext uri="{FF2B5EF4-FFF2-40B4-BE49-F238E27FC236}">
                <a16:creationId xmlns:a16="http://schemas.microsoft.com/office/drawing/2014/main" id="{BA242AFE-8D8A-423B-AC06-E6B76299B70B}"/>
              </a:ext>
            </a:extLst>
          </p:cNvPr>
          <p:cNvGrpSpPr/>
          <p:nvPr/>
        </p:nvGrpSpPr>
        <p:grpSpPr>
          <a:xfrm>
            <a:off x="4725367" y="5940662"/>
            <a:ext cx="1174184" cy="723536"/>
            <a:chOff x="239159" y="3975319"/>
            <a:chExt cx="779323" cy="434826"/>
          </a:xfrm>
          <a:solidFill>
            <a:schemeClr val="accent1"/>
          </a:solidFill>
        </p:grpSpPr>
        <p:sp>
          <p:nvSpPr>
            <p:cNvPr id="50" name="Freeform: Shape 49">
              <a:extLst>
                <a:ext uri="{FF2B5EF4-FFF2-40B4-BE49-F238E27FC236}">
                  <a16:creationId xmlns:a16="http://schemas.microsoft.com/office/drawing/2014/main" id="{60C40D83-1E4F-4B80-9B9D-1E21E309373B}"/>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grpFill/>
            <a:ln w="883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C0BCD6C-9255-4291-8972-36D0ABA536EF}"/>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grpFill/>
            <a:ln w="883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7034103-487E-4BB9-983E-8E6A7173F916}"/>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grpFill/>
            <a:ln w="8830" cap="flat">
              <a:noFill/>
              <a:prstDash val="solid"/>
              <a:miter/>
            </a:ln>
          </p:spPr>
          <p:txBody>
            <a:bodyPr rtlCol="0" anchor="ctr"/>
            <a:lstStyle/>
            <a:p>
              <a:endParaRPr lang="en-US"/>
            </a:p>
          </p:txBody>
        </p:sp>
      </p:grpSp>
      <p:pic>
        <p:nvPicPr>
          <p:cNvPr id="59" name="Graphic 58" descr="Car">
            <a:extLst>
              <a:ext uri="{FF2B5EF4-FFF2-40B4-BE49-F238E27FC236}">
                <a16:creationId xmlns:a16="http://schemas.microsoft.com/office/drawing/2014/main" id="{9A86ECA3-D854-4975-9FDE-05E806A157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5543" y="5687565"/>
            <a:ext cx="1317392" cy="1229730"/>
          </a:xfrm>
          <a:prstGeom prst="rect">
            <a:avLst/>
          </a:prstGeom>
        </p:spPr>
      </p:pic>
      <p:pic>
        <p:nvPicPr>
          <p:cNvPr id="6" name="Graphic 5" descr="Walk">
            <a:extLst>
              <a:ext uri="{FF2B5EF4-FFF2-40B4-BE49-F238E27FC236}">
                <a16:creationId xmlns:a16="http://schemas.microsoft.com/office/drawing/2014/main" id="{C553C0A1-FB20-41B8-A1B9-AC752A9E69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82194" y="5924579"/>
            <a:ext cx="755703" cy="755703"/>
          </a:xfrm>
          <a:prstGeom prst="rect">
            <a:avLst/>
          </a:prstGeom>
        </p:spPr>
      </p:pic>
      <p:pic>
        <p:nvPicPr>
          <p:cNvPr id="33" name="Graphic 32" descr="Cycling">
            <a:extLst>
              <a:ext uri="{FF2B5EF4-FFF2-40B4-BE49-F238E27FC236}">
                <a16:creationId xmlns:a16="http://schemas.microsoft.com/office/drawing/2014/main" id="{F0DE31C5-F7CA-4CE6-8649-808C69A8F4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22923" y="5845230"/>
            <a:ext cx="914400" cy="914400"/>
          </a:xfrm>
          <a:prstGeom prst="rect">
            <a:avLst/>
          </a:prstGeom>
        </p:spPr>
      </p:pic>
      <p:sp>
        <p:nvSpPr>
          <p:cNvPr id="60" name="Content Placeholder 2">
            <a:extLst>
              <a:ext uri="{FF2B5EF4-FFF2-40B4-BE49-F238E27FC236}">
                <a16:creationId xmlns:a16="http://schemas.microsoft.com/office/drawing/2014/main" id="{FE5A8CE4-F045-4541-8DB7-A344A4F5A47C}"/>
              </a:ext>
            </a:extLst>
          </p:cNvPr>
          <p:cNvSpPr txBox="1">
            <a:spLocks/>
          </p:cNvSpPr>
          <p:nvPr/>
        </p:nvSpPr>
        <p:spPr>
          <a:xfrm>
            <a:off x="403707" y="2293050"/>
            <a:ext cx="3164649" cy="3238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None/>
              <a:tabLst>
                <a:tab pos="3379788" algn="l"/>
              </a:tabLst>
            </a:pPr>
            <a:r>
              <a:rPr lang="en-US" sz="2000"/>
              <a:t>Minimal changes to existing bus routes</a:t>
            </a:r>
          </a:p>
          <a:p>
            <a:pPr marL="0" indent="0" algn="ctr">
              <a:spcAft>
                <a:spcPts val="600"/>
              </a:spcAft>
              <a:buNone/>
              <a:tabLst>
                <a:tab pos="3379788" algn="l"/>
              </a:tabLst>
            </a:pPr>
            <a:r>
              <a:rPr lang="en-US" sz="2000"/>
              <a:t>Preservation of general purpose traffic lanes</a:t>
            </a:r>
          </a:p>
          <a:p>
            <a:pPr marL="0" indent="0" algn="ctr">
              <a:spcAft>
                <a:spcPts val="600"/>
              </a:spcAft>
              <a:buNone/>
              <a:tabLst>
                <a:tab pos="3379788" algn="l"/>
              </a:tabLst>
            </a:pPr>
            <a:r>
              <a:rPr lang="en-US" sz="2000"/>
              <a:t>Limited loading/unloading zones on K Street NW</a:t>
            </a:r>
          </a:p>
        </p:txBody>
      </p:sp>
      <p:sp>
        <p:nvSpPr>
          <p:cNvPr id="61" name="Content Placeholder 2">
            <a:extLst>
              <a:ext uri="{FF2B5EF4-FFF2-40B4-BE49-F238E27FC236}">
                <a16:creationId xmlns:a16="http://schemas.microsoft.com/office/drawing/2014/main" id="{D29C8255-DC23-4D6D-93BD-669D40059E0B}"/>
              </a:ext>
            </a:extLst>
          </p:cNvPr>
          <p:cNvSpPr txBox="1">
            <a:spLocks/>
          </p:cNvSpPr>
          <p:nvPr/>
        </p:nvSpPr>
        <p:spPr>
          <a:xfrm>
            <a:off x="8247826" y="1528791"/>
            <a:ext cx="3924300" cy="57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tabLst>
                <a:tab pos="3379788" algn="l"/>
              </a:tabLst>
            </a:pPr>
            <a:r>
              <a:rPr lang="en-US" sz="3200" b="1">
                <a:solidFill>
                  <a:schemeClr val="tx2"/>
                </a:solidFill>
              </a:rPr>
              <a:t>Alternative 2</a:t>
            </a:r>
            <a:endParaRPr lang="en-US"/>
          </a:p>
        </p:txBody>
      </p:sp>
      <p:sp>
        <p:nvSpPr>
          <p:cNvPr id="62" name="Rectangle 61">
            <a:extLst>
              <a:ext uri="{FF2B5EF4-FFF2-40B4-BE49-F238E27FC236}">
                <a16:creationId xmlns:a16="http://schemas.microsoft.com/office/drawing/2014/main" id="{C02C0005-6971-4D71-BC64-E4D605B76C0A}"/>
              </a:ext>
            </a:extLst>
          </p:cNvPr>
          <p:cNvSpPr/>
          <p:nvPr/>
        </p:nvSpPr>
        <p:spPr>
          <a:xfrm>
            <a:off x="3639428" y="4253027"/>
            <a:ext cx="4792567" cy="1477328"/>
          </a:xfrm>
          <a:prstGeom prst="rect">
            <a:avLst/>
          </a:prstGeom>
        </p:spPr>
        <p:txBody>
          <a:bodyPr wrap="square">
            <a:spAutoFit/>
          </a:bodyPr>
          <a:lstStyle/>
          <a:p>
            <a:pPr algn="ctr">
              <a:spcAft>
                <a:spcPts val="600"/>
              </a:spcAft>
              <a:tabLst>
                <a:tab pos="3379788" algn="l"/>
              </a:tabLst>
            </a:pPr>
            <a:r>
              <a:rPr lang="en-US" sz="2000"/>
              <a:t>Dedicated, center-running transitway with five transit stops</a:t>
            </a:r>
          </a:p>
          <a:p>
            <a:pPr algn="ctr">
              <a:spcAft>
                <a:spcPts val="600"/>
              </a:spcAft>
              <a:tabLst>
                <a:tab pos="3379788" algn="l"/>
              </a:tabLst>
            </a:pPr>
            <a:r>
              <a:rPr lang="en-US" sz="2000"/>
              <a:t>Dedicated bike facilities in the median</a:t>
            </a:r>
          </a:p>
          <a:p>
            <a:pPr algn="ctr">
              <a:spcAft>
                <a:spcPts val="600"/>
              </a:spcAft>
              <a:tabLst>
                <a:tab pos="3379788" algn="l"/>
              </a:tabLst>
            </a:pPr>
            <a:r>
              <a:rPr lang="en-US" sz="2000"/>
              <a:t>Left turns restricted</a:t>
            </a:r>
          </a:p>
        </p:txBody>
      </p:sp>
      <p:sp>
        <p:nvSpPr>
          <p:cNvPr id="63" name="Content Placeholder 2">
            <a:extLst>
              <a:ext uri="{FF2B5EF4-FFF2-40B4-BE49-F238E27FC236}">
                <a16:creationId xmlns:a16="http://schemas.microsoft.com/office/drawing/2014/main" id="{262DC2BE-84F6-4D58-ADC0-711586FA089A}"/>
              </a:ext>
            </a:extLst>
          </p:cNvPr>
          <p:cNvSpPr txBox="1">
            <a:spLocks/>
          </p:cNvSpPr>
          <p:nvPr/>
        </p:nvSpPr>
        <p:spPr>
          <a:xfrm>
            <a:off x="4073562" y="3633414"/>
            <a:ext cx="3924300" cy="566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Font typeface="Arial" panose="020B0604020202020204" pitchFamily="34" charset="0"/>
              <a:buNone/>
              <a:tabLst>
                <a:tab pos="3379788" algn="l"/>
              </a:tabLst>
            </a:pPr>
            <a:r>
              <a:rPr lang="en-US" sz="3200" b="1">
                <a:solidFill>
                  <a:schemeClr val="accent4"/>
                </a:solidFill>
              </a:rPr>
              <a:t>Both</a:t>
            </a:r>
          </a:p>
        </p:txBody>
      </p:sp>
      <p:cxnSp>
        <p:nvCxnSpPr>
          <p:cNvPr id="20" name="Straight Connector 19">
            <a:extLst>
              <a:ext uri="{FF2B5EF4-FFF2-40B4-BE49-F238E27FC236}">
                <a16:creationId xmlns:a16="http://schemas.microsoft.com/office/drawing/2014/main" id="{875B2CBC-AAD1-4BBF-BF59-A623A282C72C}"/>
              </a:ext>
            </a:extLst>
          </p:cNvPr>
          <p:cNvCxnSpPr>
            <a:cxnSpLocks/>
          </p:cNvCxnSpPr>
          <p:nvPr/>
        </p:nvCxnSpPr>
        <p:spPr>
          <a:xfrm>
            <a:off x="584700" y="2097677"/>
            <a:ext cx="281415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4C8498-264C-4E26-873A-5716A3470C5D}"/>
              </a:ext>
            </a:extLst>
          </p:cNvPr>
          <p:cNvCxnSpPr>
            <a:cxnSpLocks/>
          </p:cNvCxnSpPr>
          <p:nvPr/>
        </p:nvCxnSpPr>
        <p:spPr>
          <a:xfrm>
            <a:off x="8808376" y="2096924"/>
            <a:ext cx="281415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4AC1F-9BE7-4CE0-BEE0-49EA48997499}"/>
              </a:ext>
            </a:extLst>
          </p:cNvPr>
          <p:cNvCxnSpPr>
            <a:cxnSpLocks/>
          </p:cNvCxnSpPr>
          <p:nvPr/>
        </p:nvCxnSpPr>
        <p:spPr>
          <a:xfrm>
            <a:off x="5360981" y="4159101"/>
            <a:ext cx="131962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3158A915-BFC8-4597-846D-E699C6098390}"/>
              </a:ext>
            </a:extLst>
          </p:cNvPr>
          <p:cNvSpPr txBox="1">
            <a:spLocks/>
          </p:cNvSpPr>
          <p:nvPr/>
        </p:nvSpPr>
        <p:spPr>
          <a:xfrm>
            <a:off x="668385" y="80789"/>
            <a:ext cx="1012480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solidFill>
                  <a:schemeClr val="tx2"/>
                </a:solidFill>
              </a:rPr>
              <a:t>Define the Build Alternatives</a:t>
            </a:r>
          </a:p>
        </p:txBody>
      </p:sp>
    </p:spTree>
    <p:extLst>
      <p:ext uri="{BB962C8B-B14F-4D97-AF65-F5344CB8AC3E}">
        <p14:creationId xmlns:p14="http://schemas.microsoft.com/office/powerpoint/2010/main" val="638311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25508D8-4D18-4647-B272-6CD21CE7A302}"/>
              </a:ext>
            </a:extLst>
          </p:cNvPr>
          <p:cNvGrpSpPr/>
          <p:nvPr/>
        </p:nvGrpSpPr>
        <p:grpSpPr>
          <a:xfrm>
            <a:off x="1084160" y="1632877"/>
            <a:ext cx="10323099" cy="2265457"/>
            <a:chOff x="914399" y="4153578"/>
            <a:chExt cx="20116801" cy="4414734"/>
          </a:xfrm>
        </p:grpSpPr>
        <p:pic>
          <p:nvPicPr>
            <p:cNvPr id="40" name="Picture 39">
              <a:extLst>
                <a:ext uri="{FF2B5EF4-FFF2-40B4-BE49-F238E27FC236}">
                  <a16:creationId xmlns:a16="http://schemas.microsoft.com/office/drawing/2014/main" id="{35ACD47D-7A5A-4D66-9E85-C230BCE9824B}"/>
                </a:ext>
              </a:extLst>
            </p:cNvPr>
            <p:cNvPicPr>
              <a:picLocks noChangeAspect="1"/>
            </p:cNvPicPr>
            <p:nvPr/>
          </p:nvPicPr>
          <p:blipFill rotWithShape="1">
            <a:blip r:embed="rId2">
              <a:extLst>
                <a:ext uri="{28A0092B-C50C-407E-A947-70E740481C1C}">
                  <a14:useLocalDpi xmlns:a14="http://schemas.microsoft.com/office/drawing/2010/main" val="0"/>
                </a:ext>
              </a:extLst>
            </a:blip>
            <a:srcRect t="42787"/>
            <a:stretch/>
          </p:blipFill>
          <p:spPr>
            <a:xfrm>
              <a:off x="914399" y="4267414"/>
              <a:ext cx="20116801" cy="4300898"/>
            </a:xfrm>
            <a:prstGeom prst="rect">
              <a:avLst/>
            </a:prstGeom>
          </p:spPr>
        </p:pic>
        <p:sp>
          <p:nvSpPr>
            <p:cNvPr id="41" name="Trapezoid 40">
              <a:extLst>
                <a:ext uri="{FF2B5EF4-FFF2-40B4-BE49-F238E27FC236}">
                  <a16:creationId xmlns:a16="http://schemas.microsoft.com/office/drawing/2014/main" id="{60F765CB-9A82-4A22-8B2A-99D4D83339F9}"/>
                </a:ext>
              </a:extLst>
            </p:cNvPr>
            <p:cNvSpPr/>
            <p:nvPr/>
          </p:nvSpPr>
          <p:spPr>
            <a:xfrm rot="10800000">
              <a:off x="2233106" y="4153578"/>
              <a:ext cx="1945193" cy="241468"/>
            </a:xfrm>
            <a:prstGeom prst="trapezoid">
              <a:avLst/>
            </a:prstGeom>
            <a:solidFill>
              <a:srgbClr val="D8D3CB"/>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id="{9E04553E-146C-4A4D-9FF5-0A0D741F017A}"/>
                </a:ext>
              </a:extLst>
            </p:cNvPr>
            <p:cNvPicPr>
              <a:picLocks noChangeAspect="1"/>
            </p:cNvPicPr>
            <p:nvPr/>
          </p:nvPicPr>
          <p:blipFill rotWithShape="1">
            <a:blip r:embed="rId2">
              <a:extLst>
                <a:ext uri="{28A0092B-C50C-407E-A947-70E740481C1C}">
                  <a14:useLocalDpi xmlns:a14="http://schemas.microsoft.com/office/drawing/2010/main" val="0"/>
                </a:ext>
              </a:extLst>
            </a:blip>
            <a:srcRect l="21771" t="94992" r="66880" b="9"/>
            <a:stretch/>
          </p:blipFill>
          <p:spPr>
            <a:xfrm rot="10800000">
              <a:off x="14383864" y="8185789"/>
              <a:ext cx="2283068" cy="375870"/>
            </a:xfrm>
            <a:prstGeom prst="rect">
              <a:avLst/>
            </a:prstGeom>
          </p:spPr>
        </p:pic>
      </p:grpSp>
      <p:sp>
        <p:nvSpPr>
          <p:cNvPr id="18" name="TextBox 17">
            <a:extLst>
              <a:ext uri="{FF2B5EF4-FFF2-40B4-BE49-F238E27FC236}">
                <a16:creationId xmlns:a16="http://schemas.microsoft.com/office/drawing/2014/main" id="{D429E3E3-B04A-4E90-A96B-9648A850ED93}"/>
              </a:ext>
            </a:extLst>
          </p:cNvPr>
          <p:cNvSpPr txBox="1"/>
          <p:nvPr/>
        </p:nvSpPr>
        <p:spPr>
          <a:xfrm>
            <a:off x="3394284" y="1851159"/>
            <a:ext cx="1835759" cy="523220"/>
          </a:xfrm>
          <a:prstGeom prst="rect">
            <a:avLst/>
          </a:prstGeom>
          <a:noFill/>
        </p:spPr>
        <p:txBody>
          <a:bodyPr wrap="none" rtlCol="0">
            <a:spAutoFit/>
          </a:bodyPr>
          <a:lstStyle/>
          <a:p>
            <a:pPr algn="r"/>
            <a:r>
              <a:rPr lang="en-US" sz="1400"/>
              <a:t>Platform and Median</a:t>
            </a:r>
            <a:br>
              <a:rPr lang="en-US" sz="1400"/>
            </a:br>
            <a:r>
              <a:rPr lang="en-US" sz="1400"/>
              <a:t>(not all blocks)</a:t>
            </a:r>
          </a:p>
        </p:txBody>
      </p:sp>
      <p:cxnSp>
        <p:nvCxnSpPr>
          <p:cNvPr id="19" name="Straight Arrow Connector 18">
            <a:extLst>
              <a:ext uri="{FF2B5EF4-FFF2-40B4-BE49-F238E27FC236}">
                <a16:creationId xmlns:a16="http://schemas.microsoft.com/office/drawing/2014/main" id="{0003049A-8914-405F-91F7-8E9863C52226}"/>
              </a:ext>
            </a:extLst>
          </p:cNvPr>
          <p:cNvCxnSpPr>
            <a:cxnSpLocks/>
            <a:stCxn id="18" idx="3"/>
          </p:cNvCxnSpPr>
          <p:nvPr/>
        </p:nvCxnSpPr>
        <p:spPr>
          <a:xfrm>
            <a:off x="5230043" y="2112769"/>
            <a:ext cx="219451" cy="753027"/>
          </a:xfrm>
          <a:prstGeom prst="straightConnector1">
            <a:avLst/>
          </a:prstGeom>
          <a:ln w="317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A20C895-24FF-4F3A-9F1F-0E09188E7787}"/>
              </a:ext>
            </a:extLst>
          </p:cNvPr>
          <p:cNvSpPr txBox="1"/>
          <p:nvPr/>
        </p:nvSpPr>
        <p:spPr>
          <a:xfrm>
            <a:off x="3717951" y="1404147"/>
            <a:ext cx="1887055" cy="307777"/>
          </a:xfrm>
          <a:prstGeom prst="rect">
            <a:avLst/>
          </a:prstGeom>
          <a:noFill/>
        </p:spPr>
        <p:txBody>
          <a:bodyPr wrap="none" rtlCol="0">
            <a:spAutoFit/>
          </a:bodyPr>
          <a:lstStyle/>
          <a:p>
            <a:r>
              <a:rPr lang="en-US" sz="1400"/>
              <a:t>Dedicated Bus Lanes</a:t>
            </a:r>
          </a:p>
        </p:txBody>
      </p:sp>
      <p:cxnSp>
        <p:nvCxnSpPr>
          <p:cNvPr id="21" name="Straight Arrow Connector 20">
            <a:extLst>
              <a:ext uri="{FF2B5EF4-FFF2-40B4-BE49-F238E27FC236}">
                <a16:creationId xmlns:a16="http://schemas.microsoft.com/office/drawing/2014/main" id="{875C26CD-8AA5-43C5-BA98-FB09EFAA7132}"/>
              </a:ext>
            </a:extLst>
          </p:cNvPr>
          <p:cNvCxnSpPr>
            <a:cxnSpLocks/>
            <a:stCxn id="20" idx="3"/>
          </p:cNvCxnSpPr>
          <p:nvPr/>
        </p:nvCxnSpPr>
        <p:spPr>
          <a:xfrm>
            <a:off x="5605006" y="1558036"/>
            <a:ext cx="387442" cy="1307761"/>
          </a:xfrm>
          <a:prstGeom prst="straightConnector1">
            <a:avLst/>
          </a:prstGeom>
          <a:ln w="317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92AD175-4EBC-45B1-881C-E83C90E202FB}"/>
              </a:ext>
            </a:extLst>
          </p:cNvPr>
          <p:cNvSpPr txBox="1"/>
          <p:nvPr/>
        </p:nvSpPr>
        <p:spPr>
          <a:xfrm>
            <a:off x="2729972" y="2407881"/>
            <a:ext cx="1887055" cy="307777"/>
          </a:xfrm>
          <a:prstGeom prst="rect">
            <a:avLst/>
          </a:prstGeom>
          <a:noFill/>
        </p:spPr>
        <p:txBody>
          <a:bodyPr wrap="none" rtlCol="0">
            <a:spAutoFit/>
          </a:bodyPr>
          <a:lstStyle/>
          <a:p>
            <a:r>
              <a:rPr lang="en-US" sz="1400" dirty="0"/>
              <a:t>Protected Bike Lanes</a:t>
            </a:r>
          </a:p>
        </p:txBody>
      </p:sp>
      <p:cxnSp>
        <p:nvCxnSpPr>
          <p:cNvPr id="23" name="Straight Arrow Connector 22">
            <a:extLst>
              <a:ext uri="{FF2B5EF4-FFF2-40B4-BE49-F238E27FC236}">
                <a16:creationId xmlns:a16="http://schemas.microsoft.com/office/drawing/2014/main" id="{23FB7E65-8135-4C01-8E16-8E2D323A083E}"/>
              </a:ext>
            </a:extLst>
          </p:cNvPr>
          <p:cNvCxnSpPr>
            <a:cxnSpLocks/>
            <a:stCxn id="22" idx="3"/>
          </p:cNvCxnSpPr>
          <p:nvPr/>
        </p:nvCxnSpPr>
        <p:spPr>
          <a:xfrm>
            <a:off x="4617027" y="2561770"/>
            <a:ext cx="249682" cy="693186"/>
          </a:xfrm>
          <a:prstGeom prst="straightConnector1">
            <a:avLst/>
          </a:prstGeom>
          <a:ln w="317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8091B39-841F-475C-9B7F-5BD585CA69B1}"/>
              </a:ext>
            </a:extLst>
          </p:cNvPr>
          <p:cNvCxnSpPr/>
          <p:nvPr/>
        </p:nvCxnSpPr>
        <p:spPr>
          <a:xfrm>
            <a:off x="6842025" y="2181962"/>
            <a:ext cx="1143752" cy="0"/>
          </a:xfrm>
          <a:prstGeom prst="straightConnector1">
            <a:avLst/>
          </a:prstGeom>
          <a:ln w="31750">
            <a:solidFill>
              <a:schemeClr val="tx2"/>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BE4E5E-530D-469A-A3A5-9323BF3097A5}"/>
              </a:ext>
            </a:extLst>
          </p:cNvPr>
          <p:cNvCxnSpPr/>
          <p:nvPr/>
        </p:nvCxnSpPr>
        <p:spPr>
          <a:xfrm flipV="1">
            <a:off x="7979261" y="2029106"/>
            <a:ext cx="0" cy="1720517"/>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4A73B8-F368-4A32-A77E-4D5690299D3C}"/>
              </a:ext>
            </a:extLst>
          </p:cNvPr>
          <p:cNvCxnSpPr/>
          <p:nvPr/>
        </p:nvCxnSpPr>
        <p:spPr>
          <a:xfrm flipV="1">
            <a:off x="6851801" y="2029106"/>
            <a:ext cx="0" cy="1720517"/>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6BD7A62-5313-4CF6-97FF-B4A8B8E327EB}"/>
              </a:ext>
            </a:extLst>
          </p:cNvPr>
          <p:cNvSpPr txBox="1"/>
          <p:nvPr/>
        </p:nvSpPr>
        <p:spPr>
          <a:xfrm>
            <a:off x="6991997" y="1341523"/>
            <a:ext cx="841897" cy="738664"/>
          </a:xfrm>
          <a:prstGeom prst="rect">
            <a:avLst/>
          </a:prstGeom>
          <a:noFill/>
        </p:spPr>
        <p:txBody>
          <a:bodyPr wrap="none" rtlCol="0">
            <a:spAutoFit/>
          </a:bodyPr>
          <a:lstStyle/>
          <a:p>
            <a:pPr algn="ctr"/>
            <a:r>
              <a:rPr lang="en-US" sz="1400"/>
              <a:t>Variable</a:t>
            </a:r>
          </a:p>
          <a:p>
            <a:pPr algn="ctr"/>
            <a:r>
              <a:rPr lang="en-US" sz="1400"/>
              <a:t>Width</a:t>
            </a:r>
          </a:p>
          <a:p>
            <a:pPr algn="ctr"/>
            <a:r>
              <a:rPr lang="en-US" sz="1400"/>
              <a:t>Median</a:t>
            </a:r>
            <a:endParaRPr lang="en-US" sz="1400" baseline="30000"/>
          </a:p>
        </p:txBody>
      </p:sp>
      <p:pic>
        <p:nvPicPr>
          <p:cNvPr id="53" name="Picture 52">
            <a:extLst>
              <a:ext uri="{FF2B5EF4-FFF2-40B4-BE49-F238E27FC236}">
                <a16:creationId xmlns:a16="http://schemas.microsoft.com/office/drawing/2014/main" id="{44148139-7E26-40A1-B6F7-40CB0DFD235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1395" t="59047" r="52132" b="10500"/>
          <a:stretch/>
        </p:blipFill>
        <p:spPr>
          <a:xfrm>
            <a:off x="10793186" y="176438"/>
            <a:ext cx="1247067" cy="1296775"/>
          </a:xfrm>
          <a:prstGeom prst="rect">
            <a:avLst/>
          </a:prstGeom>
        </p:spPr>
      </p:pic>
      <p:sp>
        <p:nvSpPr>
          <p:cNvPr id="10" name="Oval 9">
            <a:extLst>
              <a:ext uri="{FF2B5EF4-FFF2-40B4-BE49-F238E27FC236}">
                <a16:creationId xmlns:a16="http://schemas.microsoft.com/office/drawing/2014/main" id="{9A8C7C5C-AEEB-4A65-9447-0A7082A9C59B}"/>
              </a:ext>
            </a:extLst>
          </p:cNvPr>
          <p:cNvSpPr/>
          <p:nvPr/>
        </p:nvSpPr>
        <p:spPr>
          <a:xfrm>
            <a:off x="3171264" y="2778542"/>
            <a:ext cx="1466349" cy="146634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E588456-3C9B-4A11-A3F2-3784BEA42396}"/>
              </a:ext>
            </a:extLst>
          </p:cNvPr>
          <p:cNvSpPr/>
          <p:nvPr/>
        </p:nvSpPr>
        <p:spPr>
          <a:xfrm>
            <a:off x="7846358" y="2778542"/>
            <a:ext cx="1466349" cy="1466349"/>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492AC84-3406-4C4F-B203-EDBEA8E3A4FA}"/>
              </a:ext>
            </a:extLst>
          </p:cNvPr>
          <p:cNvSpPr txBox="1"/>
          <p:nvPr/>
        </p:nvSpPr>
        <p:spPr>
          <a:xfrm>
            <a:off x="888999" y="4066686"/>
            <a:ext cx="2169991" cy="738664"/>
          </a:xfrm>
          <a:prstGeom prst="rect">
            <a:avLst/>
          </a:prstGeom>
          <a:noFill/>
        </p:spPr>
        <p:txBody>
          <a:bodyPr wrap="square" rtlCol="0">
            <a:spAutoFit/>
          </a:bodyPr>
          <a:lstStyle/>
          <a:p>
            <a:pPr algn="r"/>
            <a:r>
              <a:rPr lang="en-US" sz="1400" b="1" dirty="0">
                <a:solidFill>
                  <a:schemeClr val="accent1"/>
                </a:solidFill>
              </a:rPr>
              <a:t>1 through lane and</a:t>
            </a:r>
            <a:br>
              <a:rPr lang="en-US" sz="1400" b="1" dirty="0">
                <a:solidFill>
                  <a:schemeClr val="accent1"/>
                </a:solidFill>
              </a:rPr>
            </a:br>
            <a:r>
              <a:rPr lang="en-US" sz="1400" b="1" dirty="0">
                <a:solidFill>
                  <a:schemeClr val="accent1"/>
                </a:solidFill>
              </a:rPr>
              <a:t>1 shared through and right-turn lane</a:t>
            </a:r>
          </a:p>
        </p:txBody>
      </p:sp>
      <p:cxnSp>
        <p:nvCxnSpPr>
          <p:cNvPr id="29" name="Straight Arrow Connector 28">
            <a:extLst>
              <a:ext uri="{FF2B5EF4-FFF2-40B4-BE49-F238E27FC236}">
                <a16:creationId xmlns:a16="http://schemas.microsoft.com/office/drawing/2014/main" id="{7B2A2019-4EB1-4AEA-8664-84D617E64B69}"/>
              </a:ext>
            </a:extLst>
          </p:cNvPr>
          <p:cNvCxnSpPr>
            <a:cxnSpLocks/>
            <a:stCxn id="28" idx="3"/>
            <a:endCxn id="10" idx="3"/>
          </p:cNvCxnSpPr>
          <p:nvPr/>
        </p:nvCxnSpPr>
        <p:spPr>
          <a:xfrm flipV="1">
            <a:off x="3058990" y="4030149"/>
            <a:ext cx="327016" cy="405869"/>
          </a:xfrm>
          <a:prstGeom prst="straightConnector1">
            <a:avLst/>
          </a:prstGeom>
          <a:ln w="3175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9E6246F-5D80-4220-813B-175E0E4B6B4E}"/>
              </a:ext>
            </a:extLst>
          </p:cNvPr>
          <p:cNvSpPr txBox="1"/>
          <p:nvPr/>
        </p:nvSpPr>
        <p:spPr>
          <a:xfrm flipH="1">
            <a:off x="9397495" y="4185232"/>
            <a:ext cx="2060628" cy="954107"/>
          </a:xfrm>
          <a:prstGeom prst="rect">
            <a:avLst/>
          </a:prstGeom>
          <a:noFill/>
        </p:spPr>
        <p:txBody>
          <a:bodyPr wrap="square" rtlCol="0">
            <a:spAutoFit/>
          </a:bodyPr>
          <a:lstStyle/>
          <a:p>
            <a:r>
              <a:rPr lang="en-US" sz="1400" b="1" dirty="0">
                <a:solidFill>
                  <a:schemeClr val="accent1"/>
                </a:solidFill>
              </a:rPr>
              <a:t>2 through travel lanes (1 through lane and</a:t>
            </a:r>
            <a:br>
              <a:rPr lang="en-US" sz="1400" b="1" dirty="0">
                <a:solidFill>
                  <a:schemeClr val="accent1"/>
                </a:solidFill>
              </a:rPr>
            </a:br>
            <a:r>
              <a:rPr lang="en-US" sz="1400" b="1" dirty="0">
                <a:solidFill>
                  <a:schemeClr val="accent1"/>
                </a:solidFill>
              </a:rPr>
              <a:t>1 shared through and right-turn lane)</a:t>
            </a:r>
          </a:p>
        </p:txBody>
      </p:sp>
      <p:cxnSp>
        <p:nvCxnSpPr>
          <p:cNvPr id="34" name="Straight Arrow Connector 33">
            <a:extLst>
              <a:ext uri="{FF2B5EF4-FFF2-40B4-BE49-F238E27FC236}">
                <a16:creationId xmlns:a16="http://schemas.microsoft.com/office/drawing/2014/main" id="{54B9E466-EAE0-48A0-B638-42FA11C504A2}"/>
              </a:ext>
            </a:extLst>
          </p:cNvPr>
          <p:cNvCxnSpPr>
            <a:cxnSpLocks/>
            <a:stCxn id="30" idx="3"/>
          </p:cNvCxnSpPr>
          <p:nvPr/>
        </p:nvCxnSpPr>
        <p:spPr>
          <a:xfrm flipH="1" flipV="1">
            <a:off x="9102843" y="4030158"/>
            <a:ext cx="294652" cy="632128"/>
          </a:xfrm>
          <a:prstGeom prst="straightConnector1">
            <a:avLst/>
          </a:prstGeom>
          <a:ln w="3175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9EFAF0C-6D15-44D9-BBDA-17831E1B8F53}"/>
              </a:ext>
            </a:extLst>
          </p:cNvPr>
          <p:cNvSpPr/>
          <p:nvPr/>
        </p:nvSpPr>
        <p:spPr>
          <a:xfrm>
            <a:off x="3805743" y="6364135"/>
            <a:ext cx="332373" cy="332373"/>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6A26B4D-9D68-416D-95E9-DFDF14573F09}"/>
              </a:ext>
            </a:extLst>
          </p:cNvPr>
          <p:cNvSpPr/>
          <p:nvPr/>
        </p:nvSpPr>
        <p:spPr>
          <a:xfrm>
            <a:off x="4238432" y="6337997"/>
            <a:ext cx="1467068" cy="369332"/>
          </a:xfrm>
          <a:prstGeom prst="rect">
            <a:avLst/>
          </a:prstGeom>
          <a:noFill/>
        </p:spPr>
        <p:txBody>
          <a:bodyPr wrap="none">
            <a:spAutoFit/>
          </a:bodyPr>
          <a:lstStyle/>
          <a:p>
            <a:r>
              <a:rPr lang="en-US" b="1">
                <a:solidFill>
                  <a:schemeClr val="accent1"/>
                </a:solidFill>
              </a:rPr>
              <a:t>Alternative 1</a:t>
            </a:r>
            <a:endParaRPr lang="en-US">
              <a:solidFill>
                <a:schemeClr val="accent1"/>
              </a:solidFill>
            </a:endParaRPr>
          </a:p>
        </p:txBody>
      </p:sp>
      <p:grpSp>
        <p:nvGrpSpPr>
          <p:cNvPr id="7" name="Group 6">
            <a:extLst>
              <a:ext uri="{FF2B5EF4-FFF2-40B4-BE49-F238E27FC236}">
                <a16:creationId xmlns:a16="http://schemas.microsoft.com/office/drawing/2014/main" id="{190984F1-BDCD-4476-B077-7768FD1F1581}"/>
              </a:ext>
            </a:extLst>
          </p:cNvPr>
          <p:cNvGrpSpPr/>
          <p:nvPr/>
        </p:nvGrpSpPr>
        <p:grpSpPr>
          <a:xfrm>
            <a:off x="4102918" y="4487524"/>
            <a:ext cx="1466349" cy="1466349"/>
            <a:chOff x="6286500" y="10414205"/>
            <a:chExt cx="2857500" cy="2857500"/>
          </a:xfrm>
        </p:grpSpPr>
        <p:pic>
          <p:nvPicPr>
            <p:cNvPr id="8" name="Picture 7">
              <a:extLst>
                <a:ext uri="{FF2B5EF4-FFF2-40B4-BE49-F238E27FC236}">
                  <a16:creationId xmlns:a16="http://schemas.microsoft.com/office/drawing/2014/main" id="{FE87D07C-B417-4F13-9355-497CFAA996D9}"/>
                </a:ext>
              </a:extLst>
            </p:cNvPr>
            <p:cNvPicPr>
              <a:picLocks noChangeAspect="1"/>
            </p:cNvPicPr>
            <p:nvPr/>
          </p:nvPicPr>
          <p:blipFill rotWithShape="1">
            <a:blip r:embed="rId4">
              <a:extLst>
                <a:ext uri="{28A0092B-C50C-407E-A947-70E740481C1C}">
                  <a14:useLocalDpi xmlns:a14="http://schemas.microsoft.com/office/drawing/2010/main" val="0"/>
                </a:ext>
              </a:extLst>
            </a:blip>
            <a:srcRect l="21591" t="72095" r="66856"/>
            <a:stretch/>
          </p:blipFill>
          <p:spPr>
            <a:xfrm>
              <a:off x="6553200" y="11089548"/>
              <a:ext cx="2324100" cy="1506815"/>
            </a:xfrm>
            <a:prstGeom prst="rect">
              <a:avLst/>
            </a:prstGeom>
            <a:ln w="76200">
              <a:noFill/>
            </a:ln>
          </p:spPr>
        </p:pic>
        <p:sp>
          <p:nvSpPr>
            <p:cNvPr id="9" name="Oval 8">
              <a:extLst>
                <a:ext uri="{FF2B5EF4-FFF2-40B4-BE49-F238E27FC236}">
                  <a16:creationId xmlns:a16="http://schemas.microsoft.com/office/drawing/2014/main" id="{37ADBD09-6FFE-485E-B843-12EA6D7FAD69}"/>
                </a:ext>
              </a:extLst>
            </p:cNvPr>
            <p:cNvSpPr/>
            <p:nvPr/>
          </p:nvSpPr>
          <p:spPr>
            <a:xfrm>
              <a:off x="6286500" y="10414205"/>
              <a:ext cx="2857500" cy="2857500"/>
            </a:xfrm>
            <a:prstGeom prst="ellipse">
              <a:avLst/>
            </a:prstGeom>
            <a:noFill/>
            <a:ln w="762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12BA5653-2181-4B45-99E4-1F552DCDE3AB}"/>
              </a:ext>
            </a:extLst>
          </p:cNvPr>
          <p:cNvGrpSpPr/>
          <p:nvPr/>
        </p:nvGrpSpPr>
        <p:grpSpPr>
          <a:xfrm>
            <a:off x="6492863" y="4485030"/>
            <a:ext cx="1466349" cy="1466349"/>
            <a:chOff x="12744452" y="10414205"/>
            <a:chExt cx="2857500" cy="2857500"/>
          </a:xfrm>
        </p:grpSpPr>
        <p:pic>
          <p:nvPicPr>
            <p:cNvPr id="12" name="Picture 11">
              <a:extLst>
                <a:ext uri="{FF2B5EF4-FFF2-40B4-BE49-F238E27FC236}">
                  <a16:creationId xmlns:a16="http://schemas.microsoft.com/office/drawing/2014/main" id="{5DB32F51-E855-4AD0-B60D-1BD410349831}"/>
                </a:ext>
              </a:extLst>
            </p:cNvPr>
            <p:cNvPicPr>
              <a:picLocks noChangeAspect="1"/>
            </p:cNvPicPr>
            <p:nvPr/>
          </p:nvPicPr>
          <p:blipFill rotWithShape="1">
            <a:blip r:embed="rId4">
              <a:extLst>
                <a:ext uri="{28A0092B-C50C-407E-A947-70E740481C1C}">
                  <a14:useLocalDpi xmlns:a14="http://schemas.microsoft.com/office/drawing/2010/main" val="0"/>
                </a:ext>
              </a:extLst>
            </a:blip>
            <a:srcRect l="66856" t="67508" r="21591" b="1"/>
            <a:stretch/>
          </p:blipFill>
          <p:spPr>
            <a:xfrm>
              <a:off x="13011152" y="10841899"/>
              <a:ext cx="2324100" cy="1754464"/>
            </a:xfrm>
            <a:prstGeom prst="rect">
              <a:avLst/>
            </a:prstGeom>
            <a:ln w="76200">
              <a:noFill/>
            </a:ln>
          </p:spPr>
        </p:pic>
        <p:sp>
          <p:nvSpPr>
            <p:cNvPr id="13" name="Oval 12">
              <a:extLst>
                <a:ext uri="{FF2B5EF4-FFF2-40B4-BE49-F238E27FC236}">
                  <a16:creationId xmlns:a16="http://schemas.microsoft.com/office/drawing/2014/main" id="{C0BF2CEC-D48C-4CD8-8471-243EAD9DF374}"/>
                </a:ext>
              </a:extLst>
            </p:cNvPr>
            <p:cNvSpPr/>
            <p:nvPr/>
          </p:nvSpPr>
          <p:spPr>
            <a:xfrm>
              <a:off x="12744452" y="10414205"/>
              <a:ext cx="2857500" cy="2857500"/>
            </a:xfrm>
            <a:prstGeom prst="ellipse">
              <a:avLst/>
            </a:prstGeom>
            <a:noFill/>
            <a:ln w="762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F14FA6BE-4397-4036-B448-01A3DBFB2ECF}"/>
              </a:ext>
            </a:extLst>
          </p:cNvPr>
          <p:cNvSpPr txBox="1"/>
          <p:nvPr/>
        </p:nvSpPr>
        <p:spPr>
          <a:xfrm>
            <a:off x="733876" y="5232375"/>
            <a:ext cx="2907244" cy="523220"/>
          </a:xfrm>
          <a:prstGeom prst="rect">
            <a:avLst/>
          </a:prstGeom>
          <a:noFill/>
        </p:spPr>
        <p:txBody>
          <a:bodyPr wrap="square" rtlCol="0">
            <a:spAutoFit/>
          </a:bodyPr>
          <a:lstStyle/>
          <a:p>
            <a:pPr algn="r"/>
            <a:r>
              <a:rPr lang="en-US" sz="1400" b="1">
                <a:solidFill>
                  <a:schemeClr val="tx2"/>
                </a:solidFill>
              </a:rPr>
              <a:t>1 through travel lane and </a:t>
            </a:r>
          </a:p>
          <a:p>
            <a:pPr algn="r"/>
            <a:r>
              <a:rPr lang="en-US" sz="1400" b="1">
                <a:solidFill>
                  <a:schemeClr val="tx2"/>
                </a:solidFill>
              </a:rPr>
              <a:t>1 dedicated right-turn lane</a:t>
            </a:r>
          </a:p>
        </p:txBody>
      </p:sp>
      <p:cxnSp>
        <p:nvCxnSpPr>
          <p:cNvPr id="36" name="Straight Arrow Connector 35">
            <a:extLst>
              <a:ext uri="{FF2B5EF4-FFF2-40B4-BE49-F238E27FC236}">
                <a16:creationId xmlns:a16="http://schemas.microsoft.com/office/drawing/2014/main" id="{5E4EFE8C-FB6E-451E-B0B6-B9B1E265D706}"/>
              </a:ext>
            </a:extLst>
          </p:cNvPr>
          <p:cNvCxnSpPr>
            <a:cxnSpLocks/>
            <a:stCxn id="35" idx="3"/>
            <a:endCxn id="9" idx="2"/>
          </p:cNvCxnSpPr>
          <p:nvPr/>
        </p:nvCxnSpPr>
        <p:spPr>
          <a:xfrm flipV="1">
            <a:off x="3641120" y="5220699"/>
            <a:ext cx="461798" cy="273286"/>
          </a:xfrm>
          <a:prstGeom prst="straightConnector1">
            <a:avLst/>
          </a:prstGeom>
          <a:ln w="317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E759C56-64CB-4FD7-9F4F-A9E9DD09870D}"/>
              </a:ext>
            </a:extLst>
          </p:cNvPr>
          <p:cNvSpPr txBox="1"/>
          <p:nvPr/>
        </p:nvSpPr>
        <p:spPr>
          <a:xfrm>
            <a:off x="8447249" y="5232375"/>
            <a:ext cx="2144551" cy="738664"/>
          </a:xfrm>
          <a:prstGeom prst="rect">
            <a:avLst/>
          </a:prstGeom>
          <a:noFill/>
        </p:spPr>
        <p:txBody>
          <a:bodyPr wrap="square" rtlCol="0">
            <a:spAutoFit/>
          </a:bodyPr>
          <a:lstStyle/>
          <a:p>
            <a:r>
              <a:rPr lang="en-US" sz="1400" b="1" dirty="0">
                <a:solidFill>
                  <a:schemeClr val="tx2"/>
                </a:solidFill>
              </a:rPr>
              <a:t>1 through travel lane and 1 curb lane -- varied use as turn lane or loading</a:t>
            </a:r>
          </a:p>
        </p:txBody>
      </p:sp>
      <p:cxnSp>
        <p:nvCxnSpPr>
          <p:cNvPr id="38" name="Straight Arrow Connector 37">
            <a:extLst>
              <a:ext uri="{FF2B5EF4-FFF2-40B4-BE49-F238E27FC236}">
                <a16:creationId xmlns:a16="http://schemas.microsoft.com/office/drawing/2014/main" id="{6400E770-3E59-4ED3-8BF7-0C3655458D2A}"/>
              </a:ext>
            </a:extLst>
          </p:cNvPr>
          <p:cNvCxnSpPr>
            <a:cxnSpLocks/>
            <a:stCxn id="37" idx="1"/>
            <a:endCxn id="13" idx="6"/>
          </p:cNvCxnSpPr>
          <p:nvPr/>
        </p:nvCxnSpPr>
        <p:spPr>
          <a:xfrm flipH="1" flipV="1">
            <a:off x="7959212" y="5218205"/>
            <a:ext cx="488037" cy="383502"/>
          </a:xfrm>
          <a:prstGeom prst="straightConnector1">
            <a:avLst/>
          </a:prstGeom>
          <a:ln w="31750">
            <a:solidFill>
              <a:schemeClr val="tx2"/>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148A44F-1339-4AB9-9642-8A5A5267EE46}"/>
              </a:ext>
            </a:extLst>
          </p:cNvPr>
          <p:cNvSpPr/>
          <p:nvPr/>
        </p:nvSpPr>
        <p:spPr>
          <a:xfrm>
            <a:off x="6789838" y="6347990"/>
            <a:ext cx="332373" cy="332373"/>
          </a:xfrm>
          <a:prstGeom prst="ellipse">
            <a:avLst/>
          </a:prstGeom>
          <a:noFill/>
          <a:ln w="635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834DD767-F8E7-4401-9C20-A561C58DACDB}"/>
              </a:ext>
            </a:extLst>
          </p:cNvPr>
          <p:cNvSpPr/>
          <p:nvPr/>
        </p:nvSpPr>
        <p:spPr>
          <a:xfrm>
            <a:off x="7218606" y="6337997"/>
            <a:ext cx="1467068" cy="369332"/>
          </a:xfrm>
          <a:prstGeom prst="rect">
            <a:avLst/>
          </a:prstGeom>
          <a:noFill/>
        </p:spPr>
        <p:txBody>
          <a:bodyPr wrap="none">
            <a:spAutoFit/>
          </a:bodyPr>
          <a:lstStyle/>
          <a:p>
            <a:r>
              <a:rPr lang="en-US" b="1">
                <a:solidFill>
                  <a:schemeClr val="tx2"/>
                </a:solidFill>
              </a:rPr>
              <a:t>Alternative 2</a:t>
            </a:r>
            <a:endParaRPr lang="en-US">
              <a:solidFill>
                <a:schemeClr val="tx2"/>
              </a:solidFill>
            </a:endParaRPr>
          </a:p>
        </p:txBody>
      </p:sp>
      <p:sp>
        <p:nvSpPr>
          <p:cNvPr id="43" name="Title 1">
            <a:extLst>
              <a:ext uri="{FF2B5EF4-FFF2-40B4-BE49-F238E27FC236}">
                <a16:creationId xmlns:a16="http://schemas.microsoft.com/office/drawing/2014/main" id="{6E642137-50AA-4545-BC19-51D0202E6839}"/>
              </a:ext>
            </a:extLst>
          </p:cNvPr>
          <p:cNvSpPr>
            <a:spLocks noGrp="1"/>
          </p:cNvSpPr>
          <p:nvPr>
            <p:ph type="title"/>
          </p:nvPr>
        </p:nvSpPr>
        <p:spPr>
          <a:xfrm>
            <a:off x="304800" y="105109"/>
            <a:ext cx="10124801" cy="1325563"/>
          </a:xfrm>
        </p:spPr>
        <p:txBody>
          <a:bodyPr/>
          <a:lstStyle/>
          <a:p>
            <a:r>
              <a:rPr lang="en-US">
                <a:solidFill>
                  <a:schemeClr val="tx2"/>
                </a:solidFill>
              </a:rPr>
              <a:t>K Street NW Design Alternatives</a:t>
            </a:r>
          </a:p>
        </p:txBody>
      </p:sp>
      <p:sp>
        <p:nvSpPr>
          <p:cNvPr id="6" name="Arrow: Right 5">
            <a:extLst>
              <a:ext uri="{FF2B5EF4-FFF2-40B4-BE49-F238E27FC236}">
                <a16:creationId xmlns:a16="http://schemas.microsoft.com/office/drawing/2014/main" id="{A1BC3BBF-981F-4CCC-A26B-E62BDF22AB66}"/>
              </a:ext>
            </a:extLst>
          </p:cNvPr>
          <p:cNvSpPr/>
          <p:nvPr/>
        </p:nvSpPr>
        <p:spPr>
          <a:xfrm rot="16200000">
            <a:off x="6477120" y="3762879"/>
            <a:ext cx="133351" cy="75965"/>
          </a:xfrm>
          <a:prstGeom prst="rightArrow">
            <a:avLst>
              <a:gd name="adj1" fmla="val 37461"/>
              <a:gd name="adj2" fmla="val 7547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7056EDB3-75CE-4257-84A2-BE6FA0A0E0F3}"/>
              </a:ext>
            </a:extLst>
          </p:cNvPr>
          <p:cNvSpPr/>
          <p:nvPr/>
        </p:nvSpPr>
        <p:spPr>
          <a:xfrm rot="5400000">
            <a:off x="5880814" y="3762879"/>
            <a:ext cx="133351" cy="75965"/>
          </a:xfrm>
          <a:prstGeom prst="rightArrow">
            <a:avLst>
              <a:gd name="adj1" fmla="val 37461"/>
              <a:gd name="adj2" fmla="val 7547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A8D8907A-C5A2-4B29-AB4A-0D90A23F0600}"/>
              </a:ext>
            </a:extLst>
          </p:cNvPr>
          <p:cNvSpPr/>
          <p:nvPr/>
        </p:nvSpPr>
        <p:spPr>
          <a:xfrm rot="5400000">
            <a:off x="4826345" y="3762879"/>
            <a:ext cx="133351" cy="75965"/>
          </a:xfrm>
          <a:prstGeom prst="rightArrow">
            <a:avLst>
              <a:gd name="adj1" fmla="val 37461"/>
              <a:gd name="adj2" fmla="val 7547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F21E1133-9FEC-49E8-8BD4-09A098781AB3}"/>
              </a:ext>
            </a:extLst>
          </p:cNvPr>
          <p:cNvSpPr/>
          <p:nvPr/>
        </p:nvSpPr>
        <p:spPr>
          <a:xfrm rot="16200000">
            <a:off x="7541234" y="3762879"/>
            <a:ext cx="133351" cy="75965"/>
          </a:xfrm>
          <a:prstGeom prst="rightArrow">
            <a:avLst>
              <a:gd name="adj1" fmla="val 37461"/>
              <a:gd name="adj2" fmla="val 7547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10B16670-3928-4DFE-89B1-32CFF25A45CF}"/>
              </a:ext>
            </a:extLst>
          </p:cNvPr>
          <p:cNvSpPr/>
          <p:nvPr/>
        </p:nvSpPr>
        <p:spPr>
          <a:xfrm rot="16200000">
            <a:off x="6858473" y="5471400"/>
            <a:ext cx="133351" cy="75965"/>
          </a:xfrm>
          <a:prstGeom prst="rightArrow">
            <a:avLst>
              <a:gd name="adj1" fmla="val 37461"/>
              <a:gd name="adj2" fmla="val 7547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10E1349F-1EE7-44B9-8A17-B7F16344696F}"/>
              </a:ext>
            </a:extLst>
          </p:cNvPr>
          <p:cNvSpPr/>
          <p:nvPr/>
        </p:nvSpPr>
        <p:spPr>
          <a:xfrm rot="16200000">
            <a:off x="7463310" y="5471400"/>
            <a:ext cx="133351" cy="75965"/>
          </a:xfrm>
          <a:prstGeom prst="rightArrow">
            <a:avLst>
              <a:gd name="adj1" fmla="val 37461"/>
              <a:gd name="adj2" fmla="val 7547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440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94D5846-C2F3-48E5-A197-B268622EA99A}"/>
              </a:ext>
            </a:extLst>
          </p:cNvPr>
          <p:cNvSpPr/>
          <p:nvPr/>
        </p:nvSpPr>
        <p:spPr>
          <a:xfrm>
            <a:off x="8590148" y="3933751"/>
            <a:ext cx="3601852" cy="2924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3F1B785-0846-4382-A195-55C703B21181}"/>
              </a:ext>
            </a:extLst>
          </p:cNvPr>
          <p:cNvPicPr>
            <a:picLocks noChangeAspect="1"/>
          </p:cNvPicPr>
          <p:nvPr/>
        </p:nvPicPr>
        <p:blipFill rotWithShape="1">
          <a:blip r:embed="rId2"/>
          <a:srcRect l="3952" t="7183" r="4126" b="31031"/>
          <a:stretch/>
        </p:blipFill>
        <p:spPr>
          <a:xfrm>
            <a:off x="52477" y="3256923"/>
            <a:ext cx="5944435" cy="2147154"/>
          </a:xfrm>
          <a:prstGeom prst="rect">
            <a:avLst/>
          </a:prstGeom>
          <a:ln w="63500">
            <a:solidFill>
              <a:schemeClr val="accent1"/>
            </a:solidFill>
          </a:ln>
        </p:spPr>
      </p:pic>
      <p:sp>
        <p:nvSpPr>
          <p:cNvPr id="75" name="Rectangle 74">
            <a:extLst>
              <a:ext uri="{FF2B5EF4-FFF2-40B4-BE49-F238E27FC236}">
                <a16:creationId xmlns:a16="http://schemas.microsoft.com/office/drawing/2014/main" id="{1F5BD7AC-675B-4EE7-873B-8F2C70AE2AA3}"/>
              </a:ext>
            </a:extLst>
          </p:cNvPr>
          <p:cNvSpPr/>
          <p:nvPr/>
        </p:nvSpPr>
        <p:spPr>
          <a:xfrm>
            <a:off x="2737261" y="4195322"/>
            <a:ext cx="1714277" cy="400110"/>
          </a:xfrm>
          <a:prstGeom prst="rect">
            <a:avLst/>
          </a:prstGeom>
          <a:solidFill>
            <a:schemeClr val="bg1">
              <a:lumMod val="95000"/>
            </a:schemeClr>
          </a:solidFill>
        </p:spPr>
        <p:txBody>
          <a:bodyPr wrap="square">
            <a:spAutoFit/>
          </a:bodyPr>
          <a:lstStyle/>
          <a:p>
            <a:pPr algn="ctr"/>
            <a:r>
              <a:rPr lang="en-US" sz="2000" b="1">
                <a:solidFill>
                  <a:schemeClr val="accent1"/>
                </a:solidFill>
              </a:rPr>
              <a:t>Alternative 1</a:t>
            </a:r>
            <a:endParaRPr lang="en-US" sz="2000">
              <a:solidFill>
                <a:schemeClr val="accent1"/>
              </a:solidFill>
            </a:endParaRPr>
          </a:p>
        </p:txBody>
      </p:sp>
      <p:pic>
        <p:nvPicPr>
          <p:cNvPr id="15" name="Picture 14">
            <a:extLst>
              <a:ext uri="{FF2B5EF4-FFF2-40B4-BE49-F238E27FC236}">
                <a16:creationId xmlns:a16="http://schemas.microsoft.com/office/drawing/2014/main" id="{3654A879-1561-4E40-B642-B797072DDBB5}"/>
              </a:ext>
            </a:extLst>
          </p:cNvPr>
          <p:cNvPicPr>
            <a:picLocks noChangeAspect="1"/>
          </p:cNvPicPr>
          <p:nvPr/>
        </p:nvPicPr>
        <p:blipFill rotWithShape="1">
          <a:blip r:embed="rId3"/>
          <a:srcRect l="3664" t="6929" r="3716" b="30377"/>
          <a:stretch/>
        </p:blipFill>
        <p:spPr>
          <a:xfrm>
            <a:off x="6180706" y="4653604"/>
            <a:ext cx="5944435" cy="2162307"/>
          </a:xfrm>
          <a:prstGeom prst="rect">
            <a:avLst/>
          </a:prstGeom>
          <a:ln w="63500">
            <a:solidFill>
              <a:schemeClr val="tx2"/>
            </a:solidFill>
          </a:ln>
        </p:spPr>
      </p:pic>
      <p:grpSp>
        <p:nvGrpSpPr>
          <p:cNvPr id="38" name="Group 37">
            <a:extLst>
              <a:ext uri="{FF2B5EF4-FFF2-40B4-BE49-F238E27FC236}">
                <a16:creationId xmlns:a16="http://schemas.microsoft.com/office/drawing/2014/main" id="{BCDDD38B-9A69-402D-BBF6-BD7CEDCCBF72}"/>
              </a:ext>
            </a:extLst>
          </p:cNvPr>
          <p:cNvGrpSpPr/>
          <p:nvPr/>
        </p:nvGrpSpPr>
        <p:grpSpPr>
          <a:xfrm>
            <a:off x="125047" y="1190235"/>
            <a:ext cx="11888870" cy="1914525"/>
            <a:chOff x="151565" y="3210968"/>
            <a:chExt cx="11888870" cy="1914525"/>
          </a:xfrm>
        </p:grpSpPr>
        <p:pic>
          <p:nvPicPr>
            <p:cNvPr id="4" name="Picture 3" descr="A close up of a map&#10;&#10;Description automatically generated">
              <a:extLst>
                <a:ext uri="{FF2B5EF4-FFF2-40B4-BE49-F238E27FC236}">
                  <a16:creationId xmlns:a16="http://schemas.microsoft.com/office/drawing/2014/main" id="{8F09EF5F-0D32-40C7-B797-3EAE591405B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904" t="38044" r="4057" b="39051"/>
            <a:stretch/>
          </p:blipFill>
          <p:spPr>
            <a:xfrm>
              <a:off x="151565" y="3210968"/>
              <a:ext cx="11888870" cy="1914525"/>
            </a:xfrm>
            <a:prstGeom prst="rect">
              <a:avLst/>
            </a:prstGeom>
            <a:ln w="19050">
              <a:solidFill>
                <a:schemeClr val="tx1"/>
              </a:solidFill>
            </a:ln>
          </p:spPr>
        </p:pic>
        <p:sp>
          <p:nvSpPr>
            <p:cNvPr id="5" name="Rectangle 4">
              <a:extLst>
                <a:ext uri="{FF2B5EF4-FFF2-40B4-BE49-F238E27FC236}">
                  <a16:creationId xmlns:a16="http://schemas.microsoft.com/office/drawing/2014/main" id="{5713CF03-25DE-4EC3-90D4-249448BA0B1A}"/>
                </a:ext>
              </a:extLst>
            </p:cNvPr>
            <p:cNvSpPr/>
            <p:nvPr/>
          </p:nvSpPr>
          <p:spPr>
            <a:xfrm>
              <a:off x="1819929" y="4011068"/>
              <a:ext cx="8162272" cy="361949"/>
            </a:xfrm>
            <a:prstGeom prst="rect">
              <a:avLst/>
            </a:prstGeom>
            <a:solidFill>
              <a:srgbClr val="7030A0">
                <a:alpha val="20000"/>
              </a:srgbClr>
            </a:solid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06FB29-C46B-4D55-B5BE-AA20368432BB}"/>
                </a:ext>
              </a:extLst>
            </p:cNvPr>
            <p:cNvSpPr/>
            <p:nvPr/>
          </p:nvSpPr>
          <p:spPr>
            <a:xfrm>
              <a:off x="3048725"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DFF3719-6E8A-457E-AFF2-2F3C3DC96476}"/>
                </a:ext>
              </a:extLst>
            </p:cNvPr>
            <p:cNvSpPr/>
            <p:nvPr/>
          </p:nvSpPr>
          <p:spPr>
            <a:xfrm>
              <a:off x="3803105"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6A0704-A1FB-4C4A-800B-9F67A4FC2FD0}"/>
                </a:ext>
              </a:extLst>
            </p:cNvPr>
            <p:cNvSpPr/>
            <p:nvPr/>
          </p:nvSpPr>
          <p:spPr>
            <a:xfrm>
              <a:off x="5226592"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75D3FEA-4481-42CF-B148-C76C72179145}"/>
                </a:ext>
              </a:extLst>
            </p:cNvPr>
            <p:cNvSpPr/>
            <p:nvPr/>
          </p:nvSpPr>
          <p:spPr>
            <a:xfrm>
              <a:off x="4832222"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DEC723-144B-4380-91F8-DFDB1B421CD8}"/>
                </a:ext>
              </a:extLst>
            </p:cNvPr>
            <p:cNvSpPr/>
            <p:nvPr/>
          </p:nvSpPr>
          <p:spPr>
            <a:xfrm>
              <a:off x="6966185"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1EBC3F-1A97-47DE-A973-9B45ECCA4FCF}"/>
                </a:ext>
              </a:extLst>
            </p:cNvPr>
            <p:cNvSpPr/>
            <p:nvPr/>
          </p:nvSpPr>
          <p:spPr>
            <a:xfrm>
              <a:off x="6118861"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3762A75-EF7A-4C1D-B5B3-98F75D0D7905}"/>
                </a:ext>
              </a:extLst>
            </p:cNvPr>
            <p:cNvSpPr/>
            <p:nvPr/>
          </p:nvSpPr>
          <p:spPr>
            <a:xfrm>
              <a:off x="8135910"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219986D-4FC0-4F89-86F1-38640C413473}"/>
                </a:ext>
              </a:extLst>
            </p:cNvPr>
            <p:cNvSpPr/>
            <p:nvPr/>
          </p:nvSpPr>
          <p:spPr>
            <a:xfrm>
              <a:off x="7373855"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DD6EF40-3994-431D-9211-E06714ED6B63}"/>
                </a:ext>
              </a:extLst>
            </p:cNvPr>
            <p:cNvSpPr/>
            <p:nvPr/>
          </p:nvSpPr>
          <p:spPr>
            <a:xfrm>
              <a:off x="9182827"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46492E7-2BB8-45E0-AE97-B9A4015D9ECC}"/>
                </a:ext>
              </a:extLst>
            </p:cNvPr>
            <p:cNvSpPr/>
            <p:nvPr/>
          </p:nvSpPr>
          <p:spPr>
            <a:xfrm>
              <a:off x="2384659" y="4051464"/>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D3B27F3D-B21A-4EB2-A59F-C9B0C43784A0}"/>
                </a:ext>
              </a:extLst>
            </p:cNvPr>
            <p:cNvGrpSpPr/>
            <p:nvPr/>
          </p:nvGrpSpPr>
          <p:grpSpPr>
            <a:xfrm>
              <a:off x="10039040" y="4490612"/>
              <a:ext cx="1961190" cy="599290"/>
              <a:chOff x="9999035" y="137310"/>
              <a:chExt cx="1961190" cy="599290"/>
            </a:xfrm>
          </p:grpSpPr>
          <p:sp>
            <p:nvSpPr>
              <p:cNvPr id="27" name="Rectangle 26">
                <a:extLst>
                  <a:ext uri="{FF2B5EF4-FFF2-40B4-BE49-F238E27FC236}">
                    <a16:creationId xmlns:a16="http://schemas.microsoft.com/office/drawing/2014/main" id="{B9FC6EDE-8987-46E2-BDD8-C568967C49C3}"/>
                  </a:ext>
                </a:extLst>
              </p:cNvPr>
              <p:cNvSpPr/>
              <p:nvPr/>
            </p:nvSpPr>
            <p:spPr>
              <a:xfrm>
                <a:off x="9999035" y="137310"/>
                <a:ext cx="1961190" cy="599290"/>
              </a:xfrm>
              <a:prstGeom prst="rect">
                <a:avLst/>
              </a:prstGeom>
              <a:solidFill>
                <a:schemeClr val="bg1"/>
              </a:solidFill>
              <a:ln w="19050" cap="flat" cmpd="sng" algn="ctr">
                <a:solidFill>
                  <a:schemeClr val="tx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41BDD745-A861-4C7F-9A44-C31F081D9326}"/>
                  </a:ext>
                </a:extLst>
              </p:cNvPr>
              <p:cNvSpPr txBox="1"/>
              <p:nvPr/>
            </p:nvSpPr>
            <p:spPr>
              <a:xfrm>
                <a:off x="10009948" y="425293"/>
                <a:ext cx="1208578" cy="307777"/>
              </a:xfrm>
              <a:prstGeom prst="rect">
                <a:avLst/>
              </a:prstGeom>
              <a:noFill/>
            </p:spPr>
            <p:txBody>
              <a:bodyPr wrap="square" rtlCol="0">
                <a:spAutoFit/>
              </a:bodyPr>
              <a:lstStyle/>
              <a:p>
                <a:pPr algn="ctr" defTabSz="457200"/>
                <a:r>
                  <a:rPr lang="en-US" sz="1400">
                    <a:solidFill>
                      <a:prstClr val="black"/>
                    </a:solidFill>
                    <a:latin typeface="Calibri" panose="020F0502020204030204"/>
                  </a:rPr>
                  <a:t>Transitway </a:t>
                </a:r>
              </a:p>
            </p:txBody>
          </p:sp>
          <p:sp>
            <p:nvSpPr>
              <p:cNvPr id="34" name="Rectangle 33">
                <a:extLst>
                  <a:ext uri="{FF2B5EF4-FFF2-40B4-BE49-F238E27FC236}">
                    <a16:creationId xmlns:a16="http://schemas.microsoft.com/office/drawing/2014/main" id="{C8822C35-E6C3-4D85-B17B-47B302ABCB28}"/>
                  </a:ext>
                </a:extLst>
              </p:cNvPr>
              <p:cNvSpPr/>
              <p:nvPr/>
            </p:nvSpPr>
            <p:spPr>
              <a:xfrm>
                <a:off x="11258731" y="536122"/>
                <a:ext cx="628469" cy="109537"/>
              </a:xfrm>
              <a:prstGeom prst="rect">
                <a:avLst/>
              </a:prstGeom>
              <a:noFill/>
              <a:ln w="25400" cap="flat" cmpd="sng" algn="ctr">
                <a:solidFill>
                  <a:srgbClr val="7030A0"/>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971504E1-F1F8-43F6-AC64-B34532B5BEA6}"/>
                  </a:ext>
                </a:extLst>
              </p:cNvPr>
              <p:cNvSpPr/>
              <p:nvPr/>
            </p:nvSpPr>
            <p:spPr>
              <a:xfrm>
                <a:off x="11432356" y="192238"/>
                <a:ext cx="281216" cy="28336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a:p>
            </p:txBody>
          </p:sp>
        </p:grpSp>
        <p:sp>
          <p:nvSpPr>
            <p:cNvPr id="63" name="TextBox 62">
              <a:extLst>
                <a:ext uri="{FF2B5EF4-FFF2-40B4-BE49-F238E27FC236}">
                  <a16:creationId xmlns:a16="http://schemas.microsoft.com/office/drawing/2014/main" id="{DF6E3DD0-09B5-4468-9F8D-F9422257BA89}"/>
                </a:ext>
              </a:extLst>
            </p:cNvPr>
            <p:cNvSpPr txBox="1"/>
            <p:nvPr/>
          </p:nvSpPr>
          <p:spPr>
            <a:xfrm>
              <a:off x="10036146" y="4490612"/>
              <a:ext cx="1236191" cy="307777"/>
            </a:xfrm>
            <a:prstGeom prst="rect">
              <a:avLst/>
            </a:prstGeom>
            <a:noFill/>
          </p:spPr>
          <p:txBody>
            <a:bodyPr wrap="square" rtlCol="0">
              <a:spAutoFit/>
            </a:bodyPr>
            <a:lstStyle/>
            <a:p>
              <a:pPr algn="ctr" defTabSz="457200"/>
              <a:r>
                <a:rPr lang="en-US" sz="1400">
                  <a:solidFill>
                    <a:prstClr val="black"/>
                  </a:solidFill>
                  <a:latin typeface="Calibri" panose="020F0502020204030204"/>
                </a:rPr>
                <a:t>Intersections</a:t>
              </a:r>
            </a:p>
          </p:txBody>
        </p:sp>
      </p:grpSp>
      <p:pic>
        <p:nvPicPr>
          <p:cNvPr id="44" name="Graphic 43" descr="Traffic light">
            <a:extLst>
              <a:ext uri="{FF2B5EF4-FFF2-40B4-BE49-F238E27FC236}">
                <a16:creationId xmlns:a16="http://schemas.microsoft.com/office/drawing/2014/main" id="{1C6A0D63-1335-431D-B362-F68B59D7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7150" y="2059710"/>
            <a:ext cx="223197" cy="223197"/>
          </a:xfrm>
          <a:prstGeom prst="rect">
            <a:avLst/>
          </a:prstGeom>
        </p:spPr>
      </p:pic>
      <p:pic>
        <p:nvPicPr>
          <p:cNvPr id="55" name="Graphic 54" descr="Traffic light">
            <a:extLst>
              <a:ext uri="{FF2B5EF4-FFF2-40B4-BE49-F238E27FC236}">
                <a16:creationId xmlns:a16="http://schemas.microsoft.com/office/drawing/2014/main" id="{67EB28F8-965E-4247-94A5-86B857D838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1216" y="2060196"/>
            <a:ext cx="223197" cy="223197"/>
          </a:xfrm>
          <a:prstGeom prst="rect">
            <a:avLst/>
          </a:prstGeom>
        </p:spPr>
      </p:pic>
      <p:pic>
        <p:nvPicPr>
          <p:cNvPr id="56" name="Graphic 55" descr="Traffic light">
            <a:extLst>
              <a:ext uri="{FF2B5EF4-FFF2-40B4-BE49-F238E27FC236}">
                <a16:creationId xmlns:a16="http://schemas.microsoft.com/office/drawing/2014/main" id="{EE512583-B336-4FC7-8CC8-EE2F1FED25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912" y="2059710"/>
            <a:ext cx="223197" cy="223197"/>
          </a:xfrm>
          <a:prstGeom prst="rect">
            <a:avLst/>
          </a:prstGeom>
        </p:spPr>
      </p:pic>
      <p:pic>
        <p:nvPicPr>
          <p:cNvPr id="57" name="Graphic 56" descr="Traffic light">
            <a:extLst>
              <a:ext uri="{FF2B5EF4-FFF2-40B4-BE49-F238E27FC236}">
                <a16:creationId xmlns:a16="http://schemas.microsoft.com/office/drawing/2014/main" id="{B89D4C79-428C-4715-8D4E-AEC0D03DDA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1352" y="2064289"/>
            <a:ext cx="223197" cy="223197"/>
          </a:xfrm>
          <a:prstGeom prst="rect">
            <a:avLst/>
          </a:prstGeom>
        </p:spPr>
      </p:pic>
      <p:pic>
        <p:nvPicPr>
          <p:cNvPr id="58" name="Graphic 57" descr="Traffic light">
            <a:extLst>
              <a:ext uri="{FF2B5EF4-FFF2-40B4-BE49-F238E27FC236}">
                <a16:creationId xmlns:a16="http://schemas.microsoft.com/office/drawing/2014/main" id="{3C6D5DD5-D5CF-4E3B-B05A-2220ABAE99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29416" y="2059710"/>
            <a:ext cx="223197" cy="223197"/>
          </a:xfrm>
          <a:prstGeom prst="rect">
            <a:avLst/>
          </a:prstGeom>
        </p:spPr>
      </p:pic>
      <p:pic>
        <p:nvPicPr>
          <p:cNvPr id="59" name="Graphic 58" descr="Traffic light">
            <a:extLst>
              <a:ext uri="{FF2B5EF4-FFF2-40B4-BE49-F238E27FC236}">
                <a16:creationId xmlns:a16="http://schemas.microsoft.com/office/drawing/2014/main" id="{A5B0614A-3057-4498-A378-AED7EE449A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40028" y="2063860"/>
            <a:ext cx="223197" cy="223197"/>
          </a:xfrm>
          <a:prstGeom prst="rect">
            <a:avLst/>
          </a:prstGeom>
        </p:spPr>
      </p:pic>
      <p:pic>
        <p:nvPicPr>
          <p:cNvPr id="67" name="Graphic 66" descr="Traffic light">
            <a:extLst>
              <a:ext uri="{FF2B5EF4-FFF2-40B4-BE49-F238E27FC236}">
                <a16:creationId xmlns:a16="http://schemas.microsoft.com/office/drawing/2014/main" id="{D2903944-B81F-4D9D-99BB-268973B4E6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0857" y="2059710"/>
            <a:ext cx="223197" cy="223197"/>
          </a:xfrm>
          <a:prstGeom prst="rect">
            <a:avLst/>
          </a:prstGeom>
        </p:spPr>
      </p:pic>
      <p:pic>
        <p:nvPicPr>
          <p:cNvPr id="68" name="Graphic 67" descr="Traffic light">
            <a:extLst>
              <a:ext uri="{FF2B5EF4-FFF2-40B4-BE49-F238E27FC236}">
                <a16:creationId xmlns:a16="http://schemas.microsoft.com/office/drawing/2014/main" id="{F24CBD9F-764D-42C2-BDC5-EA294AF044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6346" y="2064339"/>
            <a:ext cx="223197" cy="223197"/>
          </a:xfrm>
          <a:prstGeom prst="rect">
            <a:avLst/>
          </a:prstGeom>
        </p:spPr>
      </p:pic>
      <p:cxnSp>
        <p:nvCxnSpPr>
          <p:cNvPr id="76" name="Straight Connector 75">
            <a:extLst>
              <a:ext uri="{FF2B5EF4-FFF2-40B4-BE49-F238E27FC236}">
                <a16:creationId xmlns:a16="http://schemas.microsoft.com/office/drawing/2014/main" id="{68A008CE-527D-4C24-9E69-018098B0FD1A}"/>
              </a:ext>
            </a:extLst>
          </p:cNvPr>
          <p:cNvCxnSpPr>
            <a:cxnSpLocks/>
            <a:stCxn id="51" idx="0"/>
            <a:endCxn id="14" idx="3"/>
          </p:cNvCxnSpPr>
          <p:nvPr/>
        </p:nvCxnSpPr>
        <p:spPr>
          <a:xfrm flipH="1">
            <a:off x="5996912" y="3537003"/>
            <a:ext cx="2593236" cy="793497"/>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70" name="Graphic 69" descr="Traffic light">
            <a:extLst>
              <a:ext uri="{FF2B5EF4-FFF2-40B4-BE49-F238E27FC236}">
                <a16:creationId xmlns:a16="http://schemas.microsoft.com/office/drawing/2014/main" id="{97AFEB4D-EB1B-4996-9C62-4EDFACAC8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8676" y="2059709"/>
            <a:ext cx="223197" cy="223197"/>
          </a:xfrm>
          <a:prstGeom prst="rect">
            <a:avLst/>
          </a:prstGeom>
        </p:spPr>
      </p:pic>
      <p:pic>
        <p:nvPicPr>
          <p:cNvPr id="71" name="Graphic 70" descr="Traffic light">
            <a:extLst>
              <a:ext uri="{FF2B5EF4-FFF2-40B4-BE49-F238E27FC236}">
                <a16:creationId xmlns:a16="http://schemas.microsoft.com/office/drawing/2014/main" id="{F2C864F1-4F94-4A18-B2FC-8E3FAAB063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81062" y="2552168"/>
            <a:ext cx="223197" cy="223197"/>
          </a:xfrm>
          <a:prstGeom prst="rect">
            <a:avLst/>
          </a:prstGeom>
        </p:spPr>
      </p:pic>
      <p:cxnSp>
        <p:nvCxnSpPr>
          <p:cNvPr id="77" name="Straight Connector 76">
            <a:extLst>
              <a:ext uri="{FF2B5EF4-FFF2-40B4-BE49-F238E27FC236}">
                <a16:creationId xmlns:a16="http://schemas.microsoft.com/office/drawing/2014/main" id="{B6536651-A3EC-45D7-B969-3D3738D6E3A0}"/>
              </a:ext>
            </a:extLst>
          </p:cNvPr>
          <p:cNvCxnSpPr>
            <a:cxnSpLocks/>
            <a:stCxn id="51" idx="0"/>
            <a:endCxn id="15" idx="0"/>
          </p:cNvCxnSpPr>
          <p:nvPr/>
        </p:nvCxnSpPr>
        <p:spPr>
          <a:xfrm>
            <a:off x="8590148" y="3537003"/>
            <a:ext cx="562776" cy="1116601"/>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pic>
        <p:nvPicPr>
          <p:cNvPr id="72" name="Graphic 71" descr="Traffic light">
            <a:extLst>
              <a:ext uri="{FF2B5EF4-FFF2-40B4-BE49-F238E27FC236}">
                <a16:creationId xmlns:a16="http://schemas.microsoft.com/office/drawing/2014/main" id="{F1D4F3D4-7286-41E2-803D-09E9E59AB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85318" y="2059710"/>
            <a:ext cx="223197" cy="223197"/>
          </a:xfrm>
          <a:prstGeom prst="rect">
            <a:avLst/>
          </a:prstGeom>
        </p:spPr>
      </p:pic>
      <p:grpSp>
        <p:nvGrpSpPr>
          <p:cNvPr id="74" name="Group 73">
            <a:extLst>
              <a:ext uri="{FF2B5EF4-FFF2-40B4-BE49-F238E27FC236}">
                <a16:creationId xmlns:a16="http://schemas.microsoft.com/office/drawing/2014/main" id="{D4A5B236-3BB4-4B29-9C3C-48AFBC687CDB}"/>
              </a:ext>
            </a:extLst>
          </p:cNvPr>
          <p:cNvGrpSpPr/>
          <p:nvPr/>
        </p:nvGrpSpPr>
        <p:grpSpPr>
          <a:xfrm>
            <a:off x="7691942" y="2554370"/>
            <a:ext cx="1818391" cy="1853256"/>
            <a:chOff x="625476" y="3232603"/>
            <a:chExt cx="1842171" cy="1877491"/>
          </a:xfrm>
        </p:grpSpPr>
        <p:sp>
          <p:nvSpPr>
            <p:cNvPr id="47" name="Oval 46">
              <a:extLst>
                <a:ext uri="{FF2B5EF4-FFF2-40B4-BE49-F238E27FC236}">
                  <a16:creationId xmlns:a16="http://schemas.microsoft.com/office/drawing/2014/main" id="{A80FF10F-FB01-4507-BDE1-EBC5832AF3D5}"/>
                </a:ext>
              </a:extLst>
            </p:cNvPr>
            <p:cNvSpPr/>
            <p:nvPr/>
          </p:nvSpPr>
          <p:spPr>
            <a:xfrm>
              <a:off x="625476" y="3232603"/>
              <a:ext cx="1842171" cy="1877491"/>
            </a:xfrm>
            <a:prstGeom prst="ellipse">
              <a:avLst/>
            </a:prstGeom>
            <a:ln>
              <a:noFill/>
            </a:ln>
            <a:effectLst>
              <a:glow rad="190500">
                <a:schemeClr val="bg1"/>
              </a:glo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b="1">
                <a:solidFill>
                  <a:schemeClr val="tx2"/>
                </a:solidFill>
              </a:endParaRPr>
            </a:p>
          </p:txBody>
        </p:sp>
        <p:pic>
          <p:nvPicPr>
            <p:cNvPr id="73" name="Graphic 72" descr="Traffic light">
              <a:extLst>
                <a:ext uri="{FF2B5EF4-FFF2-40B4-BE49-F238E27FC236}">
                  <a16:creationId xmlns:a16="http://schemas.microsoft.com/office/drawing/2014/main" id="{6B4AE649-865D-4795-A6C2-B92CFAF7D8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4232" y="3458809"/>
              <a:ext cx="842149" cy="842149"/>
            </a:xfrm>
            <a:prstGeom prst="rect">
              <a:avLst/>
            </a:prstGeom>
          </p:spPr>
        </p:pic>
        <p:sp>
          <p:nvSpPr>
            <p:cNvPr id="51" name="Rectangle 50">
              <a:extLst>
                <a:ext uri="{FF2B5EF4-FFF2-40B4-BE49-F238E27FC236}">
                  <a16:creationId xmlns:a16="http://schemas.microsoft.com/office/drawing/2014/main" id="{1947BB3F-15A2-49A4-94A5-8969EA4829E3}"/>
                </a:ext>
              </a:extLst>
            </p:cNvPr>
            <p:cNvSpPr/>
            <p:nvPr/>
          </p:nvSpPr>
          <p:spPr>
            <a:xfrm>
              <a:off x="670003" y="4228086"/>
              <a:ext cx="1730850" cy="670148"/>
            </a:xfrm>
            <a:prstGeom prst="rect">
              <a:avLst/>
            </a:prstGeom>
          </p:spPr>
          <p:txBody>
            <a:bodyPr wrap="none">
              <a:spAutoFit/>
            </a:bodyPr>
            <a:lstStyle/>
            <a:p>
              <a:pPr algn="ctr"/>
              <a:r>
                <a:rPr lang="en-US" sz="1600" b="1">
                  <a:solidFill>
                    <a:schemeClr val="tx2"/>
                  </a:solidFill>
                </a:rPr>
                <a:t>Intersection </a:t>
              </a:r>
              <a:br>
                <a:rPr lang="en-US" sz="1600" b="1">
                  <a:solidFill>
                    <a:schemeClr val="tx2"/>
                  </a:solidFill>
                </a:rPr>
              </a:br>
              <a:r>
                <a:rPr lang="en-US" sz="1600" b="1">
                  <a:solidFill>
                    <a:schemeClr val="tx2"/>
                  </a:solidFill>
                </a:rPr>
                <a:t>Configurations</a:t>
              </a:r>
            </a:p>
          </p:txBody>
        </p:sp>
      </p:grpSp>
      <p:sp>
        <p:nvSpPr>
          <p:cNvPr id="78" name="Rectangle 77">
            <a:extLst>
              <a:ext uri="{FF2B5EF4-FFF2-40B4-BE49-F238E27FC236}">
                <a16:creationId xmlns:a16="http://schemas.microsoft.com/office/drawing/2014/main" id="{20451D4A-76A3-4469-B75B-4A55442E8EC0}"/>
              </a:ext>
            </a:extLst>
          </p:cNvPr>
          <p:cNvSpPr/>
          <p:nvPr/>
        </p:nvSpPr>
        <p:spPr>
          <a:xfrm>
            <a:off x="8847833" y="5598139"/>
            <a:ext cx="1704052" cy="400110"/>
          </a:xfrm>
          <a:prstGeom prst="rect">
            <a:avLst/>
          </a:prstGeom>
          <a:solidFill>
            <a:schemeClr val="bg1">
              <a:lumMod val="95000"/>
            </a:schemeClr>
          </a:solidFill>
        </p:spPr>
        <p:txBody>
          <a:bodyPr wrap="square">
            <a:spAutoFit/>
          </a:bodyPr>
          <a:lstStyle/>
          <a:p>
            <a:pPr algn="ctr"/>
            <a:r>
              <a:rPr lang="en-US" sz="2000" b="1">
                <a:solidFill>
                  <a:schemeClr val="tx2"/>
                </a:solidFill>
              </a:rPr>
              <a:t>Alternative 2</a:t>
            </a:r>
            <a:endParaRPr lang="en-US" sz="2000">
              <a:solidFill>
                <a:schemeClr val="tx2"/>
              </a:solidFill>
            </a:endParaRPr>
          </a:p>
        </p:txBody>
      </p:sp>
      <p:sp>
        <p:nvSpPr>
          <p:cNvPr id="48" name="Title 1">
            <a:extLst>
              <a:ext uri="{FF2B5EF4-FFF2-40B4-BE49-F238E27FC236}">
                <a16:creationId xmlns:a16="http://schemas.microsoft.com/office/drawing/2014/main" id="{3C185579-4C2F-4E99-9206-8B6980F865F4}"/>
              </a:ext>
            </a:extLst>
          </p:cNvPr>
          <p:cNvSpPr>
            <a:spLocks noGrp="1"/>
          </p:cNvSpPr>
          <p:nvPr>
            <p:ph type="title"/>
          </p:nvPr>
        </p:nvSpPr>
        <p:spPr>
          <a:xfrm>
            <a:off x="1321042" y="-50493"/>
            <a:ext cx="10124801" cy="1325563"/>
          </a:xfrm>
        </p:spPr>
        <p:txBody>
          <a:bodyPr/>
          <a:lstStyle/>
          <a:p>
            <a:r>
              <a:rPr lang="en-US">
                <a:solidFill>
                  <a:schemeClr val="tx2"/>
                </a:solidFill>
              </a:rPr>
              <a:t>K Street NW Design Alternatives</a:t>
            </a:r>
          </a:p>
        </p:txBody>
      </p:sp>
      <p:pic>
        <p:nvPicPr>
          <p:cNvPr id="49" name="Picture 48">
            <a:extLst>
              <a:ext uri="{FF2B5EF4-FFF2-40B4-BE49-F238E27FC236}">
                <a16:creationId xmlns:a16="http://schemas.microsoft.com/office/drawing/2014/main" id="{3FBEDFA0-0309-4D4E-A56E-5A6D4C52A173}"/>
              </a:ext>
              <a:ext uri="{C183D7F6-B498-43B3-948B-1728B52AA6E4}">
                <adec:decorative xmlns:adec="http://schemas.microsoft.com/office/drawing/2017/decorative" val="1"/>
              </a:ext>
            </a:extLst>
          </p:cNvPr>
          <p:cNvPicPr>
            <a:picLocks noChangeAspect="1"/>
          </p:cNvPicPr>
          <p:nvPr/>
        </p:nvPicPr>
        <p:blipFill rotWithShape="1">
          <a:blip r:embed="rId10">
            <a:extLst>
              <a:ext uri="{28A0092B-C50C-407E-A947-70E740481C1C}">
                <a14:useLocalDpi xmlns:a14="http://schemas.microsoft.com/office/drawing/2010/main" val="0"/>
              </a:ext>
            </a:extLst>
          </a:blip>
          <a:srcRect l="31395" t="59047" r="52132" b="10500"/>
          <a:stretch/>
        </p:blipFill>
        <p:spPr>
          <a:xfrm>
            <a:off x="214796" y="155457"/>
            <a:ext cx="874360" cy="909212"/>
          </a:xfrm>
          <a:prstGeom prst="rect">
            <a:avLst/>
          </a:prstGeom>
        </p:spPr>
      </p:pic>
    </p:spTree>
    <p:extLst>
      <p:ext uri="{BB962C8B-B14F-4D97-AF65-F5344CB8AC3E}">
        <p14:creationId xmlns:p14="http://schemas.microsoft.com/office/powerpoint/2010/main" val="1900210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2D22013-C6DC-485E-9013-80C5ACEA1EF9}"/>
              </a:ext>
            </a:extLst>
          </p:cNvPr>
          <p:cNvSpPr/>
          <p:nvPr/>
        </p:nvSpPr>
        <p:spPr>
          <a:xfrm>
            <a:off x="72587" y="2517098"/>
            <a:ext cx="1467068" cy="369332"/>
          </a:xfrm>
          <a:prstGeom prst="rect">
            <a:avLst/>
          </a:prstGeom>
          <a:solidFill>
            <a:schemeClr val="accent1"/>
          </a:solidFill>
        </p:spPr>
        <p:txBody>
          <a:bodyPr wrap="none">
            <a:spAutoFit/>
          </a:bodyPr>
          <a:lstStyle/>
          <a:p>
            <a:r>
              <a:rPr lang="en-US" b="1">
                <a:solidFill>
                  <a:schemeClr val="bg1"/>
                </a:solidFill>
              </a:rPr>
              <a:t>Alternative 1</a:t>
            </a:r>
            <a:endParaRPr lang="en-US">
              <a:solidFill>
                <a:schemeClr val="bg1"/>
              </a:solidFill>
            </a:endParaRPr>
          </a:p>
        </p:txBody>
      </p:sp>
      <p:grpSp>
        <p:nvGrpSpPr>
          <p:cNvPr id="893" name="Group 892">
            <a:extLst>
              <a:ext uri="{FF2B5EF4-FFF2-40B4-BE49-F238E27FC236}">
                <a16:creationId xmlns:a16="http://schemas.microsoft.com/office/drawing/2014/main" id="{9E26FAD7-2C42-4FD5-A2A1-37C748D1ADF7}"/>
              </a:ext>
            </a:extLst>
          </p:cNvPr>
          <p:cNvGrpSpPr/>
          <p:nvPr/>
        </p:nvGrpSpPr>
        <p:grpSpPr>
          <a:xfrm>
            <a:off x="6180086" y="2902941"/>
            <a:ext cx="5943600" cy="2625338"/>
            <a:chOff x="0" y="1858926"/>
            <a:chExt cx="5943600" cy="2625338"/>
          </a:xfrm>
        </p:grpSpPr>
        <p:sp>
          <p:nvSpPr>
            <p:cNvPr id="789" name="Rectangle 788">
              <a:extLst>
                <a:ext uri="{FF2B5EF4-FFF2-40B4-BE49-F238E27FC236}">
                  <a16:creationId xmlns:a16="http://schemas.microsoft.com/office/drawing/2014/main" id="{776B9CAA-CF34-4806-995E-1B430BF2C216}"/>
                </a:ext>
              </a:extLst>
            </p:cNvPr>
            <p:cNvSpPr/>
            <p:nvPr/>
          </p:nvSpPr>
          <p:spPr>
            <a:xfrm>
              <a:off x="0" y="1858926"/>
              <a:ext cx="5943600" cy="2625338"/>
            </a:xfrm>
            <a:prstGeom prst="rect">
              <a:avLst/>
            </a:prstGeom>
            <a:solidFill>
              <a:schemeClr val="bg1"/>
            </a:solidFill>
            <a:ln w="38100" cap="flat" cmpd="sng" algn="ctr">
              <a:solidFill>
                <a:schemeClr val="tx2"/>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90" name="Straight Connector 789">
              <a:extLst>
                <a:ext uri="{FF2B5EF4-FFF2-40B4-BE49-F238E27FC236}">
                  <a16:creationId xmlns:a16="http://schemas.microsoft.com/office/drawing/2014/main" id="{FA7AB159-8389-4EE4-AF3C-F5B56B50CDE5}"/>
                </a:ext>
              </a:extLst>
            </p:cNvPr>
            <p:cNvCxnSpPr>
              <a:cxnSpLocks/>
            </p:cNvCxnSpPr>
            <p:nvPr/>
          </p:nvCxnSpPr>
          <p:spPr>
            <a:xfrm>
              <a:off x="383248" y="2949645"/>
              <a:ext cx="4453816" cy="0"/>
            </a:xfrm>
            <a:prstGeom prst="line">
              <a:avLst/>
            </a:prstGeom>
            <a:noFill/>
            <a:ln w="31750" cap="flat" cmpd="sng" algn="ctr">
              <a:solidFill>
                <a:srgbClr val="A5A5A5"/>
              </a:solidFill>
              <a:prstDash val="solid"/>
              <a:miter lim="800000"/>
            </a:ln>
            <a:effectLst/>
          </p:spPr>
        </p:cxnSp>
        <p:cxnSp>
          <p:nvCxnSpPr>
            <p:cNvPr id="791" name="Straight Connector 790">
              <a:extLst>
                <a:ext uri="{FF2B5EF4-FFF2-40B4-BE49-F238E27FC236}">
                  <a16:creationId xmlns:a16="http://schemas.microsoft.com/office/drawing/2014/main" id="{28DBD69B-78A4-4E75-B65E-95EAF98A237B}"/>
                </a:ext>
              </a:extLst>
            </p:cNvPr>
            <p:cNvCxnSpPr>
              <a:cxnSpLocks/>
            </p:cNvCxnSpPr>
            <p:nvPr/>
          </p:nvCxnSpPr>
          <p:spPr>
            <a:xfrm>
              <a:off x="383248" y="2597400"/>
              <a:ext cx="4453816" cy="0"/>
            </a:xfrm>
            <a:prstGeom prst="line">
              <a:avLst/>
            </a:prstGeom>
            <a:noFill/>
            <a:ln w="31750" cap="flat" cmpd="sng" algn="ctr">
              <a:solidFill>
                <a:srgbClr val="A5A5A5"/>
              </a:solidFill>
              <a:prstDash val="solid"/>
              <a:miter lim="800000"/>
            </a:ln>
            <a:effectLst/>
          </p:spPr>
        </p:cxnSp>
        <p:cxnSp>
          <p:nvCxnSpPr>
            <p:cNvPr id="792" name="Straight Connector 791">
              <a:extLst>
                <a:ext uri="{FF2B5EF4-FFF2-40B4-BE49-F238E27FC236}">
                  <a16:creationId xmlns:a16="http://schemas.microsoft.com/office/drawing/2014/main" id="{5FD3DEC5-1BEA-445A-BFB4-0B529F43BB07}"/>
                </a:ext>
              </a:extLst>
            </p:cNvPr>
            <p:cNvCxnSpPr/>
            <p:nvPr/>
          </p:nvCxnSpPr>
          <p:spPr>
            <a:xfrm>
              <a:off x="1022400" y="2120400"/>
              <a:ext cx="0" cy="1209600"/>
            </a:xfrm>
            <a:prstGeom prst="line">
              <a:avLst/>
            </a:prstGeom>
            <a:noFill/>
            <a:ln w="31750" cap="flat" cmpd="sng" algn="ctr">
              <a:solidFill>
                <a:srgbClr val="A5A5A5"/>
              </a:solidFill>
              <a:prstDash val="solid"/>
              <a:miter lim="800000"/>
            </a:ln>
            <a:effectLst/>
          </p:spPr>
        </p:cxnSp>
        <p:cxnSp>
          <p:nvCxnSpPr>
            <p:cNvPr id="793" name="Straight Connector 792">
              <a:extLst>
                <a:ext uri="{FF2B5EF4-FFF2-40B4-BE49-F238E27FC236}">
                  <a16:creationId xmlns:a16="http://schemas.microsoft.com/office/drawing/2014/main" id="{A4FB7511-C93E-4D96-8AC5-DC3C141B23DE}"/>
                </a:ext>
              </a:extLst>
            </p:cNvPr>
            <p:cNvCxnSpPr/>
            <p:nvPr/>
          </p:nvCxnSpPr>
          <p:spPr>
            <a:xfrm>
              <a:off x="1393830" y="2120400"/>
              <a:ext cx="0" cy="1209600"/>
            </a:xfrm>
            <a:prstGeom prst="line">
              <a:avLst/>
            </a:prstGeom>
            <a:noFill/>
            <a:ln w="31750" cap="flat" cmpd="sng" algn="ctr">
              <a:solidFill>
                <a:srgbClr val="A5A5A5"/>
              </a:solidFill>
              <a:prstDash val="solid"/>
              <a:miter lim="800000"/>
            </a:ln>
            <a:effectLst/>
          </p:spPr>
        </p:cxnSp>
        <p:cxnSp>
          <p:nvCxnSpPr>
            <p:cNvPr id="794" name="Straight Connector 793">
              <a:extLst>
                <a:ext uri="{FF2B5EF4-FFF2-40B4-BE49-F238E27FC236}">
                  <a16:creationId xmlns:a16="http://schemas.microsoft.com/office/drawing/2014/main" id="{F332343A-5988-45B5-BE35-9A0CE401899E}"/>
                </a:ext>
              </a:extLst>
            </p:cNvPr>
            <p:cNvCxnSpPr/>
            <p:nvPr/>
          </p:nvCxnSpPr>
          <p:spPr>
            <a:xfrm>
              <a:off x="1769488" y="2120400"/>
              <a:ext cx="0" cy="1209600"/>
            </a:xfrm>
            <a:prstGeom prst="line">
              <a:avLst/>
            </a:prstGeom>
            <a:noFill/>
            <a:ln w="31750" cap="flat" cmpd="sng" algn="ctr">
              <a:solidFill>
                <a:srgbClr val="A5A5A5"/>
              </a:solidFill>
              <a:prstDash val="solid"/>
              <a:miter lim="800000"/>
            </a:ln>
            <a:effectLst/>
          </p:spPr>
        </p:cxnSp>
        <p:cxnSp>
          <p:nvCxnSpPr>
            <p:cNvPr id="795" name="Straight Connector 794">
              <a:extLst>
                <a:ext uri="{FF2B5EF4-FFF2-40B4-BE49-F238E27FC236}">
                  <a16:creationId xmlns:a16="http://schemas.microsoft.com/office/drawing/2014/main" id="{A9717073-5D0F-4039-9FA7-8CDE59119440}"/>
                </a:ext>
              </a:extLst>
            </p:cNvPr>
            <p:cNvCxnSpPr/>
            <p:nvPr/>
          </p:nvCxnSpPr>
          <p:spPr>
            <a:xfrm>
              <a:off x="2137812" y="2120400"/>
              <a:ext cx="0" cy="1209600"/>
            </a:xfrm>
            <a:prstGeom prst="line">
              <a:avLst/>
            </a:prstGeom>
            <a:noFill/>
            <a:ln w="31750" cap="flat" cmpd="sng" algn="ctr">
              <a:solidFill>
                <a:srgbClr val="A5A5A5"/>
              </a:solidFill>
              <a:prstDash val="solid"/>
              <a:miter lim="800000"/>
            </a:ln>
            <a:effectLst/>
          </p:spPr>
        </p:cxnSp>
        <p:cxnSp>
          <p:nvCxnSpPr>
            <p:cNvPr id="796" name="Straight Connector 795">
              <a:extLst>
                <a:ext uri="{FF2B5EF4-FFF2-40B4-BE49-F238E27FC236}">
                  <a16:creationId xmlns:a16="http://schemas.microsoft.com/office/drawing/2014/main" id="{CB80CC63-C8F0-4A53-A7A6-7B1BF57F87BE}"/>
                </a:ext>
              </a:extLst>
            </p:cNvPr>
            <p:cNvCxnSpPr/>
            <p:nvPr/>
          </p:nvCxnSpPr>
          <p:spPr>
            <a:xfrm>
              <a:off x="2518959" y="2120400"/>
              <a:ext cx="0" cy="1209600"/>
            </a:xfrm>
            <a:prstGeom prst="line">
              <a:avLst/>
            </a:prstGeom>
            <a:noFill/>
            <a:ln w="31750" cap="flat" cmpd="sng" algn="ctr">
              <a:solidFill>
                <a:srgbClr val="A5A5A5"/>
              </a:solidFill>
              <a:prstDash val="solid"/>
              <a:miter lim="800000"/>
            </a:ln>
            <a:effectLst/>
          </p:spPr>
        </p:cxnSp>
        <p:cxnSp>
          <p:nvCxnSpPr>
            <p:cNvPr id="797" name="Straight Connector 796">
              <a:extLst>
                <a:ext uri="{FF2B5EF4-FFF2-40B4-BE49-F238E27FC236}">
                  <a16:creationId xmlns:a16="http://schemas.microsoft.com/office/drawing/2014/main" id="{DFB50C6C-BE42-4FB7-860D-3F8820BAD34D}"/>
                </a:ext>
              </a:extLst>
            </p:cNvPr>
            <p:cNvCxnSpPr/>
            <p:nvPr/>
          </p:nvCxnSpPr>
          <p:spPr>
            <a:xfrm>
              <a:off x="2775102" y="2120400"/>
              <a:ext cx="0" cy="1209600"/>
            </a:xfrm>
            <a:prstGeom prst="line">
              <a:avLst/>
            </a:prstGeom>
            <a:noFill/>
            <a:ln w="31750" cap="flat" cmpd="sng" algn="ctr">
              <a:solidFill>
                <a:srgbClr val="A5A5A5"/>
              </a:solidFill>
              <a:prstDash val="solid"/>
              <a:miter lim="800000"/>
            </a:ln>
            <a:effectLst/>
          </p:spPr>
        </p:cxnSp>
        <p:cxnSp>
          <p:nvCxnSpPr>
            <p:cNvPr id="798" name="Straight Connector 797">
              <a:extLst>
                <a:ext uri="{FF2B5EF4-FFF2-40B4-BE49-F238E27FC236}">
                  <a16:creationId xmlns:a16="http://schemas.microsoft.com/office/drawing/2014/main" id="{99007EE1-30F5-4DB7-B1AB-8AFB8F74223A}"/>
                </a:ext>
              </a:extLst>
            </p:cNvPr>
            <p:cNvCxnSpPr/>
            <p:nvPr/>
          </p:nvCxnSpPr>
          <p:spPr>
            <a:xfrm>
              <a:off x="3151163" y="2120400"/>
              <a:ext cx="0" cy="1209600"/>
            </a:xfrm>
            <a:prstGeom prst="line">
              <a:avLst/>
            </a:prstGeom>
            <a:noFill/>
            <a:ln w="31750" cap="flat" cmpd="sng" algn="ctr">
              <a:solidFill>
                <a:srgbClr val="A5A5A5"/>
              </a:solidFill>
              <a:prstDash val="solid"/>
              <a:miter lim="800000"/>
            </a:ln>
            <a:effectLst/>
          </p:spPr>
        </p:cxnSp>
        <p:cxnSp>
          <p:nvCxnSpPr>
            <p:cNvPr id="799" name="Straight Connector 798">
              <a:extLst>
                <a:ext uri="{FF2B5EF4-FFF2-40B4-BE49-F238E27FC236}">
                  <a16:creationId xmlns:a16="http://schemas.microsoft.com/office/drawing/2014/main" id="{07FFBB08-757F-4F10-9008-0EB54A55561F}"/>
                </a:ext>
              </a:extLst>
            </p:cNvPr>
            <p:cNvCxnSpPr/>
            <p:nvPr/>
          </p:nvCxnSpPr>
          <p:spPr>
            <a:xfrm>
              <a:off x="3503083" y="2120400"/>
              <a:ext cx="0" cy="1209600"/>
            </a:xfrm>
            <a:prstGeom prst="line">
              <a:avLst/>
            </a:prstGeom>
            <a:noFill/>
            <a:ln w="31750" cap="flat" cmpd="sng" algn="ctr">
              <a:solidFill>
                <a:srgbClr val="A5A5A5"/>
              </a:solidFill>
              <a:prstDash val="solid"/>
              <a:miter lim="800000"/>
            </a:ln>
            <a:effectLst/>
          </p:spPr>
        </p:cxnSp>
        <p:cxnSp>
          <p:nvCxnSpPr>
            <p:cNvPr id="800" name="Straight Connector 799">
              <a:extLst>
                <a:ext uri="{FF2B5EF4-FFF2-40B4-BE49-F238E27FC236}">
                  <a16:creationId xmlns:a16="http://schemas.microsoft.com/office/drawing/2014/main" id="{C3046017-B177-41C9-B856-5E5E4D324E46}"/>
                </a:ext>
              </a:extLst>
            </p:cNvPr>
            <p:cNvCxnSpPr/>
            <p:nvPr/>
          </p:nvCxnSpPr>
          <p:spPr>
            <a:xfrm>
              <a:off x="3759781" y="2120400"/>
              <a:ext cx="0" cy="1209600"/>
            </a:xfrm>
            <a:prstGeom prst="line">
              <a:avLst/>
            </a:prstGeom>
            <a:noFill/>
            <a:ln w="31750" cap="flat" cmpd="sng" algn="ctr">
              <a:solidFill>
                <a:srgbClr val="A5A5A5"/>
              </a:solidFill>
              <a:prstDash val="solid"/>
              <a:miter lim="800000"/>
            </a:ln>
            <a:effectLst/>
          </p:spPr>
        </p:cxnSp>
        <p:cxnSp>
          <p:nvCxnSpPr>
            <p:cNvPr id="801" name="Straight Connector 800">
              <a:extLst>
                <a:ext uri="{FF2B5EF4-FFF2-40B4-BE49-F238E27FC236}">
                  <a16:creationId xmlns:a16="http://schemas.microsoft.com/office/drawing/2014/main" id="{7CE0E039-E377-4C41-A6F3-BB000FD7A58A}"/>
                </a:ext>
              </a:extLst>
            </p:cNvPr>
            <p:cNvCxnSpPr/>
            <p:nvPr/>
          </p:nvCxnSpPr>
          <p:spPr>
            <a:xfrm>
              <a:off x="4135095" y="2120400"/>
              <a:ext cx="0" cy="1209600"/>
            </a:xfrm>
            <a:prstGeom prst="line">
              <a:avLst/>
            </a:prstGeom>
            <a:noFill/>
            <a:ln w="31750" cap="flat" cmpd="sng" algn="ctr">
              <a:solidFill>
                <a:srgbClr val="A5A5A5"/>
              </a:solidFill>
              <a:prstDash val="solid"/>
              <a:miter lim="800000"/>
            </a:ln>
            <a:effectLst/>
          </p:spPr>
        </p:cxnSp>
        <p:cxnSp>
          <p:nvCxnSpPr>
            <p:cNvPr id="802" name="Straight Connector 801">
              <a:extLst>
                <a:ext uri="{FF2B5EF4-FFF2-40B4-BE49-F238E27FC236}">
                  <a16:creationId xmlns:a16="http://schemas.microsoft.com/office/drawing/2014/main" id="{6DE35885-562D-406F-89A6-6D5A463F4CEB}"/>
                </a:ext>
              </a:extLst>
            </p:cNvPr>
            <p:cNvCxnSpPr/>
            <p:nvPr/>
          </p:nvCxnSpPr>
          <p:spPr>
            <a:xfrm>
              <a:off x="4487015" y="2120400"/>
              <a:ext cx="0" cy="1209600"/>
            </a:xfrm>
            <a:prstGeom prst="line">
              <a:avLst/>
            </a:prstGeom>
            <a:noFill/>
            <a:ln w="31750" cap="flat" cmpd="sng" algn="ctr">
              <a:solidFill>
                <a:srgbClr val="A5A5A5"/>
              </a:solidFill>
              <a:prstDash val="solid"/>
              <a:miter lim="800000"/>
            </a:ln>
            <a:effectLst/>
          </p:spPr>
        </p:cxnSp>
        <p:cxnSp>
          <p:nvCxnSpPr>
            <p:cNvPr id="803" name="Straight Connector 802">
              <a:extLst>
                <a:ext uri="{FF2B5EF4-FFF2-40B4-BE49-F238E27FC236}">
                  <a16:creationId xmlns:a16="http://schemas.microsoft.com/office/drawing/2014/main" id="{E6832FB1-940E-4CAA-84BD-F0F8C41DD44D}"/>
                </a:ext>
              </a:extLst>
            </p:cNvPr>
            <p:cNvCxnSpPr/>
            <p:nvPr/>
          </p:nvCxnSpPr>
          <p:spPr>
            <a:xfrm>
              <a:off x="4837069" y="2120400"/>
              <a:ext cx="0" cy="1209600"/>
            </a:xfrm>
            <a:prstGeom prst="line">
              <a:avLst/>
            </a:prstGeom>
            <a:noFill/>
            <a:ln w="31750" cap="flat" cmpd="sng" algn="ctr">
              <a:solidFill>
                <a:srgbClr val="A5A5A5"/>
              </a:solidFill>
              <a:prstDash val="solid"/>
              <a:miter lim="800000"/>
            </a:ln>
            <a:effectLst/>
          </p:spPr>
        </p:cxnSp>
        <p:cxnSp>
          <p:nvCxnSpPr>
            <p:cNvPr id="804" name="Straight Connector 803">
              <a:extLst>
                <a:ext uri="{FF2B5EF4-FFF2-40B4-BE49-F238E27FC236}">
                  <a16:creationId xmlns:a16="http://schemas.microsoft.com/office/drawing/2014/main" id="{9CE981B1-7B8E-47E8-A166-ACA2243074AA}"/>
                </a:ext>
              </a:extLst>
            </p:cNvPr>
            <p:cNvCxnSpPr/>
            <p:nvPr/>
          </p:nvCxnSpPr>
          <p:spPr>
            <a:xfrm>
              <a:off x="5185568" y="2120400"/>
              <a:ext cx="0" cy="1209600"/>
            </a:xfrm>
            <a:prstGeom prst="line">
              <a:avLst/>
            </a:prstGeom>
            <a:noFill/>
            <a:ln w="31750" cap="flat" cmpd="sng" algn="ctr">
              <a:solidFill>
                <a:srgbClr val="A5A5A5"/>
              </a:solidFill>
              <a:prstDash val="solid"/>
              <a:miter lim="800000"/>
            </a:ln>
            <a:effectLst/>
          </p:spPr>
        </p:cxnSp>
        <p:cxnSp>
          <p:nvCxnSpPr>
            <p:cNvPr id="805" name="Straight Connector 804">
              <a:extLst>
                <a:ext uri="{FF2B5EF4-FFF2-40B4-BE49-F238E27FC236}">
                  <a16:creationId xmlns:a16="http://schemas.microsoft.com/office/drawing/2014/main" id="{43E32F09-D633-4C4B-8A03-7376B98283D8}"/>
                </a:ext>
              </a:extLst>
            </p:cNvPr>
            <p:cNvCxnSpPr/>
            <p:nvPr/>
          </p:nvCxnSpPr>
          <p:spPr>
            <a:xfrm>
              <a:off x="702163" y="2120400"/>
              <a:ext cx="0" cy="1209600"/>
            </a:xfrm>
            <a:prstGeom prst="line">
              <a:avLst/>
            </a:prstGeom>
            <a:noFill/>
            <a:ln w="31750" cap="flat" cmpd="sng" algn="ctr">
              <a:solidFill>
                <a:srgbClr val="A5A5A5"/>
              </a:solidFill>
              <a:prstDash val="solid"/>
              <a:miter lim="800000"/>
            </a:ln>
            <a:effectLst/>
          </p:spPr>
        </p:cxnSp>
        <p:sp>
          <p:nvSpPr>
            <p:cNvPr id="806" name="Rectangle 805">
              <a:extLst>
                <a:ext uri="{FF2B5EF4-FFF2-40B4-BE49-F238E27FC236}">
                  <a16:creationId xmlns:a16="http://schemas.microsoft.com/office/drawing/2014/main" id="{8B03A843-70ED-4F11-9661-3D520678FB1B}"/>
                </a:ext>
              </a:extLst>
            </p:cNvPr>
            <p:cNvSpPr/>
            <p:nvPr/>
          </p:nvSpPr>
          <p:spPr>
            <a:xfrm>
              <a:off x="1022400" y="2641596"/>
              <a:ext cx="3814664" cy="251783"/>
            </a:xfrm>
            <a:prstGeom prst="rect">
              <a:avLst/>
            </a:prstGeom>
            <a:solidFill>
              <a:srgbClr val="4472C4">
                <a:lumMod val="40000"/>
                <a:lumOff val="60000"/>
              </a:srgbClr>
            </a:solidFill>
            <a:ln w="25400" cap="flat" cmpd="sng" algn="ctr">
              <a:solidFill>
                <a:srgbClr val="7030A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07" name="Straight Connector 806">
              <a:extLst>
                <a:ext uri="{FF2B5EF4-FFF2-40B4-BE49-F238E27FC236}">
                  <a16:creationId xmlns:a16="http://schemas.microsoft.com/office/drawing/2014/main" id="{E2A11872-5358-4187-84F1-25CB5511A7AE}"/>
                </a:ext>
              </a:extLst>
            </p:cNvPr>
            <p:cNvCxnSpPr>
              <a:cxnSpLocks/>
            </p:cNvCxnSpPr>
            <p:nvPr/>
          </p:nvCxnSpPr>
          <p:spPr>
            <a:xfrm>
              <a:off x="4837064" y="2812845"/>
              <a:ext cx="985886" cy="0"/>
            </a:xfrm>
            <a:prstGeom prst="line">
              <a:avLst/>
            </a:prstGeom>
            <a:noFill/>
            <a:ln w="76200" cap="flat" cmpd="dbl" algn="ctr">
              <a:solidFill>
                <a:srgbClr val="A5A5A5"/>
              </a:solidFill>
              <a:prstDash val="solid"/>
              <a:miter lim="800000"/>
            </a:ln>
            <a:effectLst/>
          </p:spPr>
        </p:cxnSp>
        <p:cxnSp>
          <p:nvCxnSpPr>
            <p:cNvPr id="808" name="Straight Connector 807">
              <a:extLst>
                <a:ext uri="{FF2B5EF4-FFF2-40B4-BE49-F238E27FC236}">
                  <a16:creationId xmlns:a16="http://schemas.microsoft.com/office/drawing/2014/main" id="{B7735AB2-03A8-49F8-B194-7948E2543860}"/>
                </a:ext>
              </a:extLst>
            </p:cNvPr>
            <p:cNvCxnSpPr>
              <a:cxnSpLocks/>
            </p:cNvCxnSpPr>
            <p:nvPr/>
          </p:nvCxnSpPr>
          <p:spPr>
            <a:xfrm>
              <a:off x="734400" y="2812845"/>
              <a:ext cx="288000" cy="0"/>
            </a:xfrm>
            <a:prstGeom prst="line">
              <a:avLst/>
            </a:prstGeom>
            <a:noFill/>
            <a:ln w="76200" cap="flat" cmpd="dbl" algn="ctr">
              <a:solidFill>
                <a:srgbClr val="A5A5A5"/>
              </a:solidFill>
              <a:prstDash val="solid"/>
              <a:miter lim="800000"/>
            </a:ln>
            <a:effectLst/>
          </p:spPr>
        </p:cxnSp>
        <p:cxnSp>
          <p:nvCxnSpPr>
            <p:cNvPr id="809" name="Straight Connector 808">
              <a:extLst>
                <a:ext uri="{FF2B5EF4-FFF2-40B4-BE49-F238E27FC236}">
                  <a16:creationId xmlns:a16="http://schemas.microsoft.com/office/drawing/2014/main" id="{5059F18D-54FC-41CD-9F17-813DB141E006}"/>
                </a:ext>
              </a:extLst>
            </p:cNvPr>
            <p:cNvCxnSpPr>
              <a:cxnSpLocks/>
            </p:cNvCxnSpPr>
            <p:nvPr/>
          </p:nvCxnSpPr>
          <p:spPr>
            <a:xfrm>
              <a:off x="383248" y="2812845"/>
              <a:ext cx="288000" cy="0"/>
            </a:xfrm>
            <a:prstGeom prst="line">
              <a:avLst/>
            </a:prstGeom>
            <a:noFill/>
            <a:ln w="76200" cap="flat" cmpd="dbl" algn="ctr">
              <a:solidFill>
                <a:srgbClr val="A5A5A5"/>
              </a:solidFill>
              <a:prstDash val="sysDot"/>
              <a:miter lim="800000"/>
            </a:ln>
            <a:effectLst/>
          </p:spPr>
        </p:cxnSp>
        <p:sp>
          <p:nvSpPr>
            <p:cNvPr id="810" name="Freeform: Shape 809">
              <a:extLst>
                <a:ext uri="{FF2B5EF4-FFF2-40B4-BE49-F238E27FC236}">
                  <a16:creationId xmlns:a16="http://schemas.microsoft.com/office/drawing/2014/main" id="{A040FAFC-9BF3-4E89-928A-8B14CBC195A3}"/>
                </a:ext>
              </a:extLst>
            </p:cNvPr>
            <p:cNvSpPr/>
            <p:nvPr/>
          </p:nvSpPr>
          <p:spPr>
            <a:xfrm>
              <a:off x="414338" y="2857058"/>
              <a:ext cx="4029075" cy="542925"/>
            </a:xfrm>
            <a:custGeom>
              <a:avLst/>
              <a:gdLst>
                <a:gd name="connsiteX0" fmla="*/ 0 w 4062413"/>
                <a:gd name="connsiteY0" fmla="*/ 138112 h 542925"/>
                <a:gd name="connsiteX1" fmla="*/ 547688 w 4062413"/>
                <a:gd name="connsiteY1" fmla="*/ 138112 h 542925"/>
                <a:gd name="connsiteX2" fmla="*/ 685800 w 4062413"/>
                <a:gd name="connsiteY2" fmla="*/ 0 h 542925"/>
                <a:gd name="connsiteX3" fmla="*/ 4062413 w 4062413"/>
                <a:gd name="connsiteY3" fmla="*/ 0 h 542925"/>
                <a:gd name="connsiteX4" fmla="*/ 4062413 w 4062413"/>
                <a:gd name="connsiteY4" fmla="*/ 542925 h 542925"/>
                <a:gd name="connsiteX0" fmla="*/ 0 w 4062413"/>
                <a:gd name="connsiteY0" fmla="*/ 138112 h 542925"/>
                <a:gd name="connsiteX1" fmla="*/ 547688 w 4062413"/>
                <a:gd name="connsiteY1" fmla="*/ 138112 h 542925"/>
                <a:gd name="connsiteX2" fmla="*/ 685800 w 4062413"/>
                <a:gd name="connsiteY2" fmla="*/ 0 h 542925"/>
                <a:gd name="connsiteX3" fmla="*/ 4062413 w 4062413"/>
                <a:gd name="connsiteY3" fmla="*/ 0 h 542925"/>
                <a:gd name="connsiteX4" fmla="*/ 4062413 w 4062413"/>
                <a:gd name="connsiteY4" fmla="*/ 542925 h 542925"/>
                <a:gd name="connsiteX0" fmla="*/ 0 w 4062413"/>
                <a:gd name="connsiteY0" fmla="*/ 138112 h 542925"/>
                <a:gd name="connsiteX1" fmla="*/ 547688 w 4062413"/>
                <a:gd name="connsiteY1" fmla="*/ 138112 h 542925"/>
                <a:gd name="connsiteX2" fmla="*/ 685800 w 4062413"/>
                <a:gd name="connsiteY2" fmla="*/ 0 h 542925"/>
                <a:gd name="connsiteX3" fmla="*/ 4062413 w 4062413"/>
                <a:gd name="connsiteY3" fmla="*/ 0 h 542925"/>
                <a:gd name="connsiteX4" fmla="*/ 4062413 w 4062413"/>
                <a:gd name="connsiteY4" fmla="*/ 542925 h 542925"/>
                <a:gd name="connsiteX0" fmla="*/ 0 w 4062413"/>
                <a:gd name="connsiteY0" fmla="*/ 138112 h 542925"/>
                <a:gd name="connsiteX1" fmla="*/ 547688 w 4062413"/>
                <a:gd name="connsiteY1" fmla="*/ 138112 h 542925"/>
                <a:gd name="connsiteX2" fmla="*/ 685800 w 4062413"/>
                <a:gd name="connsiteY2" fmla="*/ 0 h 542925"/>
                <a:gd name="connsiteX3" fmla="*/ 4062413 w 4062413"/>
                <a:gd name="connsiteY3" fmla="*/ 0 h 542925"/>
                <a:gd name="connsiteX4" fmla="*/ 4062413 w 4062413"/>
                <a:gd name="connsiteY4" fmla="*/ 542925 h 542925"/>
                <a:gd name="connsiteX0" fmla="*/ 0 w 4011613"/>
                <a:gd name="connsiteY0" fmla="*/ 134937 h 542925"/>
                <a:gd name="connsiteX1" fmla="*/ 496888 w 4011613"/>
                <a:gd name="connsiteY1" fmla="*/ 138112 h 542925"/>
                <a:gd name="connsiteX2" fmla="*/ 635000 w 4011613"/>
                <a:gd name="connsiteY2" fmla="*/ 0 h 542925"/>
                <a:gd name="connsiteX3" fmla="*/ 4011613 w 4011613"/>
                <a:gd name="connsiteY3" fmla="*/ 0 h 542925"/>
                <a:gd name="connsiteX4" fmla="*/ 4011613 w 4011613"/>
                <a:gd name="connsiteY4" fmla="*/ 542925 h 542925"/>
                <a:gd name="connsiteX0" fmla="*/ 0 w 4006850"/>
                <a:gd name="connsiteY0" fmla="*/ 139699 h 542925"/>
                <a:gd name="connsiteX1" fmla="*/ 492125 w 4006850"/>
                <a:gd name="connsiteY1" fmla="*/ 138112 h 542925"/>
                <a:gd name="connsiteX2" fmla="*/ 630237 w 4006850"/>
                <a:gd name="connsiteY2" fmla="*/ 0 h 542925"/>
                <a:gd name="connsiteX3" fmla="*/ 4006850 w 4006850"/>
                <a:gd name="connsiteY3" fmla="*/ 0 h 542925"/>
                <a:gd name="connsiteX4" fmla="*/ 4006850 w 4006850"/>
                <a:gd name="connsiteY4" fmla="*/ 542925 h 542925"/>
                <a:gd name="connsiteX0" fmla="*/ 0 w 4029075"/>
                <a:gd name="connsiteY0" fmla="*/ 138112 h 542925"/>
                <a:gd name="connsiteX1" fmla="*/ 514350 w 4029075"/>
                <a:gd name="connsiteY1" fmla="*/ 138112 h 542925"/>
                <a:gd name="connsiteX2" fmla="*/ 652462 w 4029075"/>
                <a:gd name="connsiteY2" fmla="*/ 0 h 542925"/>
                <a:gd name="connsiteX3" fmla="*/ 4029075 w 4029075"/>
                <a:gd name="connsiteY3" fmla="*/ 0 h 542925"/>
                <a:gd name="connsiteX4" fmla="*/ 4029075 w 4029075"/>
                <a:gd name="connsiteY4" fmla="*/ 542925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5" h="542925">
                  <a:moveTo>
                    <a:pt x="0" y="138112"/>
                  </a:moveTo>
                  <a:lnTo>
                    <a:pt x="514350" y="138112"/>
                  </a:lnTo>
                  <a:cubicBezTo>
                    <a:pt x="605630" y="139700"/>
                    <a:pt x="575469" y="793"/>
                    <a:pt x="652462" y="0"/>
                  </a:cubicBezTo>
                  <a:lnTo>
                    <a:pt x="4029075" y="0"/>
                  </a:lnTo>
                  <a:lnTo>
                    <a:pt x="4029075" y="542925"/>
                  </a:lnTo>
                </a:path>
              </a:pathLst>
            </a:custGeom>
            <a:noFill/>
            <a:ln w="25400" cap="flat" cmpd="sng" algn="ctr">
              <a:solidFill>
                <a:srgbClr val="FF0000"/>
              </a:solidFill>
              <a:prstDash val="solid"/>
              <a:miter lim="800000"/>
              <a:headEnd type="oval"/>
              <a:tailEnd type="stealt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1" name="Freeform: Shape 810">
              <a:extLst>
                <a:ext uri="{FF2B5EF4-FFF2-40B4-BE49-F238E27FC236}">
                  <a16:creationId xmlns:a16="http://schemas.microsoft.com/office/drawing/2014/main" id="{CF0CCF74-0EC3-4D59-822D-8D91DADFA8A4}"/>
                </a:ext>
              </a:extLst>
            </p:cNvPr>
            <p:cNvSpPr/>
            <p:nvPr/>
          </p:nvSpPr>
          <p:spPr>
            <a:xfrm>
              <a:off x="4311650" y="2856264"/>
              <a:ext cx="828675" cy="539750"/>
            </a:xfrm>
            <a:custGeom>
              <a:avLst/>
              <a:gdLst>
                <a:gd name="connsiteX0" fmla="*/ 0 w 828675"/>
                <a:gd name="connsiteY0" fmla="*/ 0 h 539750"/>
                <a:gd name="connsiteX1" fmla="*/ 828675 w 828675"/>
                <a:gd name="connsiteY1" fmla="*/ 0 h 539750"/>
                <a:gd name="connsiteX2" fmla="*/ 828675 w 828675"/>
                <a:gd name="connsiteY2" fmla="*/ 539750 h 539750"/>
              </a:gdLst>
              <a:ahLst/>
              <a:cxnLst>
                <a:cxn ang="0">
                  <a:pos x="connsiteX0" y="connsiteY0"/>
                </a:cxn>
                <a:cxn ang="0">
                  <a:pos x="connsiteX1" y="connsiteY1"/>
                </a:cxn>
                <a:cxn ang="0">
                  <a:pos x="connsiteX2" y="connsiteY2"/>
                </a:cxn>
              </a:cxnLst>
              <a:rect l="l" t="t" r="r" b="b"/>
              <a:pathLst>
                <a:path w="828675" h="539750">
                  <a:moveTo>
                    <a:pt x="0" y="0"/>
                  </a:moveTo>
                  <a:lnTo>
                    <a:pt x="828675" y="0"/>
                  </a:lnTo>
                  <a:lnTo>
                    <a:pt x="828675" y="539750"/>
                  </a:lnTo>
                </a:path>
              </a:pathLst>
            </a:custGeom>
            <a:noFill/>
            <a:ln w="25400" cap="flat" cmpd="sng" algn="ctr">
              <a:solidFill>
                <a:srgbClr val="FF0000"/>
              </a:solidFill>
              <a:prstDash val="solid"/>
              <a:miter lim="800000"/>
              <a:headEnd type="none"/>
              <a:tailEnd type="stealt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2" name="Freeform: Shape 811">
              <a:extLst>
                <a:ext uri="{FF2B5EF4-FFF2-40B4-BE49-F238E27FC236}">
                  <a16:creationId xmlns:a16="http://schemas.microsoft.com/office/drawing/2014/main" id="{2B02CF5F-4099-4AEB-B3F9-E73E729998D7}"/>
                </a:ext>
              </a:extLst>
            </p:cNvPr>
            <p:cNvSpPr/>
            <p:nvPr/>
          </p:nvSpPr>
          <p:spPr>
            <a:xfrm>
              <a:off x="971550" y="2129975"/>
              <a:ext cx="132070" cy="724752"/>
            </a:xfrm>
            <a:custGeom>
              <a:avLst/>
              <a:gdLst>
                <a:gd name="connsiteX0" fmla="*/ 0 w 104775"/>
                <a:gd name="connsiteY0" fmla="*/ 0 h 657225"/>
                <a:gd name="connsiteX1" fmla="*/ 0 w 104775"/>
                <a:gd name="connsiteY1" fmla="*/ 552450 h 657225"/>
                <a:gd name="connsiteX2" fmla="*/ 104775 w 104775"/>
                <a:gd name="connsiteY2" fmla="*/ 657225 h 657225"/>
                <a:gd name="connsiteX0" fmla="*/ 0 w 104775"/>
                <a:gd name="connsiteY0" fmla="*/ 0 h 657225"/>
                <a:gd name="connsiteX1" fmla="*/ 0 w 104775"/>
                <a:gd name="connsiteY1" fmla="*/ 552450 h 657225"/>
                <a:gd name="connsiteX2" fmla="*/ 104775 w 104775"/>
                <a:gd name="connsiteY2" fmla="*/ 657225 h 657225"/>
                <a:gd name="connsiteX0" fmla="*/ 0 w 104775"/>
                <a:gd name="connsiteY0" fmla="*/ 0 h 657225"/>
                <a:gd name="connsiteX1" fmla="*/ 0 w 104775"/>
                <a:gd name="connsiteY1" fmla="*/ 552450 h 657225"/>
                <a:gd name="connsiteX2" fmla="*/ 104775 w 104775"/>
                <a:gd name="connsiteY2" fmla="*/ 657225 h 657225"/>
              </a:gdLst>
              <a:ahLst/>
              <a:cxnLst>
                <a:cxn ang="0">
                  <a:pos x="connsiteX0" y="connsiteY0"/>
                </a:cxn>
                <a:cxn ang="0">
                  <a:pos x="connsiteX1" y="connsiteY1"/>
                </a:cxn>
                <a:cxn ang="0">
                  <a:pos x="connsiteX2" y="connsiteY2"/>
                </a:cxn>
              </a:cxnLst>
              <a:rect l="l" t="t" r="r" b="b"/>
              <a:pathLst>
                <a:path w="104775" h="657225">
                  <a:moveTo>
                    <a:pt x="0" y="0"/>
                  </a:moveTo>
                  <a:lnTo>
                    <a:pt x="0" y="552450"/>
                  </a:lnTo>
                  <a:cubicBezTo>
                    <a:pt x="0" y="622300"/>
                    <a:pt x="34925" y="654050"/>
                    <a:pt x="104775" y="657225"/>
                  </a:cubicBezTo>
                </a:path>
              </a:pathLst>
            </a:custGeom>
            <a:noFill/>
            <a:ln w="25400" cap="flat" cmpd="sng" algn="ctr">
              <a:solidFill>
                <a:srgbClr val="FF0000"/>
              </a:solidFill>
              <a:prstDash val="solid"/>
              <a:miter lim="800000"/>
              <a:headEnd type="oval"/>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3" name="Freeform: Shape 812">
              <a:extLst>
                <a:ext uri="{FF2B5EF4-FFF2-40B4-BE49-F238E27FC236}">
                  <a16:creationId xmlns:a16="http://schemas.microsoft.com/office/drawing/2014/main" id="{5AF4E2E2-7A53-4083-BFEF-5E0186F413B5}"/>
                </a:ext>
              </a:extLst>
            </p:cNvPr>
            <p:cNvSpPr/>
            <p:nvPr/>
          </p:nvSpPr>
          <p:spPr>
            <a:xfrm>
              <a:off x="381000" y="2542711"/>
              <a:ext cx="4152900" cy="776301"/>
            </a:xfrm>
            <a:custGeom>
              <a:avLst/>
              <a:gdLst>
                <a:gd name="connsiteX0" fmla="*/ 4152900 w 4152900"/>
                <a:gd name="connsiteY0" fmla="*/ 776288 h 776288"/>
                <a:gd name="connsiteX1" fmla="*/ 4152900 w 4152900"/>
                <a:gd name="connsiteY1" fmla="*/ 138113 h 776288"/>
                <a:gd name="connsiteX2" fmla="*/ 704850 w 4152900"/>
                <a:gd name="connsiteY2" fmla="*/ 138113 h 776288"/>
                <a:gd name="connsiteX3" fmla="*/ 566737 w 4152900"/>
                <a:gd name="connsiteY3" fmla="*/ 0 h 776288"/>
                <a:gd name="connsiteX4" fmla="*/ 0 w 4152900"/>
                <a:gd name="connsiteY4" fmla="*/ 0 h 776288"/>
                <a:gd name="connsiteX0" fmla="*/ 4152900 w 4152900"/>
                <a:gd name="connsiteY0" fmla="*/ 776288 h 776288"/>
                <a:gd name="connsiteX1" fmla="*/ 4152900 w 4152900"/>
                <a:gd name="connsiteY1" fmla="*/ 138113 h 776288"/>
                <a:gd name="connsiteX2" fmla="*/ 704850 w 4152900"/>
                <a:gd name="connsiteY2" fmla="*/ 138113 h 776288"/>
                <a:gd name="connsiteX3" fmla="*/ 566737 w 4152900"/>
                <a:gd name="connsiteY3" fmla="*/ 0 h 776288"/>
                <a:gd name="connsiteX4" fmla="*/ 0 w 4152900"/>
                <a:gd name="connsiteY4" fmla="*/ 0 h 776288"/>
                <a:gd name="connsiteX0" fmla="*/ 4152900 w 4152900"/>
                <a:gd name="connsiteY0" fmla="*/ 776301 h 776301"/>
                <a:gd name="connsiteX1" fmla="*/ 4152900 w 4152900"/>
                <a:gd name="connsiteY1" fmla="*/ 138126 h 776301"/>
                <a:gd name="connsiteX2" fmla="*/ 704850 w 4152900"/>
                <a:gd name="connsiteY2" fmla="*/ 138126 h 776301"/>
                <a:gd name="connsiteX3" fmla="*/ 566737 w 4152900"/>
                <a:gd name="connsiteY3" fmla="*/ 13 h 776301"/>
                <a:gd name="connsiteX4" fmla="*/ 0 w 4152900"/>
                <a:gd name="connsiteY4" fmla="*/ 13 h 776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776301">
                  <a:moveTo>
                    <a:pt x="4152900" y="776301"/>
                  </a:moveTo>
                  <a:lnTo>
                    <a:pt x="4152900" y="138126"/>
                  </a:lnTo>
                  <a:lnTo>
                    <a:pt x="704850" y="138126"/>
                  </a:lnTo>
                  <a:cubicBezTo>
                    <a:pt x="632618" y="139713"/>
                    <a:pt x="643731" y="-1574"/>
                    <a:pt x="566737" y="13"/>
                  </a:cubicBezTo>
                  <a:lnTo>
                    <a:pt x="0" y="13"/>
                  </a:lnTo>
                </a:path>
              </a:pathLst>
            </a:custGeom>
            <a:noFill/>
            <a:ln w="25400" cap="flat" cmpd="sng" algn="ctr">
              <a:solidFill>
                <a:srgbClr val="4472C4"/>
              </a:solidFill>
              <a:prstDash val="solid"/>
              <a:miter lim="800000"/>
              <a:headEnd type="oval"/>
              <a:tailEnd type="stealt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4" name="Freeform: Shape 813">
              <a:extLst>
                <a:ext uri="{FF2B5EF4-FFF2-40B4-BE49-F238E27FC236}">
                  <a16:creationId xmlns:a16="http://schemas.microsoft.com/office/drawing/2014/main" id="{5AA6DDE4-70AD-4D55-8ACA-81268FAB8F1A}"/>
                </a:ext>
              </a:extLst>
            </p:cNvPr>
            <p:cNvSpPr/>
            <p:nvPr/>
          </p:nvSpPr>
          <p:spPr>
            <a:xfrm flipV="1">
              <a:off x="971550" y="2678802"/>
              <a:ext cx="104775" cy="657225"/>
            </a:xfrm>
            <a:custGeom>
              <a:avLst/>
              <a:gdLst>
                <a:gd name="connsiteX0" fmla="*/ 0 w 104775"/>
                <a:gd name="connsiteY0" fmla="*/ 0 h 657225"/>
                <a:gd name="connsiteX1" fmla="*/ 0 w 104775"/>
                <a:gd name="connsiteY1" fmla="*/ 552450 h 657225"/>
                <a:gd name="connsiteX2" fmla="*/ 104775 w 104775"/>
                <a:gd name="connsiteY2" fmla="*/ 657225 h 657225"/>
                <a:gd name="connsiteX0" fmla="*/ 0 w 104775"/>
                <a:gd name="connsiteY0" fmla="*/ 0 h 657225"/>
                <a:gd name="connsiteX1" fmla="*/ 0 w 104775"/>
                <a:gd name="connsiteY1" fmla="*/ 552450 h 657225"/>
                <a:gd name="connsiteX2" fmla="*/ 104775 w 104775"/>
                <a:gd name="connsiteY2" fmla="*/ 657225 h 657225"/>
                <a:gd name="connsiteX0" fmla="*/ 0 w 104775"/>
                <a:gd name="connsiteY0" fmla="*/ 0 h 657225"/>
                <a:gd name="connsiteX1" fmla="*/ 0 w 104775"/>
                <a:gd name="connsiteY1" fmla="*/ 552450 h 657225"/>
                <a:gd name="connsiteX2" fmla="*/ 104775 w 104775"/>
                <a:gd name="connsiteY2" fmla="*/ 657225 h 657225"/>
              </a:gdLst>
              <a:ahLst/>
              <a:cxnLst>
                <a:cxn ang="0">
                  <a:pos x="connsiteX0" y="connsiteY0"/>
                </a:cxn>
                <a:cxn ang="0">
                  <a:pos x="connsiteX1" y="connsiteY1"/>
                </a:cxn>
                <a:cxn ang="0">
                  <a:pos x="connsiteX2" y="connsiteY2"/>
                </a:cxn>
              </a:cxnLst>
              <a:rect l="l" t="t" r="r" b="b"/>
              <a:pathLst>
                <a:path w="104775" h="657225">
                  <a:moveTo>
                    <a:pt x="0" y="0"/>
                  </a:moveTo>
                  <a:lnTo>
                    <a:pt x="0" y="552450"/>
                  </a:lnTo>
                  <a:cubicBezTo>
                    <a:pt x="0" y="622300"/>
                    <a:pt x="34925" y="654050"/>
                    <a:pt x="104775" y="657225"/>
                  </a:cubicBezTo>
                </a:path>
              </a:pathLst>
            </a:custGeom>
            <a:noFill/>
            <a:ln w="25400" cap="flat" cmpd="sng" algn="ctr">
              <a:solidFill>
                <a:srgbClr val="4472C4"/>
              </a:solidFill>
              <a:prstDash val="solid"/>
              <a:miter lim="800000"/>
              <a:headEnd type="stealth"/>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5" name="TextBox 814">
              <a:extLst>
                <a:ext uri="{FF2B5EF4-FFF2-40B4-BE49-F238E27FC236}">
                  <a16:creationId xmlns:a16="http://schemas.microsoft.com/office/drawing/2014/main" id="{E9B53E02-B89E-4F06-AF94-DAC693ED2E94}"/>
                </a:ext>
              </a:extLst>
            </p:cNvPr>
            <p:cNvSpPr txBox="1"/>
            <p:nvPr/>
          </p:nvSpPr>
          <p:spPr>
            <a:xfrm>
              <a:off x="28395" y="2865217"/>
              <a:ext cx="409086" cy="246221"/>
            </a:xfrm>
            <a:prstGeom prst="rect">
              <a:avLst/>
            </a:prstGeom>
            <a:noFill/>
          </p:spPr>
          <p:txBody>
            <a:bodyPr wrap="none" rtlCol="0">
              <a:spAutoFit/>
            </a:bodyPr>
            <a:lstStyle/>
            <a:p>
              <a:pPr algn="ctr" defTabSz="457200"/>
              <a:r>
                <a:rPr lang="en-US" sz="1000">
                  <a:solidFill>
                    <a:srgbClr val="FF0000"/>
                  </a:solidFill>
                  <a:latin typeface="Calibri" panose="020F0502020204030204"/>
                </a:rPr>
                <a:t>30s</a:t>
              </a:r>
              <a:r>
                <a:rPr lang="en-US" sz="1000" baseline="30000">
                  <a:solidFill>
                    <a:srgbClr val="FF0000"/>
                  </a:solidFill>
                  <a:latin typeface="Calibri" panose="020F0502020204030204"/>
                </a:rPr>
                <a:t>1</a:t>
              </a:r>
            </a:p>
          </p:txBody>
        </p:sp>
        <p:sp>
          <p:nvSpPr>
            <p:cNvPr id="816" name="TextBox 815">
              <a:extLst>
                <a:ext uri="{FF2B5EF4-FFF2-40B4-BE49-F238E27FC236}">
                  <a16:creationId xmlns:a16="http://schemas.microsoft.com/office/drawing/2014/main" id="{E5EEBBC0-4E02-4ED0-BB65-72A0B0AD828D}"/>
                </a:ext>
              </a:extLst>
            </p:cNvPr>
            <p:cNvSpPr txBox="1"/>
            <p:nvPr/>
          </p:nvSpPr>
          <p:spPr>
            <a:xfrm>
              <a:off x="807082" y="1861445"/>
              <a:ext cx="328936" cy="246221"/>
            </a:xfrm>
            <a:prstGeom prst="rect">
              <a:avLst/>
            </a:prstGeom>
            <a:noFill/>
          </p:spPr>
          <p:txBody>
            <a:bodyPr wrap="none" rtlCol="0">
              <a:spAutoFit/>
            </a:bodyPr>
            <a:lstStyle/>
            <a:p>
              <a:pPr algn="ctr" defTabSz="457200"/>
              <a:r>
                <a:rPr lang="en-US" sz="1000">
                  <a:solidFill>
                    <a:srgbClr val="FF0000"/>
                  </a:solidFill>
                  <a:latin typeface="Calibri" panose="020F0502020204030204"/>
                </a:rPr>
                <a:t>D6</a:t>
              </a:r>
            </a:p>
          </p:txBody>
        </p:sp>
        <p:grpSp>
          <p:nvGrpSpPr>
            <p:cNvPr id="817" name="Group 816">
              <a:extLst>
                <a:ext uri="{FF2B5EF4-FFF2-40B4-BE49-F238E27FC236}">
                  <a16:creationId xmlns:a16="http://schemas.microsoft.com/office/drawing/2014/main" id="{34580903-B867-458D-B634-7493BA7D2197}"/>
                </a:ext>
              </a:extLst>
            </p:cNvPr>
            <p:cNvGrpSpPr/>
            <p:nvPr/>
          </p:nvGrpSpPr>
          <p:grpSpPr>
            <a:xfrm>
              <a:off x="93213" y="3082628"/>
              <a:ext cx="218428" cy="218428"/>
              <a:chOff x="4439518" y="4439518"/>
              <a:chExt cx="437282" cy="437282"/>
            </a:xfrm>
          </p:grpSpPr>
          <p:sp>
            <p:nvSpPr>
              <p:cNvPr id="818" name="Rectangle 817">
                <a:extLst>
                  <a:ext uri="{FF2B5EF4-FFF2-40B4-BE49-F238E27FC236}">
                    <a16:creationId xmlns:a16="http://schemas.microsoft.com/office/drawing/2014/main" id="{97B34037-4BB0-4327-8C4E-B0B95400B22C}"/>
                  </a:ext>
                </a:extLst>
              </p:cNvPr>
              <p:cNvSpPr/>
              <p:nvPr/>
            </p:nvSpPr>
            <p:spPr>
              <a:xfrm>
                <a:off x="4439518" y="4439518"/>
                <a:ext cx="437282" cy="437282"/>
              </a:xfrm>
              <a:prstGeom prst="rect">
                <a:avLst/>
              </a:prstGeom>
              <a:solidFill>
                <a:srgbClr val="FF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19" name="Group 818">
                <a:extLst>
                  <a:ext uri="{FF2B5EF4-FFF2-40B4-BE49-F238E27FC236}">
                    <a16:creationId xmlns:a16="http://schemas.microsoft.com/office/drawing/2014/main" id="{A42388E6-EBEA-45C8-87D0-753DF0AE7263}"/>
                  </a:ext>
                </a:extLst>
              </p:cNvPr>
              <p:cNvGrpSpPr/>
              <p:nvPr/>
            </p:nvGrpSpPr>
            <p:grpSpPr>
              <a:xfrm>
                <a:off x="4536281" y="4506132"/>
                <a:ext cx="285712" cy="287325"/>
                <a:chOff x="4536281" y="4506132"/>
                <a:chExt cx="285712" cy="287325"/>
              </a:xfrm>
            </p:grpSpPr>
            <p:sp>
              <p:nvSpPr>
                <p:cNvPr id="825" name="Arc 824">
                  <a:extLst>
                    <a:ext uri="{FF2B5EF4-FFF2-40B4-BE49-F238E27FC236}">
                      <a16:creationId xmlns:a16="http://schemas.microsoft.com/office/drawing/2014/main" id="{9B373128-4335-43F6-9C92-199513B0CAAE}"/>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6" name="Isosceles Triangle 825">
                  <a:extLst>
                    <a:ext uri="{FF2B5EF4-FFF2-40B4-BE49-F238E27FC236}">
                      <a16:creationId xmlns:a16="http://schemas.microsoft.com/office/drawing/2014/main" id="{B5CE1BD3-31B6-4359-A8E0-9FD4B2D50A3B}"/>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20" name="Group 819">
                <a:extLst>
                  <a:ext uri="{FF2B5EF4-FFF2-40B4-BE49-F238E27FC236}">
                    <a16:creationId xmlns:a16="http://schemas.microsoft.com/office/drawing/2014/main" id="{95D1EAF5-7514-48C7-A346-0260296B9A8A}"/>
                  </a:ext>
                </a:extLst>
              </p:cNvPr>
              <p:cNvGrpSpPr/>
              <p:nvPr/>
            </p:nvGrpSpPr>
            <p:grpSpPr>
              <a:xfrm rot="10800000">
                <a:off x="4493427" y="4520822"/>
                <a:ext cx="307143" cy="263511"/>
                <a:chOff x="4514850" y="4496608"/>
                <a:chExt cx="307143" cy="263511"/>
              </a:xfrm>
            </p:grpSpPr>
            <p:sp>
              <p:nvSpPr>
                <p:cNvPr id="823" name="Arc 822">
                  <a:extLst>
                    <a:ext uri="{FF2B5EF4-FFF2-40B4-BE49-F238E27FC236}">
                      <a16:creationId xmlns:a16="http://schemas.microsoft.com/office/drawing/2014/main" id="{3A744069-26D6-4083-90D7-D4D798C889CD}"/>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24" name="Isosceles Triangle 823">
                  <a:extLst>
                    <a:ext uri="{FF2B5EF4-FFF2-40B4-BE49-F238E27FC236}">
                      <a16:creationId xmlns:a16="http://schemas.microsoft.com/office/drawing/2014/main" id="{0596A80A-CC5D-4335-A6AE-1B0EBF602D47}"/>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821" name="Straight Connector 820">
                <a:extLst>
                  <a:ext uri="{FF2B5EF4-FFF2-40B4-BE49-F238E27FC236}">
                    <a16:creationId xmlns:a16="http://schemas.microsoft.com/office/drawing/2014/main" id="{8A6EE9B9-59EC-47EA-AFCA-7318227E1C1F}"/>
                  </a:ext>
                </a:extLst>
              </p:cNvPr>
              <p:cNvCxnSpPr/>
              <p:nvPr/>
            </p:nvCxnSpPr>
            <p:spPr>
              <a:xfrm>
                <a:off x="4495801" y="4633907"/>
                <a:ext cx="103371" cy="0"/>
              </a:xfrm>
              <a:prstGeom prst="line">
                <a:avLst/>
              </a:prstGeom>
              <a:noFill/>
              <a:ln w="19050" cap="flat" cmpd="sng" algn="ctr">
                <a:solidFill>
                  <a:srgbClr val="FF0000"/>
                </a:solidFill>
                <a:prstDash val="solid"/>
                <a:miter lim="800000"/>
              </a:ln>
              <a:effectLst/>
            </p:spPr>
          </p:cxnSp>
          <p:cxnSp>
            <p:nvCxnSpPr>
              <p:cNvPr id="822" name="Straight Connector 821">
                <a:extLst>
                  <a:ext uri="{FF2B5EF4-FFF2-40B4-BE49-F238E27FC236}">
                    <a16:creationId xmlns:a16="http://schemas.microsoft.com/office/drawing/2014/main" id="{464C93FA-E5F0-4B05-BA80-9C085E0B1002}"/>
                  </a:ext>
                </a:extLst>
              </p:cNvPr>
              <p:cNvCxnSpPr/>
              <p:nvPr/>
            </p:nvCxnSpPr>
            <p:spPr>
              <a:xfrm>
                <a:off x="4737879" y="4679157"/>
                <a:ext cx="103371" cy="0"/>
              </a:xfrm>
              <a:prstGeom prst="line">
                <a:avLst/>
              </a:prstGeom>
              <a:noFill/>
              <a:ln w="25400" cap="flat" cmpd="sng" algn="ctr">
                <a:solidFill>
                  <a:srgbClr val="FF0000"/>
                </a:solidFill>
                <a:prstDash val="solid"/>
                <a:miter lim="800000"/>
              </a:ln>
              <a:effectLst/>
            </p:spPr>
          </p:cxnSp>
        </p:grpSp>
        <p:sp>
          <p:nvSpPr>
            <p:cNvPr id="827" name="TextBox 826">
              <a:extLst>
                <a:ext uri="{FF2B5EF4-FFF2-40B4-BE49-F238E27FC236}">
                  <a16:creationId xmlns:a16="http://schemas.microsoft.com/office/drawing/2014/main" id="{1C2F5D8E-56C9-42D2-906F-05E9B979058D}"/>
                </a:ext>
              </a:extLst>
            </p:cNvPr>
            <p:cNvSpPr txBox="1"/>
            <p:nvPr/>
          </p:nvSpPr>
          <p:spPr>
            <a:xfrm>
              <a:off x="833085" y="2227233"/>
              <a:ext cx="378630" cy="246221"/>
            </a:xfrm>
            <a:prstGeom prst="rect">
              <a:avLst/>
            </a:prstGeom>
            <a:noFill/>
          </p:spPr>
          <p:txBody>
            <a:bodyPr wrap="none" rtlCol="0">
              <a:spAutoFit/>
            </a:bodyPr>
            <a:lstStyle/>
            <a:p>
              <a:pPr defTabSz="457200"/>
              <a:r>
                <a:rPr lang="en-US" sz="1000" b="1">
                  <a:solidFill>
                    <a:srgbClr val="000000"/>
                  </a:solidFill>
                  <a:latin typeface="Calibri" panose="020F0502020204030204"/>
                </a:rPr>
                <a:t>21</a:t>
              </a:r>
              <a:r>
                <a:rPr lang="en-US" sz="1000" b="1" baseline="30000">
                  <a:solidFill>
                    <a:srgbClr val="000000"/>
                  </a:solidFill>
                  <a:latin typeface="Calibri" panose="020F0502020204030204"/>
                </a:rPr>
                <a:t>st</a:t>
              </a:r>
              <a:endParaRPr lang="en-US" sz="1000" b="1">
                <a:solidFill>
                  <a:srgbClr val="000000"/>
                </a:solidFill>
                <a:latin typeface="Calibri" panose="020F0502020204030204"/>
              </a:endParaRPr>
            </a:p>
          </p:txBody>
        </p:sp>
        <p:sp>
          <p:nvSpPr>
            <p:cNvPr id="828" name="TextBox 827">
              <a:extLst>
                <a:ext uri="{FF2B5EF4-FFF2-40B4-BE49-F238E27FC236}">
                  <a16:creationId xmlns:a16="http://schemas.microsoft.com/office/drawing/2014/main" id="{27B509CD-E353-43C6-8462-95FC243C8379}"/>
                </a:ext>
              </a:extLst>
            </p:cNvPr>
            <p:cNvSpPr txBox="1"/>
            <p:nvPr/>
          </p:nvSpPr>
          <p:spPr>
            <a:xfrm>
              <a:off x="1204515" y="2227233"/>
              <a:ext cx="391454" cy="246221"/>
            </a:xfrm>
            <a:prstGeom prst="rect">
              <a:avLst/>
            </a:prstGeom>
            <a:noFill/>
          </p:spPr>
          <p:txBody>
            <a:bodyPr wrap="none" rtlCol="0">
              <a:spAutoFit/>
            </a:bodyPr>
            <a:lstStyle/>
            <a:p>
              <a:pPr defTabSz="457200"/>
              <a:r>
                <a:rPr lang="en-US" sz="1000" b="1">
                  <a:solidFill>
                    <a:srgbClr val="000000"/>
                  </a:solidFill>
                  <a:latin typeface="Calibri" panose="020F0502020204030204"/>
                </a:rPr>
                <a:t>20</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29" name="TextBox 828">
              <a:extLst>
                <a:ext uri="{FF2B5EF4-FFF2-40B4-BE49-F238E27FC236}">
                  <a16:creationId xmlns:a16="http://schemas.microsoft.com/office/drawing/2014/main" id="{EBBB2F11-1F6E-4A1F-95E8-F19B17F10618}"/>
                </a:ext>
              </a:extLst>
            </p:cNvPr>
            <p:cNvSpPr txBox="1"/>
            <p:nvPr/>
          </p:nvSpPr>
          <p:spPr>
            <a:xfrm>
              <a:off x="1580173" y="2227233"/>
              <a:ext cx="391454" cy="246221"/>
            </a:xfrm>
            <a:prstGeom prst="rect">
              <a:avLst/>
            </a:prstGeom>
            <a:noFill/>
          </p:spPr>
          <p:txBody>
            <a:bodyPr wrap="none" rtlCol="0">
              <a:spAutoFit/>
            </a:bodyPr>
            <a:lstStyle/>
            <a:p>
              <a:pPr defTabSz="457200"/>
              <a:r>
                <a:rPr lang="en-US" sz="1000" b="1">
                  <a:solidFill>
                    <a:srgbClr val="000000"/>
                  </a:solidFill>
                  <a:latin typeface="Calibri" panose="020F0502020204030204"/>
                </a:rPr>
                <a:t>19</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30" name="TextBox 829">
              <a:extLst>
                <a:ext uri="{FF2B5EF4-FFF2-40B4-BE49-F238E27FC236}">
                  <a16:creationId xmlns:a16="http://schemas.microsoft.com/office/drawing/2014/main" id="{20C262EC-E80A-43CC-9C29-3170E694012D}"/>
                </a:ext>
              </a:extLst>
            </p:cNvPr>
            <p:cNvSpPr txBox="1"/>
            <p:nvPr/>
          </p:nvSpPr>
          <p:spPr>
            <a:xfrm>
              <a:off x="1948497" y="2227233"/>
              <a:ext cx="391454" cy="246221"/>
            </a:xfrm>
            <a:prstGeom prst="rect">
              <a:avLst/>
            </a:prstGeom>
            <a:noFill/>
          </p:spPr>
          <p:txBody>
            <a:bodyPr wrap="none" rtlCol="0">
              <a:spAutoFit/>
            </a:bodyPr>
            <a:lstStyle/>
            <a:p>
              <a:pPr defTabSz="457200"/>
              <a:r>
                <a:rPr lang="en-US" sz="1000" b="1">
                  <a:solidFill>
                    <a:srgbClr val="000000"/>
                  </a:solidFill>
                  <a:latin typeface="Calibri" panose="020F0502020204030204"/>
                </a:rPr>
                <a:t>18</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31" name="TextBox 830">
              <a:extLst>
                <a:ext uri="{FF2B5EF4-FFF2-40B4-BE49-F238E27FC236}">
                  <a16:creationId xmlns:a16="http://schemas.microsoft.com/office/drawing/2014/main" id="{D8903A02-BD24-48B2-9D90-BDD002ABF428}"/>
                </a:ext>
              </a:extLst>
            </p:cNvPr>
            <p:cNvSpPr txBox="1"/>
            <p:nvPr/>
          </p:nvSpPr>
          <p:spPr>
            <a:xfrm>
              <a:off x="2367315" y="2227233"/>
              <a:ext cx="316113"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CT</a:t>
              </a:r>
            </a:p>
          </p:txBody>
        </p:sp>
        <p:sp>
          <p:nvSpPr>
            <p:cNvPr id="832" name="TextBox 831">
              <a:extLst>
                <a:ext uri="{FF2B5EF4-FFF2-40B4-BE49-F238E27FC236}">
                  <a16:creationId xmlns:a16="http://schemas.microsoft.com/office/drawing/2014/main" id="{25DA3070-ADAA-4400-A550-DBF9675E35B4}"/>
                </a:ext>
              </a:extLst>
            </p:cNvPr>
            <p:cNvSpPr txBox="1"/>
            <p:nvPr/>
          </p:nvSpPr>
          <p:spPr>
            <a:xfrm>
              <a:off x="2585787" y="2227233"/>
              <a:ext cx="391454" cy="246221"/>
            </a:xfrm>
            <a:prstGeom prst="rect">
              <a:avLst/>
            </a:prstGeom>
            <a:noFill/>
          </p:spPr>
          <p:txBody>
            <a:bodyPr wrap="none" rtlCol="0">
              <a:spAutoFit/>
            </a:bodyPr>
            <a:lstStyle/>
            <a:p>
              <a:pPr defTabSz="457200"/>
              <a:r>
                <a:rPr lang="en-US" sz="1000" b="1">
                  <a:solidFill>
                    <a:srgbClr val="000000"/>
                  </a:solidFill>
                  <a:latin typeface="Calibri" panose="020F0502020204030204"/>
                </a:rPr>
                <a:t>17</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33" name="TextBox 832">
              <a:extLst>
                <a:ext uri="{FF2B5EF4-FFF2-40B4-BE49-F238E27FC236}">
                  <a16:creationId xmlns:a16="http://schemas.microsoft.com/office/drawing/2014/main" id="{150AE973-DFA3-428E-9C0B-80E2AA971095}"/>
                </a:ext>
              </a:extLst>
            </p:cNvPr>
            <p:cNvSpPr txBox="1"/>
            <p:nvPr/>
          </p:nvSpPr>
          <p:spPr>
            <a:xfrm>
              <a:off x="2961848" y="2227233"/>
              <a:ext cx="391454"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16</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34" name="TextBox 833">
              <a:extLst>
                <a:ext uri="{FF2B5EF4-FFF2-40B4-BE49-F238E27FC236}">
                  <a16:creationId xmlns:a16="http://schemas.microsoft.com/office/drawing/2014/main" id="{00312E7B-43C1-41B7-B01C-D2B02AD1C424}"/>
                </a:ext>
              </a:extLst>
            </p:cNvPr>
            <p:cNvSpPr txBox="1"/>
            <p:nvPr/>
          </p:nvSpPr>
          <p:spPr>
            <a:xfrm>
              <a:off x="3313768" y="2227233"/>
              <a:ext cx="391454"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15</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35" name="TextBox 834">
              <a:extLst>
                <a:ext uri="{FF2B5EF4-FFF2-40B4-BE49-F238E27FC236}">
                  <a16:creationId xmlns:a16="http://schemas.microsoft.com/office/drawing/2014/main" id="{DB422274-C779-46AB-8CD3-4A88D84F2D6D}"/>
                </a:ext>
              </a:extLst>
            </p:cNvPr>
            <p:cNvSpPr txBox="1"/>
            <p:nvPr/>
          </p:nvSpPr>
          <p:spPr>
            <a:xfrm>
              <a:off x="3604128" y="2227233"/>
              <a:ext cx="324128"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VT</a:t>
              </a:r>
            </a:p>
          </p:txBody>
        </p:sp>
        <p:sp>
          <p:nvSpPr>
            <p:cNvPr id="836" name="TextBox 835">
              <a:extLst>
                <a:ext uri="{FF2B5EF4-FFF2-40B4-BE49-F238E27FC236}">
                  <a16:creationId xmlns:a16="http://schemas.microsoft.com/office/drawing/2014/main" id="{404FB8B0-9067-42CB-8897-4DB4EFB35C13}"/>
                </a:ext>
              </a:extLst>
            </p:cNvPr>
            <p:cNvSpPr txBox="1"/>
            <p:nvPr/>
          </p:nvSpPr>
          <p:spPr>
            <a:xfrm>
              <a:off x="3945780" y="2227233"/>
              <a:ext cx="391454"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14</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37" name="TextBox 836">
              <a:extLst>
                <a:ext uri="{FF2B5EF4-FFF2-40B4-BE49-F238E27FC236}">
                  <a16:creationId xmlns:a16="http://schemas.microsoft.com/office/drawing/2014/main" id="{EEDFF8D7-CD33-4DB9-8283-1D4002C7C30D}"/>
                </a:ext>
              </a:extLst>
            </p:cNvPr>
            <p:cNvSpPr txBox="1"/>
            <p:nvPr/>
          </p:nvSpPr>
          <p:spPr>
            <a:xfrm>
              <a:off x="4297700" y="2227233"/>
              <a:ext cx="391454"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13</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38" name="TextBox 837">
              <a:extLst>
                <a:ext uri="{FF2B5EF4-FFF2-40B4-BE49-F238E27FC236}">
                  <a16:creationId xmlns:a16="http://schemas.microsoft.com/office/drawing/2014/main" id="{982386AB-4CB5-4AC5-BF5E-259D96D08881}"/>
                </a:ext>
              </a:extLst>
            </p:cNvPr>
            <p:cNvSpPr txBox="1"/>
            <p:nvPr/>
          </p:nvSpPr>
          <p:spPr>
            <a:xfrm>
              <a:off x="4647755" y="2227233"/>
              <a:ext cx="391453"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12</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39" name="TextBox 838">
              <a:extLst>
                <a:ext uri="{FF2B5EF4-FFF2-40B4-BE49-F238E27FC236}">
                  <a16:creationId xmlns:a16="http://schemas.microsoft.com/office/drawing/2014/main" id="{0AA810F1-73BD-40AB-8008-E47B000AB3C7}"/>
                </a:ext>
              </a:extLst>
            </p:cNvPr>
            <p:cNvSpPr txBox="1"/>
            <p:nvPr/>
          </p:nvSpPr>
          <p:spPr>
            <a:xfrm>
              <a:off x="4996254" y="2227233"/>
              <a:ext cx="391453"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11</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cxnSp>
          <p:nvCxnSpPr>
            <p:cNvPr id="840" name="Straight Connector 839">
              <a:extLst>
                <a:ext uri="{FF2B5EF4-FFF2-40B4-BE49-F238E27FC236}">
                  <a16:creationId xmlns:a16="http://schemas.microsoft.com/office/drawing/2014/main" id="{B5BA04E2-EFC6-4B52-AAB3-975E3691C779}"/>
                </a:ext>
              </a:extLst>
            </p:cNvPr>
            <p:cNvCxnSpPr/>
            <p:nvPr/>
          </p:nvCxnSpPr>
          <p:spPr>
            <a:xfrm>
              <a:off x="5532740" y="2120400"/>
              <a:ext cx="0" cy="1209600"/>
            </a:xfrm>
            <a:prstGeom prst="line">
              <a:avLst/>
            </a:prstGeom>
            <a:noFill/>
            <a:ln w="31750" cap="flat" cmpd="sng" algn="ctr">
              <a:solidFill>
                <a:srgbClr val="A5A5A5"/>
              </a:solidFill>
              <a:prstDash val="solid"/>
              <a:miter lim="800000"/>
            </a:ln>
            <a:effectLst/>
          </p:spPr>
        </p:cxnSp>
        <p:sp>
          <p:nvSpPr>
            <p:cNvPr id="841" name="TextBox 840">
              <a:extLst>
                <a:ext uri="{FF2B5EF4-FFF2-40B4-BE49-F238E27FC236}">
                  <a16:creationId xmlns:a16="http://schemas.microsoft.com/office/drawing/2014/main" id="{4AB76F09-82BA-4794-A2E0-A086E03CC6FE}"/>
                </a:ext>
              </a:extLst>
            </p:cNvPr>
            <p:cNvSpPr txBox="1"/>
            <p:nvPr/>
          </p:nvSpPr>
          <p:spPr>
            <a:xfrm>
              <a:off x="5343426" y="2227233"/>
              <a:ext cx="391453"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10</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842" name="Freeform: Shape 841">
              <a:extLst>
                <a:ext uri="{FF2B5EF4-FFF2-40B4-BE49-F238E27FC236}">
                  <a16:creationId xmlns:a16="http://schemas.microsoft.com/office/drawing/2014/main" id="{214DE41C-C0F7-490C-8090-9F6870CED5AC}"/>
                </a:ext>
              </a:extLst>
            </p:cNvPr>
            <p:cNvSpPr/>
            <p:nvPr/>
          </p:nvSpPr>
          <p:spPr>
            <a:xfrm>
              <a:off x="4654290" y="2856264"/>
              <a:ext cx="828675" cy="539750"/>
            </a:xfrm>
            <a:custGeom>
              <a:avLst/>
              <a:gdLst>
                <a:gd name="connsiteX0" fmla="*/ 0 w 828675"/>
                <a:gd name="connsiteY0" fmla="*/ 0 h 539750"/>
                <a:gd name="connsiteX1" fmla="*/ 828675 w 828675"/>
                <a:gd name="connsiteY1" fmla="*/ 0 h 539750"/>
                <a:gd name="connsiteX2" fmla="*/ 828675 w 828675"/>
                <a:gd name="connsiteY2" fmla="*/ 539750 h 539750"/>
              </a:gdLst>
              <a:ahLst/>
              <a:cxnLst>
                <a:cxn ang="0">
                  <a:pos x="connsiteX0" y="connsiteY0"/>
                </a:cxn>
                <a:cxn ang="0">
                  <a:pos x="connsiteX1" y="connsiteY1"/>
                </a:cxn>
                <a:cxn ang="0">
                  <a:pos x="connsiteX2" y="connsiteY2"/>
                </a:cxn>
              </a:cxnLst>
              <a:rect l="l" t="t" r="r" b="b"/>
              <a:pathLst>
                <a:path w="828675" h="539750">
                  <a:moveTo>
                    <a:pt x="0" y="0"/>
                  </a:moveTo>
                  <a:lnTo>
                    <a:pt x="828675" y="0"/>
                  </a:lnTo>
                  <a:lnTo>
                    <a:pt x="828675" y="539750"/>
                  </a:lnTo>
                </a:path>
              </a:pathLst>
            </a:custGeom>
            <a:noFill/>
            <a:ln w="25400" cap="flat" cmpd="sng" algn="ctr">
              <a:solidFill>
                <a:srgbClr val="FF0000"/>
              </a:solidFill>
              <a:prstDash val="solid"/>
              <a:miter lim="800000"/>
              <a:headEnd type="none"/>
              <a:tailEnd type="stealt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3" name="Freeform: Shape 842">
              <a:extLst>
                <a:ext uri="{FF2B5EF4-FFF2-40B4-BE49-F238E27FC236}">
                  <a16:creationId xmlns:a16="http://schemas.microsoft.com/office/drawing/2014/main" id="{A0B2296E-AB9D-4260-8639-396B7DE3E2CE}"/>
                </a:ext>
              </a:extLst>
            </p:cNvPr>
            <p:cNvSpPr/>
            <p:nvPr/>
          </p:nvSpPr>
          <p:spPr>
            <a:xfrm>
              <a:off x="1788014" y="2680837"/>
              <a:ext cx="3448050" cy="638175"/>
            </a:xfrm>
            <a:custGeom>
              <a:avLst/>
              <a:gdLst>
                <a:gd name="connsiteX0" fmla="*/ 4152900 w 4152900"/>
                <a:gd name="connsiteY0" fmla="*/ 776288 h 776288"/>
                <a:gd name="connsiteX1" fmla="*/ 4152900 w 4152900"/>
                <a:gd name="connsiteY1" fmla="*/ 138113 h 776288"/>
                <a:gd name="connsiteX2" fmla="*/ 704850 w 4152900"/>
                <a:gd name="connsiteY2" fmla="*/ 138113 h 776288"/>
                <a:gd name="connsiteX3" fmla="*/ 566737 w 4152900"/>
                <a:gd name="connsiteY3" fmla="*/ 0 h 776288"/>
                <a:gd name="connsiteX4" fmla="*/ 0 w 4152900"/>
                <a:gd name="connsiteY4" fmla="*/ 0 h 776288"/>
                <a:gd name="connsiteX0" fmla="*/ 4152900 w 4152900"/>
                <a:gd name="connsiteY0" fmla="*/ 776288 h 776288"/>
                <a:gd name="connsiteX1" fmla="*/ 4152900 w 4152900"/>
                <a:gd name="connsiteY1" fmla="*/ 138113 h 776288"/>
                <a:gd name="connsiteX2" fmla="*/ 704850 w 4152900"/>
                <a:gd name="connsiteY2" fmla="*/ 138113 h 776288"/>
                <a:gd name="connsiteX3" fmla="*/ 566737 w 4152900"/>
                <a:gd name="connsiteY3" fmla="*/ 0 h 776288"/>
                <a:gd name="connsiteX4" fmla="*/ 0 w 4152900"/>
                <a:gd name="connsiteY4" fmla="*/ 0 h 776288"/>
                <a:gd name="connsiteX0" fmla="*/ 4152900 w 4152900"/>
                <a:gd name="connsiteY0" fmla="*/ 776301 h 776301"/>
                <a:gd name="connsiteX1" fmla="*/ 4152900 w 4152900"/>
                <a:gd name="connsiteY1" fmla="*/ 138126 h 776301"/>
                <a:gd name="connsiteX2" fmla="*/ 704850 w 4152900"/>
                <a:gd name="connsiteY2" fmla="*/ 138126 h 776301"/>
                <a:gd name="connsiteX3" fmla="*/ 566737 w 4152900"/>
                <a:gd name="connsiteY3" fmla="*/ 13 h 776301"/>
                <a:gd name="connsiteX4" fmla="*/ 0 w 4152900"/>
                <a:gd name="connsiteY4" fmla="*/ 13 h 776301"/>
                <a:gd name="connsiteX0" fmla="*/ 3586163 w 3586163"/>
                <a:gd name="connsiteY0" fmla="*/ 776301 h 776301"/>
                <a:gd name="connsiteX1" fmla="*/ 3586163 w 3586163"/>
                <a:gd name="connsiteY1" fmla="*/ 138126 h 776301"/>
                <a:gd name="connsiteX2" fmla="*/ 138113 w 3586163"/>
                <a:gd name="connsiteY2" fmla="*/ 138126 h 776301"/>
                <a:gd name="connsiteX3" fmla="*/ 0 w 3586163"/>
                <a:gd name="connsiteY3" fmla="*/ 13 h 776301"/>
                <a:gd name="connsiteX0" fmla="*/ 3448050 w 3448050"/>
                <a:gd name="connsiteY0" fmla="*/ 638175 h 638175"/>
                <a:gd name="connsiteX1" fmla="*/ 3448050 w 3448050"/>
                <a:gd name="connsiteY1" fmla="*/ 0 h 638175"/>
                <a:gd name="connsiteX2" fmla="*/ 0 w 3448050"/>
                <a:gd name="connsiteY2" fmla="*/ 0 h 638175"/>
              </a:gdLst>
              <a:ahLst/>
              <a:cxnLst>
                <a:cxn ang="0">
                  <a:pos x="connsiteX0" y="connsiteY0"/>
                </a:cxn>
                <a:cxn ang="0">
                  <a:pos x="connsiteX1" y="connsiteY1"/>
                </a:cxn>
                <a:cxn ang="0">
                  <a:pos x="connsiteX2" y="connsiteY2"/>
                </a:cxn>
              </a:cxnLst>
              <a:rect l="l" t="t" r="r" b="b"/>
              <a:pathLst>
                <a:path w="3448050" h="638175">
                  <a:moveTo>
                    <a:pt x="3448050" y="638175"/>
                  </a:moveTo>
                  <a:lnTo>
                    <a:pt x="3448050" y="0"/>
                  </a:lnTo>
                  <a:lnTo>
                    <a:pt x="0" y="0"/>
                  </a:lnTo>
                </a:path>
              </a:pathLst>
            </a:custGeom>
            <a:noFill/>
            <a:ln w="25400" cap="flat" cmpd="sng" algn="ctr">
              <a:solidFill>
                <a:srgbClr val="4472C4"/>
              </a:solidFill>
              <a:prstDash val="solid"/>
              <a:miter lim="800000"/>
              <a:headEnd type="oval"/>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4" name="TextBox 843">
              <a:extLst>
                <a:ext uri="{FF2B5EF4-FFF2-40B4-BE49-F238E27FC236}">
                  <a16:creationId xmlns:a16="http://schemas.microsoft.com/office/drawing/2014/main" id="{3E4DB114-BA54-4644-A361-6AE4CFCC7569}"/>
                </a:ext>
              </a:extLst>
            </p:cNvPr>
            <p:cNvSpPr txBox="1"/>
            <p:nvPr/>
          </p:nvSpPr>
          <p:spPr>
            <a:xfrm>
              <a:off x="28395" y="2417445"/>
              <a:ext cx="409086" cy="246221"/>
            </a:xfrm>
            <a:prstGeom prst="rect">
              <a:avLst/>
            </a:prstGeom>
            <a:noFill/>
          </p:spPr>
          <p:txBody>
            <a:bodyPr wrap="none" rtlCol="0">
              <a:spAutoFit/>
            </a:bodyPr>
            <a:lstStyle>
              <a:defPPr>
                <a:defRPr lang="en-US"/>
              </a:defPPr>
              <a:lvl1pPr algn="ctr">
                <a:defRPr sz="1000">
                  <a:solidFill>
                    <a:schemeClr val="accent1"/>
                  </a:solidFill>
                </a:defRPr>
              </a:lvl1pPr>
            </a:lstStyle>
            <a:p>
              <a:pPr defTabSz="457200"/>
              <a:r>
                <a:rPr lang="en-US">
                  <a:solidFill>
                    <a:srgbClr val="4472C4"/>
                  </a:solidFill>
                  <a:latin typeface="Calibri" panose="020F0502020204030204"/>
                </a:rPr>
                <a:t>30s</a:t>
              </a:r>
              <a:r>
                <a:rPr lang="en-US" baseline="30000">
                  <a:solidFill>
                    <a:srgbClr val="4472C4"/>
                  </a:solidFill>
                  <a:latin typeface="Calibri" panose="020F0502020204030204"/>
                </a:rPr>
                <a:t>1</a:t>
              </a:r>
            </a:p>
          </p:txBody>
        </p:sp>
        <p:grpSp>
          <p:nvGrpSpPr>
            <p:cNvPr id="845" name="Group 844">
              <a:extLst>
                <a:ext uri="{FF2B5EF4-FFF2-40B4-BE49-F238E27FC236}">
                  <a16:creationId xmlns:a16="http://schemas.microsoft.com/office/drawing/2014/main" id="{F44076DE-2607-4C45-A5B6-0EBD02074C13}"/>
                </a:ext>
              </a:extLst>
            </p:cNvPr>
            <p:cNvGrpSpPr/>
            <p:nvPr/>
          </p:nvGrpSpPr>
          <p:grpSpPr>
            <a:xfrm>
              <a:off x="106238" y="2194938"/>
              <a:ext cx="218428" cy="218428"/>
              <a:chOff x="4439518" y="4439518"/>
              <a:chExt cx="437282" cy="437282"/>
            </a:xfrm>
          </p:grpSpPr>
          <p:sp>
            <p:nvSpPr>
              <p:cNvPr id="846" name="Rectangle 845">
                <a:extLst>
                  <a:ext uri="{FF2B5EF4-FFF2-40B4-BE49-F238E27FC236}">
                    <a16:creationId xmlns:a16="http://schemas.microsoft.com/office/drawing/2014/main" id="{9EEC89BD-79A2-4283-A91C-05908FD92B55}"/>
                  </a:ext>
                </a:extLst>
              </p:cNvPr>
              <p:cNvSpPr/>
              <p:nvPr/>
            </p:nvSpPr>
            <p:spPr>
              <a:xfrm>
                <a:off x="4439518" y="4439518"/>
                <a:ext cx="437282" cy="437282"/>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47" name="Group 846">
                <a:extLst>
                  <a:ext uri="{FF2B5EF4-FFF2-40B4-BE49-F238E27FC236}">
                    <a16:creationId xmlns:a16="http://schemas.microsoft.com/office/drawing/2014/main" id="{0C02F5D2-0D8D-45F1-88DC-03F3DFF7BE69}"/>
                  </a:ext>
                </a:extLst>
              </p:cNvPr>
              <p:cNvGrpSpPr/>
              <p:nvPr/>
            </p:nvGrpSpPr>
            <p:grpSpPr>
              <a:xfrm>
                <a:off x="4536281" y="4506132"/>
                <a:ext cx="285712" cy="287325"/>
                <a:chOff x="4536281" y="4506132"/>
                <a:chExt cx="285712" cy="287325"/>
              </a:xfrm>
            </p:grpSpPr>
            <p:sp>
              <p:nvSpPr>
                <p:cNvPr id="853" name="Arc 852">
                  <a:extLst>
                    <a:ext uri="{FF2B5EF4-FFF2-40B4-BE49-F238E27FC236}">
                      <a16:creationId xmlns:a16="http://schemas.microsoft.com/office/drawing/2014/main" id="{67F18C00-7EBF-4C63-8301-ECD0BAFCB812}"/>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4" name="Isosceles Triangle 853">
                  <a:extLst>
                    <a:ext uri="{FF2B5EF4-FFF2-40B4-BE49-F238E27FC236}">
                      <a16:creationId xmlns:a16="http://schemas.microsoft.com/office/drawing/2014/main" id="{5C265EAF-6AF3-43A4-8D5F-F6FE0DA192E0}"/>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48" name="Group 847">
                <a:extLst>
                  <a:ext uri="{FF2B5EF4-FFF2-40B4-BE49-F238E27FC236}">
                    <a16:creationId xmlns:a16="http://schemas.microsoft.com/office/drawing/2014/main" id="{3A8AF882-FB72-4FC3-B208-13C8B9DF4120}"/>
                  </a:ext>
                </a:extLst>
              </p:cNvPr>
              <p:cNvGrpSpPr/>
              <p:nvPr/>
            </p:nvGrpSpPr>
            <p:grpSpPr>
              <a:xfrm rot="10800000">
                <a:off x="4493427" y="4520822"/>
                <a:ext cx="307143" cy="263511"/>
                <a:chOff x="4514850" y="4496608"/>
                <a:chExt cx="307143" cy="263511"/>
              </a:xfrm>
            </p:grpSpPr>
            <p:sp>
              <p:nvSpPr>
                <p:cNvPr id="851" name="Arc 850">
                  <a:extLst>
                    <a:ext uri="{FF2B5EF4-FFF2-40B4-BE49-F238E27FC236}">
                      <a16:creationId xmlns:a16="http://schemas.microsoft.com/office/drawing/2014/main" id="{CEBB9DEA-B552-49AA-86E5-19D2FDAF9370}"/>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52" name="Isosceles Triangle 851">
                  <a:extLst>
                    <a:ext uri="{FF2B5EF4-FFF2-40B4-BE49-F238E27FC236}">
                      <a16:creationId xmlns:a16="http://schemas.microsoft.com/office/drawing/2014/main" id="{4C556A23-171D-4C2C-B878-71912EB71485}"/>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849" name="Straight Connector 848">
                <a:extLst>
                  <a:ext uri="{FF2B5EF4-FFF2-40B4-BE49-F238E27FC236}">
                    <a16:creationId xmlns:a16="http://schemas.microsoft.com/office/drawing/2014/main" id="{D1E76830-3687-4B77-8376-1572960A4E5B}"/>
                  </a:ext>
                </a:extLst>
              </p:cNvPr>
              <p:cNvCxnSpPr/>
              <p:nvPr/>
            </p:nvCxnSpPr>
            <p:spPr>
              <a:xfrm>
                <a:off x="4495801" y="4633907"/>
                <a:ext cx="103371" cy="0"/>
              </a:xfrm>
              <a:prstGeom prst="line">
                <a:avLst/>
              </a:prstGeom>
              <a:noFill/>
              <a:ln w="19050" cap="flat" cmpd="sng" algn="ctr">
                <a:solidFill>
                  <a:srgbClr val="4472C4"/>
                </a:solidFill>
                <a:prstDash val="solid"/>
                <a:miter lim="800000"/>
              </a:ln>
              <a:effectLst/>
            </p:spPr>
          </p:cxnSp>
          <p:cxnSp>
            <p:nvCxnSpPr>
              <p:cNvPr id="850" name="Straight Connector 849">
                <a:extLst>
                  <a:ext uri="{FF2B5EF4-FFF2-40B4-BE49-F238E27FC236}">
                    <a16:creationId xmlns:a16="http://schemas.microsoft.com/office/drawing/2014/main" id="{216DC69A-8BC0-4FB0-BED1-076103B9A301}"/>
                  </a:ext>
                </a:extLst>
              </p:cNvPr>
              <p:cNvCxnSpPr/>
              <p:nvPr/>
            </p:nvCxnSpPr>
            <p:spPr>
              <a:xfrm>
                <a:off x="4737879" y="4679157"/>
                <a:ext cx="103371" cy="0"/>
              </a:xfrm>
              <a:prstGeom prst="line">
                <a:avLst/>
              </a:prstGeom>
              <a:noFill/>
              <a:ln w="25400" cap="flat" cmpd="sng" algn="ctr">
                <a:solidFill>
                  <a:srgbClr val="4472C4"/>
                </a:solidFill>
                <a:prstDash val="solid"/>
                <a:miter lim="800000"/>
              </a:ln>
              <a:effectLst/>
            </p:spPr>
          </p:cxnSp>
        </p:grpSp>
        <p:sp>
          <p:nvSpPr>
            <p:cNvPr id="856" name="Rectangle 855">
              <a:extLst>
                <a:ext uri="{FF2B5EF4-FFF2-40B4-BE49-F238E27FC236}">
                  <a16:creationId xmlns:a16="http://schemas.microsoft.com/office/drawing/2014/main" id="{A8ADFA24-ED61-4ADB-A559-17389D7DCD4C}"/>
                </a:ext>
              </a:extLst>
            </p:cNvPr>
            <p:cNvSpPr/>
            <p:nvPr/>
          </p:nvSpPr>
          <p:spPr>
            <a:xfrm>
              <a:off x="1262935" y="2679243"/>
              <a:ext cx="3814664" cy="182880"/>
            </a:xfrm>
            <a:prstGeom prst="rect">
              <a:avLst/>
            </a:prstGeom>
            <a:noFill/>
            <a:ln w="25400" cap="flat" cmpd="sng" algn="ctr">
              <a:no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K STREET NW TRANSITWAY</a:t>
              </a:r>
            </a:p>
          </p:txBody>
        </p:sp>
        <p:cxnSp>
          <p:nvCxnSpPr>
            <p:cNvPr id="857" name="Straight Arrow Connector 856">
              <a:extLst>
                <a:ext uri="{FF2B5EF4-FFF2-40B4-BE49-F238E27FC236}">
                  <a16:creationId xmlns:a16="http://schemas.microsoft.com/office/drawing/2014/main" id="{A81BE1CE-7091-40A9-8930-742FBA15F91B}"/>
                </a:ext>
              </a:extLst>
            </p:cNvPr>
            <p:cNvCxnSpPr/>
            <p:nvPr/>
          </p:nvCxnSpPr>
          <p:spPr>
            <a:xfrm flipV="1">
              <a:off x="5316801" y="2155375"/>
              <a:ext cx="0" cy="631644"/>
            </a:xfrm>
            <a:prstGeom prst="straightConnector1">
              <a:avLst/>
            </a:prstGeom>
            <a:noFill/>
            <a:ln w="25400" cap="flat" cmpd="sng" algn="ctr">
              <a:solidFill>
                <a:srgbClr val="FF0000"/>
              </a:solidFill>
              <a:prstDash val="solid"/>
              <a:miter lim="800000"/>
              <a:headEnd type="none"/>
              <a:tailEnd type="stealth"/>
            </a:ln>
            <a:effectLst/>
          </p:spPr>
        </p:cxnSp>
        <p:sp>
          <p:nvSpPr>
            <p:cNvPr id="858" name="TextBox 857">
              <a:extLst>
                <a:ext uri="{FF2B5EF4-FFF2-40B4-BE49-F238E27FC236}">
                  <a16:creationId xmlns:a16="http://schemas.microsoft.com/office/drawing/2014/main" id="{051233FB-1642-43C5-A2AB-7B2CA556D73C}"/>
                </a:ext>
              </a:extLst>
            </p:cNvPr>
            <p:cNvSpPr txBox="1"/>
            <p:nvPr/>
          </p:nvSpPr>
          <p:spPr>
            <a:xfrm>
              <a:off x="5143334" y="1948754"/>
              <a:ext cx="330540" cy="246221"/>
            </a:xfrm>
            <a:prstGeom prst="rect">
              <a:avLst/>
            </a:prstGeom>
            <a:noFill/>
          </p:spPr>
          <p:txBody>
            <a:bodyPr wrap="none" rtlCol="0">
              <a:spAutoFit/>
            </a:bodyPr>
            <a:lstStyle/>
            <a:p>
              <a:pPr algn="ctr" defTabSz="457200"/>
              <a:r>
                <a:rPr lang="en-US" sz="1000">
                  <a:solidFill>
                    <a:srgbClr val="FF0000"/>
                  </a:solidFill>
                  <a:latin typeface="Calibri" panose="020F0502020204030204"/>
                </a:rPr>
                <a:t>G8</a:t>
              </a:r>
            </a:p>
          </p:txBody>
        </p:sp>
        <p:cxnSp>
          <p:nvCxnSpPr>
            <p:cNvPr id="859" name="Straight Arrow Connector 858">
              <a:extLst>
                <a:ext uri="{FF2B5EF4-FFF2-40B4-BE49-F238E27FC236}">
                  <a16:creationId xmlns:a16="http://schemas.microsoft.com/office/drawing/2014/main" id="{B3BBB590-B055-4939-84A8-826EAD550A71}"/>
                </a:ext>
              </a:extLst>
            </p:cNvPr>
            <p:cNvCxnSpPr>
              <a:cxnSpLocks/>
            </p:cNvCxnSpPr>
            <p:nvPr/>
          </p:nvCxnSpPr>
          <p:spPr>
            <a:xfrm>
              <a:off x="5065566" y="2190300"/>
              <a:ext cx="0" cy="481612"/>
            </a:xfrm>
            <a:prstGeom prst="straightConnector1">
              <a:avLst/>
            </a:prstGeom>
            <a:noFill/>
            <a:ln w="25400" cap="flat" cmpd="sng" algn="ctr">
              <a:solidFill>
                <a:srgbClr val="4472C4"/>
              </a:solidFill>
              <a:prstDash val="solid"/>
              <a:miter lim="800000"/>
              <a:headEnd type="oval"/>
              <a:tailEnd type="none"/>
            </a:ln>
            <a:effectLst/>
          </p:spPr>
        </p:cxnSp>
        <p:sp>
          <p:nvSpPr>
            <p:cNvPr id="860" name="TextBox 859">
              <a:extLst>
                <a:ext uri="{FF2B5EF4-FFF2-40B4-BE49-F238E27FC236}">
                  <a16:creationId xmlns:a16="http://schemas.microsoft.com/office/drawing/2014/main" id="{16A257E1-04FF-4A12-A2B1-F465733BEE67}"/>
                </a:ext>
              </a:extLst>
            </p:cNvPr>
            <p:cNvSpPr txBox="1"/>
            <p:nvPr/>
          </p:nvSpPr>
          <p:spPr>
            <a:xfrm>
              <a:off x="4895936" y="1948754"/>
              <a:ext cx="330540" cy="246221"/>
            </a:xfrm>
            <a:prstGeom prst="rect">
              <a:avLst/>
            </a:prstGeom>
            <a:noFill/>
          </p:spPr>
          <p:txBody>
            <a:bodyPr wrap="none" rtlCol="0">
              <a:spAutoFit/>
            </a:bodyPr>
            <a:lstStyle>
              <a:defPPr>
                <a:defRPr lang="en-US"/>
              </a:defPPr>
              <a:lvl1pPr algn="ctr">
                <a:defRPr sz="1000">
                  <a:solidFill>
                    <a:schemeClr val="accent1"/>
                  </a:solidFill>
                </a:defRPr>
              </a:lvl1pPr>
            </a:lstStyle>
            <a:p>
              <a:pPr defTabSz="457200"/>
              <a:r>
                <a:rPr lang="en-US">
                  <a:solidFill>
                    <a:srgbClr val="4472C4"/>
                  </a:solidFill>
                  <a:latin typeface="Calibri" panose="020F0502020204030204"/>
                </a:rPr>
                <a:t>G8</a:t>
              </a:r>
            </a:p>
          </p:txBody>
        </p:sp>
        <p:sp>
          <p:nvSpPr>
            <p:cNvPr id="861" name="TextBox 860">
              <a:extLst>
                <a:ext uri="{FF2B5EF4-FFF2-40B4-BE49-F238E27FC236}">
                  <a16:creationId xmlns:a16="http://schemas.microsoft.com/office/drawing/2014/main" id="{F58EA954-13D3-4DD7-966E-80FEF969228C}"/>
                </a:ext>
              </a:extLst>
            </p:cNvPr>
            <p:cNvSpPr txBox="1"/>
            <p:nvPr/>
          </p:nvSpPr>
          <p:spPr>
            <a:xfrm>
              <a:off x="1371377" y="3406247"/>
              <a:ext cx="378629" cy="400110"/>
            </a:xfrm>
            <a:prstGeom prst="rect">
              <a:avLst/>
            </a:prstGeom>
            <a:noFill/>
          </p:spPr>
          <p:txBody>
            <a:bodyPr wrap="none" rtlCol="0">
              <a:spAutoFit/>
            </a:bodyPr>
            <a:lstStyle/>
            <a:p>
              <a:pPr algn="ctr" defTabSz="457200"/>
              <a:r>
                <a:rPr lang="en-US" sz="1000">
                  <a:solidFill>
                    <a:srgbClr val="FF0000"/>
                  </a:solidFill>
                  <a:latin typeface="Calibri" panose="020F0502020204030204"/>
                </a:rPr>
                <a:t>3Y</a:t>
              </a:r>
            </a:p>
            <a:p>
              <a:pPr algn="ctr" defTabSz="457200"/>
              <a:r>
                <a:rPr lang="en-US" sz="1000">
                  <a:solidFill>
                    <a:srgbClr val="FF0000"/>
                  </a:solidFill>
                  <a:latin typeface="Calibri" panose="020F0502020204030204"/>
                </a:rPr>
                <a:t>16Y</a:t>
              </a:r>
            </a:p>
          </p:txBody>
        </p:sp>
        <p:sp>
          <p:nvSpPr>
            <p:cNvPr id="862" name="TextBox 861">
              <a:extLst>
                <a:ext uri="{FF2B5EF4-FFF2-40B4-BE49-F238E27FC236}">
                  <a16:creationId xmlns:a16="http://schemas.microsoft.com/office/drawing/2014/main" id="{CD88122E-7043-420D-B087-48ADB04950A7}"/>
                </a:ext>
              </a:extLst>
            </p:cNvPr>
            <p:cNvSpPr txBox="1"/>
            <p:nvPr/>
          </p:nvSpPr>
          <p:spPr>
            <a:xfrm>
              <a:off x="878790" y="3406247"/>
              <a:ext cx="378630" cy="400110"/>
            </a:xfrm>
            <a:prstGeom prst="rect">
              <a:avLst/>
            </a:prstGeom>
            <a:noFill/>
          </p:spPr>
          <p:txBody>
            <a:bodyPr wrap="none" rtlCol="0">
              <a:spAutoFit/>
            </a:bodyPr>
            <a:lstStyle/>
            <a:p>
              <a:pPr algn="ctr" defTabSz="457200"/>
              <a:r>
                <a:rPr lang="en-US" sz="1000">
                  <a:solidFill>
                    <a:srgbClr val="4472C4"/>
                  </a:solidFill>
                  <a:latin typeface="Calibri" panose="020F0502020204030204"/>
                </a:rPr>
                <a:t>3Y</a:t>
              </a:r>
            </a:p>
            <a:p>
              <a:pPr algn="ctr" defTabSz="457200"/>
              <a:r>
                <a:rPr lang="en-US" sz="1000">
                  <a:solidFill>
                    <a:srgbClr val="4472C4"/>
                  </a:solidFill>
                  <a:latin typeface="Calibri" panose="020F0502020204030204"/>
                </a:rPr>
                <a:t>16Y</a:t>
              </a:r>
            </a:p>
          </p:txBody>
        </p:sp>
        <p:sp>
          <p:nvSpPr>
            <p:cNvPr id="863" name="TextBox 862">
              <a:extLst>
                <a:ext uri="{FF2B5EF4-FFF2-40B4-BE49-F238E27FC236}">
                  <a16:creationId xmlns:a16="http://schemas.microsoft.com/office/drawing/2014/main" id="{5E62EDE0-DCE0-42FE-9884-D5C1FC63BF67}"/>
                </a:ext>
              </a:extLst>
            </p:cNvPr>
            <p:cNvSpPr txBox="1"/>
            <p:nvPr/>
          </p:nvSpPr>
          <p:spPr>
            <a:xfrm>
              <a:off x="1195950" y="3406247"/>
              <a:ext cx="330540" cy="707886"/>
            </a:xfrm>
            <a:prstGeom prst="rect">
              <a:avLst/>
            </a:prstGeom>
            <a:noFill/>
          </p:spPr>
          <p:txBody>
            <a:bodyPr wrap="none" rtlCol="0">
              <a:spAutoFit/>
            </a:bodyPr>
            <a:lstStyle/>
            <a:p>
              <a:pPr algn="ctr" defTabSz="457200"/>
              <a:r>
                <a:rPr lang="en-US" sz="1000">
                  <a:solidFill>
                    <a:srgbClr val="FF0000"/>
                  </a:solidFill>
                  <a:latin typeface="Calibri" panose="020F0502020204030204"/>
                </a:rPr>
                <a:t>X2</a:t>
              </a:r>
            </a:p>
            <a:p>
              <a:pPr algn="ctr" defTabSz="457200"/>
              <a:r>
                <a:rPr lang="en-US" sz="1000">
                  <a:solidFill>
                    <a:srgbClr val="FF0000"/>
                  </a:solidFill>
                  <a:latin typeface="Calibri" panose="020F0502020204030204"/>
                </a:rPr>
                <a:t>80</a:t>
              </a:r>
            </a:p>
            <a:p>
              <a:pPr algn="ctr" defTabSz="457200"/>
              <a:r>
                <a:rPr lang="en-US" sz="1000">
                  <a:solidFill>
                    <a:srgbClr val="FF0000"/>
                  </a:solidFill>
                  <a:latin typeface="Calibri" panose="020F0502020204030204"/>
                </a:rPr>
                <a:t>G8</a:t>
              </a:r>
            </a:p>
            <a:p>
              <a:pPr algn="ctr" defTabSz="457200"/>
              <a:endParaRPr lang="en-US" sz="1000">
                <a:solidFill>
                  <a:srgbClr val="FF0000"/>
                </a:solidFill>
                <a:latin typeface="Calibri" panose="020F0502020204030204"/>
              </a:endParaRPr>
            </a:p>
          </p:txBody>
        </p:sp>
        <p:sp>
          <p:nvSpPr>
            <p:cNvPr id="864" name="TextBox 863">
              <a:extLst>
                <a:ext uri="{FF2B5EF4-FFF2-40B4-BE49-F238E27FC236}">
                  <a16:creationId xmlns:a16="http://schemas.microsoft.com/office/drawing/2014/main" id="{E84B1BBA-FD3D-4965-B4BA-3CB4711D0B56}"/>
                </a:ext>
              </a:extLst>
            </p:cNvPr>
            <p:cNvSpPr txBox="1"/>
            <p:nvPr/>
          </p:nvSpPr>
          <p:spPr>
            <a:xfrm>
              <a:off x="704227" y="3406247"/>
              <a:ext cx="330540" cy="707886"/>
            </a:xfrm>
            <a:prstGeom prst="rect">
              <a:avLst/>
            </a:prstGeom>
            <a:noFill/>
          </p:spPr>
          <p:txBody>
            <a:bodyPr wrap="none" rtlCol="0">
              <a:spAutoFit/>
            </a:bodyPr>
            <a:lstStyle/>
            <a:p>
              <a:pPr algn="ctr" defTabSz="457200"/>
              <a:r>
                <a:rPr lang="en-US" sz="1000">
                  <a:solidFill>
                    <a:srgbClr val="4472C4"/>
                  </a:solidFill>
                  <a:latin typeface="Calibri" panose="020F0502020204030204"/>
                </a:rPr>
                <a:t>X2</a:t>
              </a:r>
            </a:p>
            <a:p>
              <a:pPr algn="ctr" defTabSz="457200"/>
              <a:r>
                <a:rPr lang="en-US" sz="1000">
                  <a:solidFill>
                    <a:srgbClr val="4472C4"/>
                  </a:solidFill>
                  <a:latin typeface="Calibri" panose="020F0502020204030204"/>
                </a:rPr>
                <a:t>80</a:t>
              </a:r>
            </a:p>
            <a:p>
              <a:pPr algn="ctr" defTabSz="457200"/>
              <a:r>
                <a:rPr lang="en-US" sz="1000">
                  <a:solidFill>
                    <a:srgbClr val="4472C4"/>
                  </a:solidFill>
                  <a:latin typeface="Calibri" panose="020F0502020204030204"/>
                </a:rPr>
                <a:t>G8</a:t>
              </a:r>
            </a:p>
            <a:p>
              <a:pPr algn="ctr" defTabSz="457200"/>
              <a:endParaRPr lang="en-US" sz="1000">
                <a:solidFill>
                  <a:srgbClr val="4472C4"/>
                </a:solidFill>
                <a:latin typeface="Calibri" panose="020F0502020204030204"/>
              </a:endParaRPr>
            </a:p>
          </p:txBody>
        </p:sp>
        <p:sp>
          <p:nvSpPr>
            <p:cNvPr id="865" name="TextBox 864">
              <a:extLst>
                <a:ext uri="{FF2B5EF4-FFF2-40B4-BE49-F238E27FC236}">
                  <a16:creationId xmlns:a16="http://schemas.microsoft.com/office/drawing/2014/main" id="{DF24837E-8F95-4E0A-A964-C5661A4BBF5D}"/>
                </a:ext>
              </a:extLst>
            </p:cNvPr>
            <p:cNvSpPr txBox="1"/>
            <p:nvPr/>
          </p:nvSpPr>
          <p:spPr>
            <a:xfrm>
              <a:off x="4175488" y="3377608"/>
              <a:ext cx="409086" cy="246221"/>
            </a:xfrm>
            <a:prstGeom prst="rect">
              <a:avLst/>
            </a:prstGeom>
            <a:noFill/>
          </p:spPr>
          <p:txBody>
            <a:bodyPr wrap="none" rtlCol="0">
              <a:spAutoFit/>
            </a:bodyPr>
            <a:lstStyle/>
            <a:p>
              <a:pPr algn="ctr" defTabSz="457200"/>
              <a:r>
                <a:rPr lang="en-US" sz="1000">
                  <a:solidFill>
                    <a:srgbClr val="FF0000"/>
                  </a:solidFill>
                  <a:latin typeface="Calibri" panose="020F0502020204030204"/>
                </a:rPr>
                <a:t>30s</a:t>
              </a:r>
              <a:r>
                <a:rPr lang="en-US" sz="1000" baseline="30000">
                  <a:solidFill>
                    <a:srgbClr val="FF0000"/>
                  </a:solidFill>
                  <a:latin typeface="Calibri" panose="020F0502020204030204"/>
                </a:rPr>
                <a:t>1</a:t>
              </a:r>
            </a:p>
          </p:txBody>
        </p:sp>
        <p:sp>
          <p:nvSpPr>
            <p:cNvPr id="866" name="TextBox 865">
              <a:extLst>
                <a:ext uri="{FF2B5EF4-FFF2-40B4-BE49-F238E27FC236}">
                  <a16:creationId xmlns:a16="http://schemas.microsoft.com/office/drawing/2014/main" id="{7FB08A67-6EB1-49EB-BB7B-C6D97C912554}"/>
                </a:ext>
              </a:extLst>
            </p:cNvPr>
            <p:cNvSpPr txBox="1"/>
            <p:nvPr/>
          </p:nvSpPr>
          <p:spPr>
            <a:xfrm>
              <a:off x="4417878" y="3377608"/>
              <a:ext cx="409086" cy="246221"/>
            </a:xfrm>
            <a:prstGeom prst="rect">
              <a:avLst/>
            </a:prstGeom>
            <a:noFill/>
          </p:spPr>
          <p:txBody>
            <a:bodyPr wrap="none" rtlCol="0">
              <a:spAutoFit/>
            </a:bodyPr>
            <a:lstStyle/>
            <a:p>
              <a:pPr algn="ctr" defTabSz="457200"/>
              <a:r>
                <a:rPr lang="en-US" sz="1000">
                  <a:solidFill>
                    <a:srgbClr val="4472C4"/>
                  </a:solidFill>
                  <a:latin typeface="Calibri" panose="020F0502020204030204"/>
                </a:rPr>
                <a:t>30s</a:t>
              </a:r>
              <a:r>
                <a:rPr lang="en-US" sz="1000" baseline="30000">
                  <a:solidFill>
                    <a:srgbClr val="4472C4"/>
                  </a:solidFill>
                  <a:latin typeface="Calibri" panose="020F0502020204030204"/>
                </a:rPr>
                <a:t>1</a:t>
              </a:r>
            </a:p>
          </p:txBody>
        </p:sp>
        <p:grpSp>
          <p:nvGrpSpPr>
            <p:cNvPr id="867" name="Group 866">
              <a:extLst>
                <a:ext uri="{FF2B5EF4-FFF2-40B4-BE49-F238E27FC236}">
                  <a16:creationId xmlns:a16="http://schemas.microsoft.com/office/drawing/2014/main" id="{900A6371-DA49-48AA-B8C2-8274B56D7F55}"/>
                </a:ext>
              </a:extLst>
            </p:cNvPr>
            <p:cNvGrpSpPr/>
            <p:nvPr/>
          </p:nvGrpSpPr>
          <p:grpSpPr>
            <a:xfrm>
              <a:off x="5429938" y="3448480"/>
              <a:ext cx="218428" cy="218428"/>
              <a:chOff x="4439518" y="4439518"/>
              <a:chExt cx="437282" cy="437282"/>
            </a:xfrm>
          </p:grpSpPr>
          <p:sp>
            <p:nvSpPr>
              <p:cNvPr id="868" name="Rectangle 867">
                <a:extLst>
                  <a:ext uri="{FF2B5EF4-FFF2-40B4-BE49-F238E27FC236}">
                    <a16:creationId xmlns:a16="http://schemas.microsoft.com/office/drawing/2014/main" id="{4C64D609-CA98-41ED-90BF-C3B2FAEA6E5A}"/>
                  </a:ext>
                </a:extLst>
              </p:cNvPr>
              <p:cNvSpPr/>
              <p:nvPr/>
            </p:nvSpPr>
            <p:spPr>
              <a:xfrm>
                <a:off x="4439518" y="4439518"/>
                <a:ext cx="437282" cy="437282"/>
              </a:xfrm>
              <a:prstGeom prst="rect">
                <a:avLst/>
              </a:prstGeom>
              <a:solidFill>
                <a:srgbClr val="FF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69" name="Group 868">
                <a:extLst>
                  <a:ext uri="{FF2B5EF4-FFF2-40B4-BE49-F238E27FC236}">
                    <a16:creationId xmlns:a16="http://schemas.microsoft.com/office/drawing/2014/main" id="{758AA305-B4EB-4B78-B350-5800787D4CFE}"/>
                  </a:ext>
                </a:extLst>
              </p:cNvPr>
              <p:cNvGrpSpPr/>
              <p:nvPr/>
            </p:nvGrpSpPr>
            <p:grpSpPr>
              <a:xfrm>
                <a:off x="4536281" y="4506132"/>
                <a:ext cx="285712" cy="287325"/>
                <a:chOff x="4536281" y="4506132"/>
                <a:chExt cx="285712" cy="287325"/>
              </a:xfrm>
            </p:grpSpPr>
            <p:sp>
              <p:nvSpPr>
                <p:cNvPr id="875" name="Arc 874">
                  <a:extLst>
                    <a:ext uri="{FF2B5EF4-FFF2-40B4-BE49-F238E27FC236}">
                      <a16:creationId xmlns:a16="http://schemas.microsoft.com/office/drawing/2014/main" id="{DE305DB3-1C8C-4B39-9094-9DA70EF7A726}"/>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6" name="Isosceles Triangle 875">
                  <a:extLst>
                    <a:ext uri="{FF2B5EF4-FFF2-40B4-BE49-F238E27FC236}">
                      <a16:creationId xmlns:a16="http://schemas.microsoft.com/office/drawing/2014/main" id="{A444A8A3-E664-47B0-8CC7-8306FBC5A2BE}"/>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70" name="Group 869">
                <a:extLst>
                  <a:ext uri="{FF2B5EF4-FFF2-40B4-BE49-F238E27FC236}">
                    <a16:creationId xmlns:a16="http://schemas.microsoft.com/office/drawing/2014/main" id="{A5803ACC-5027-4C87-9B0A-F2F7B7E517DE}"/>
                  </a:ext>
                </a:extLst>
              </p:cNvPr>
              <p:cNvGrpSpPr/>
              <p:nvPr/>
            </p:nvGrpSpPr>
            <p:grpSpPr>
              <a:xfrm rot="10800000">
                <a:off x="4493427" y="4520822"/>
                <a:ext cx="307143" cy="263511"/>
                <a:chOff x="4514850" y="4496608"/>
                <a:chExt cx="307143" cy="263511"/>
              </a:xfrm>
            </p:grpSpPr>
            <p:sp>
              <p:nvSpPr>
                <p:cNvPr id="873" name="Arc 872">
                  <a:extLst>
                    <a:ext uri="{FF2B5EF4-FFF2-40B4-BE49-F238E27FC236}">
                      <a16:creationId xmlns:a16="http://schemas.microsoft.com/office/drawing/2014/main" id="{FDB2784D-8F9B-458F-BCE2-061E945306FD}"/>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4" name="Isosceles Triangle 873">
                  <a:extLst>
                    <a:ext uri="{FF2B5EF4-FFF2-40B4-BE49-F238E27FC236}">
                      <a16:creationId xmlns:a16="http://schemas.microsoft.com/office/drawing/2014/main" id="{08DD3B8B-6F1B-4AC5-B00A-E1C5B037C1F9}"/>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871" name="Straight Connector 870">
                <a:extLst>
                  <a:ext uri="{FF2B5EF4-FFF2-40B4-BE49-F238E27FC236}">
                    <a16:creationId xmlns:a16="http://schemas.microsoft.com/office/drawing/2014/main" id="{BCBF2D56-3A63-4B9A-9287-C1BA74977C43}"/>
                  </a:ext>
                </a:extLst>
              </p:cNvPr>
              <p:cNvCxnSpPr/>
              <p:nvPr/>
            </p:nvCxnSpPr>
            <p:spPr>
              <a:xfrm>
                <a:off x="4495801" y="4633907"/>
                <a:ext cx="103371" cy="0"/>
              </a:xfrm>
              <a:prstGeom prst="line">
                <a:avLst/>
              </a:prstGeom>
              <a:noFill/>
              <a:ln w="19050" cap="flat" cmpd="sng" algn="ctr">
                <a:solidFill>
                  <a:srgbClr val="FF0000"/>
                </a:solidFill>
                <a:prstDash val="solid"/>
                <a:miter lim="800000"/>
              </a:ln>
              <a:effectLst/>
            </p:spPr>
          </p:cxnSp>
          <p:cxnSp>
            <p:nvCxnSpPr>
              <p:cNvPr id="872" name="Straight Connector 871">
                <a:extLst>
                  <a:ext uri="{FF2B5EF4-FFF2-40B4-BE49-F238E27FC236}">
                    <a16:creationId xmlns:a16="http://schemas.microsoft.com/office/drawing/2014/main" id="{F7046110-7F75-4DA8-9A61-ED43019F1DBA}"/>
                  </a:ext>
                </a:extLst>
              </p:cNvPr>
              <p:cNvCxnSpPr/>
              <p:nvPr/>
            </p:nvCxnSpPr>
            <p:spPr>
              <a:xfrm>
                <a:off x="4737879" y="4679157"/>
                <a:ext cx="103371" cy="0"/>
              </a:xfrm>
              <a:prstGeom prst="line">
                <a:avLst/>
              </a:prstGeom>
              <a:noFill/>
              <a:ln w="25400" cap="flat" cmpd="sng" algn="ctr">
                <a:solidFill>
                  <a:srgbClr val="FF0000"/>
                </a:solidFill>
                <a:prstDash val="solid"/>
                <a:miter lim="800000"/>
              </a:ln>
              <a:effectLst/>
            </p:spPr>
          </p:cxnSp>
        </p:grpSp>
        <p:sp>
          <p:nvSpPr>
            <p:cNvPr id="877" name="TextBox 876">
              <a:extLst>
                <a:ext uri="{FF2B5EF4-FFF2-40B4-BE49-F238E27FC236}">
                  <a16:creationId xmlns:a16="http://schemas.microsoft.com/office/drawing/2014/main" id="{957366A3-FB61-4C2A-9500-DB97E346164F}"/>
                </a:ext>
              </a:extLst>
            </p:cNvPr>
            <p:cNvSpPr txBox="1"/>
            <p:nvPr/>
          </p:nvSpPr>
          <p:spPr>
            <a:xfrm>
              <a:off x="4908093" y="3377608"/>
              <a:ext cx="378630" cy="861774"/>
            </a:xfrm>
            <a:prstGeom prst="rect">
              <a:avLst/>
            </a:prstGeom>
            <a:noFill/>
          </p:spPr>
          <p:txBody>
            <a:bodyPr wrap="none" rtlCol="0">
              <a:spAutoFit/>
            </a:bodyPr>
            <a:lstStyle/>
            <a:p>
              <a:pPr algn="ctr" defTabSz="457200"/>
              <a:r>
                <a:rPr lang="en-US" sz="1000">
                  <a:solidFill>
                    <a:srgbClr val="FF0000"/>
                  </a:solidFill>
                  <a:latin typeface="Calibri" panose="020F0502020204030204"/>
                </a:rPr>
                <a:t>D6</a:t>
              </a:r>
            </a:p>
            <a:p>
              <a:pPr algn="ctr" defTabSz="457200"/>
              <a:r>
                <a:rPr lang="en-US" sz="1000">
                  <a:solidFill>
                    <a:srgbClr val="FF0000"/>
                  </a:solidFill>
                  <a:latin typeface="Calibri" panose="020F0502020204030204"/>
                </a:rPr>
                <a:t>X2</a:t>
              </a:r>
            </a:p>
            <a:p>
              <a:pPr algn="ctr" defTabSz="457200"/>
              <a:r>
                <a:rPr lang="en-US" sz="1000">
                  <a:solidFill>
                    <a:srgbClr val="FF0000"/>
                  </a:solidFill>
                  <a:latin typeface="Calibri" panose="020F0502020204030204"/>
                </a:rPr>
                <a:t>80</a:t>
              </a:r>
            </a:p>
            <a:p>
              <a:pPr algn="ctr" defTabSz="457200"/>
              <a:r>
                <a:rPr lang="en-US" sz="1000">
                  <a:solidFill>
                    <a:srgbClr val="FF0000"/>
                  </a:solidFill>
                  <a:latin typeface="Calibri" panose="020F0502020204030204"/>
                </a:rPr>
                <a:t>3Y</a:t>
              </a:r>
            </a:p>
            <a:p>
              <a:pPr algn="ctr" defTabSz="457200"/>
              <a:r>
                <a:rPr lang="en-US" sz="1000">
                  <a:solidFill>
                    <a:srgbClr val="FF0000"/>
                  </a:solidFill>
                  <a:latin typeface="Calibri" panose="020F0502020204030204"/>
                </a:rPr>
                <a:t>16Y</a:t>
              </a:r>
            </a:p>
          </p:txBody>
        </p:sp>
        <p:sp>
          <p:nvSpPr>
            <p:cNvPr id="878" name="TextBox 877">
              <a:extLst>
                <a:ext uri="{FF2B5EF4-FFF2-40B4-BE49-F238E27FC236}">
                  <a16:creationId xmlns:a16="http://schemas.microsoft.com/office/drawing/2014/main" id="{137F153D-4E0A-4F0C-944F-6E56759F0B0F}"/>
                </a:ext>
              </a:extLst>
            </p:cNvPr>
            <p:cNvSpPr txBox="1"/>
            <p:nvPr/>
          </p:nvSpPr>
          <p:spPr>
            <a:xfrm>
              <a:off x="5136595" y="3377608"/>
              <a:ext cx="378630" cy="861774"/>
            </a:xfrm>
            <a:prstGeom prst="rect">
              <a:avLst/>
            </a:prstGeom>
            <a:noFill/>
          </p:spPr>
          <p:txBody>
            <a:bodyPr wrap="none" rtlCol="0">
              <a:spAutoFit/>
            </a:bodyPr>
            <a:lstStyle>
              <a:defPPr>
                <a:defRPr lang="en-US"/>
              </a:defPPr>
              <a:lvl1pPr algn="ctr">
                <a:defRPr sz="1000">
                  <a:solidFill>
                    <a:schemeClr val="accent1"/>
                  </a:solidFill>
                </a:defRPr>
              </a:lvl1pPr>
            </a:lstStyle>
            <a:p>
              <a:pPr defTabSz="457200"/>
              <a:r>
                <a:rPr lang="en-US">
                  <a:solidFill>
                    <a:srgbClr val="4472C4"/>
                  </a:solidFill>
                  <a:latin typeface="Calibri" panose="020F0502020204030204"/>
                </a:rPr>
                <a:t>D6</a:t>
              </a:r>
            </a:p>
            <a:p>
              <a:pPr defTabSz="457200"/>
              <a:r>
                <a:rPr lang="en-US">
                  <a:solidFill>
                    <a:srgbClr val="4472C4"/>
                  </a:solidFill>
                  <a:latin typeface="Calibri" panose="020F0502020204030204"/>
                </a:rPr>
                <a:t>X2</a:t>
              </a:r>
            </a:p>
            <a:p>
              <a:pPr defTabSz="457200"/>
              <a:r>
                <a:rPr lang="en-US">
                  <a:solidFill>
                    <a:srgbClr val="4472C4"/>
                  </a:solidFill>
                  <a:latin typeface="Calibri" panose="020F0502020204030204"/>
                </a:rPr>
                <a:t>80</a:t>
              </a:r>
            </a:p>
            <a:p>
              <a:pPr defTabSz="457200"/>
              <a:r>
                <a:rPr lang="en-US">
                  <a:solidFill>
                    <a:srgbClr val="4472C4"/>
                  </a:solidFill>
                  <a:latin typeface="Calibri" panose="020F0502020204030204"/>
                </a:rPr>
                <a:t>3Y</a:t>
              </a:r>
            </a:p>
            <a:p>
              <a:pPr defTabSz="457200"/>
              <a:r>
                <a:rPr lang="en-US">
                  <a:solidFill>
                    <a:srgbClr val="4472C4"/>
                  </a:solidFill>
                  <a:latin typeface="Calibri" panose="020F0502020204030204"/>
                </a:rPr>
                <a:t>16Y</a:t>
              </a:r>
            </a:p>
          </p:txBody>
        </p:sp>
        <p:grpSp>
          <p:nvGrpSpPr>
            <p:cNvPr id="879" name="Group 878">
              <a:extLst>
                <a:ext uri="{FF2B5EF4-FFF2-40B4-BE49-F238E27FC236}">
                  <a16:creationId xmlns:a16="http://schemas.microsoft.com/office/drawing/2014/main" id="{E2C82FBB-D351-4CFB-A3A0-5D20EB83CD1A}"/>
                </a:ext>
              </a:extLst>
            </p:cNvPr>
            <p:cNvGrpSpPr/>
            <p:nvPr/>
          </p:nvGrpSpPr>
          <p:grpSpPr>
            <a:xfrm>
              <a:off x="5226476" y="4209592"/>
              <a:ext cx="218428" cy="218428"/>
              <a:chOff x="4439518" y="4439518"/>
              <a:chExt cx="437282" cy="437282"/>
            </a:xfrm>
          </p:grpSpPr>
          <p:sp>
            <p:nvSpPr>
              <p:cNvPr id="880" name="Rectangle 879">
                <a:extLst>
                  <a:ext uri="{FF2B5EF4-FFF2-40B4-BE49-F238E27FC236}">
                    <a16:creationId xmlns:a16="http://schemas.microsoft.com/office/drawing/2014/main" id="{A01CD08A-020F-41E2-9B3F-EB2FEFE8337E}"/>
                  </a:ext>
                </a:extLst>
              </p:cNvPr>
              <p:cNvSpPr/>
              <p:nvPr/>
            </p:nvSpPr>
            <p:spPr>
              <a:xfrm>
                <a:off x="4439518" y="4439518"/>
                <a:ext cx="437282" cy="437282"/>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881" name="Group 880">
                <a:extLst>
                  <a:ext uri="{FF2B5EF4-FFF2-40B4-BE49-F238E27FC236}">
                    <a16:creationId xmlns:a16="http://schemas.microsoft.com/office/drawing/2014/main" id="{179FA17A-C1BE-4C47-A447-1BBB0E897F78}"/>
                  </a:ext>
                </a:extLst>
              </p:cNvPr>
              <p:cNvGrpSpPr/>
              <p:nvPr/>
            </p:nvGrpSpPr>
            <p:grpSpPr>
              <a:xfrm>
                <a:off x="4536281" y="4506132"/>
                <a:ext cx="285712" cy="287325"/>
                <a:chOff x="4536281" y="4506132"/>
                <a:chExt cx="285712" cy="287325"/>
              </a:xfrm>
            </p:grpSpPr>
            <p:sp>
              <p:nvSpPr>
                <p:cNvPr id="887" name="Arc 886">
                  <a:extLst>
                    <a:ext uri="{FF2B5EF4-FFF2-40B4-BE49-F238E27FC236}">
                      <a16:creationId xmlns:a16="http://schemas.microsoft.com/office/drawing/2014/main" id="{F99DEEC1-1B87-4389-A3FE-A7A9B2B4C74B}"/>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8" name="Isosceles Triangle 887">
                  <a:extLst>
                    <a:ext uri="{FF2B5EF4-FFF2-40B4-BE49-F238E27FC236}">
                      <a16:creationId xmlns:a16="http://schemas.microsoft.com/office/drawing/2014/main" id="{B0B1BE55-F1AD-47FF-99C4-049EE7754FCD}"/>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882" name="Group 881">
                <a:extLst>
                  <a:ext uri="{FF2B5EF4-FFF2-40B4-BE49-F238E27FC236}">
                    <a16:creationId xmlns:a16="http://schemas.microsoft.com/office/drawing/2014/main" id="{E4982AC3-542E-4D85-BB8E-ED1E20CCE204}"/>
                  </a:ext>
                </a:extLst>
              </p:cNvPr>
              <p:cNvGrpSpPr/>
              <p:nvPr/>
            </p:nvGrpSpPr>
            <p:grpSpPr>
              <a:xfrm rot="10800000">
                <a:off x="4493427" y="4520822"/>
                <a:ext cx="307143" cy="263511"/>
                <a:chOff x="4514850" y="4496608"/>
                <a:chExt cx="307143" cy="263511"/>
              </a:xfrm>
            </p:grpSpPr>
            <p:sp>
              <p:nvSpPr>
                <p:cNvPr id="885" name="Arc 884">
                  <a:extLst>
                    <a:ext uri="{FF2B5EF4-FFF2-40B4-BE49-F238E27FC236}">
                      <a16:creationId xmlns:a16="http://schemas.microsoft.com/office/drawing/2014/main" id="{D4F400DD-088A-45EC-B42B-1459B8119AAE}"/>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6" name="Isosceles Triangle 885">
                  <a:extLst>
                    <a:ext uri="{FF2B5EF4-FFF2-40B4-BE49-F238E27FC236}">
                      <a16:creationId xmlns:a16="http://schemas.microsoft.com/office/drawing/2014/main" id="{E7D3441F-8261-4FC1-B294-2A7F3E2ABE1E}"/>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883" name="Straight Connector 882">
                <a:extLst>
                  <a:ext uri="{FF2B5EF4-FFF2-40B4-BE49-F238E27FC236}">
                    <a16:creationId xmlns:a16="http://schemas.microsoft.com/office/drawing/2014/main" id="{C8681483-91A6-4C7B-B90C-F1DF4AAA12F2}"/>
                  </a:ext>
                </a:extLst>
              </p:cNvPr>
              <p:cNvCxnSpPr/>
              <p:nvPr/>
            </p:nvCxnSpPr>
            <p:spPr>
              <a:xfrm>
                <a:off x="4495801" y="4633907"/>
                <a:ext cx="103371" cy="0"/>
              </a:xfrm>
              <a:prstGeom prst="line">
                <a:avLst/>
              </a:prstGeom>
              <a:noFill/>
              <a:ln w="19050" cap="flat" cmpd="sng" algn="ctr">
                <a:solidFill>
                  <a:srgbClr val="4472C4"/>
                </a:solidFill>
                <a:prstDash val="solid"/>
                <a:miter lim="800000"/>
              </a:ln>
              <a:effectLst/>
            </p:spPr>
          </p:cxnSp>
          <p:cxnSp>
            <p:nvCxnSpPr>
              <p:cNvPr id="884" name="Straight Connector 883">
                <a:extLst>
                  <a:ext uri="{FF2B5EF4-FFF2-40B4-BE49-F238E27FC236}">
                    <a16:creationId xmlns:a16="http://schemas.microsoft.com/office/drawing/2014/main" id="{6E50E947-3FE1-4D21-8657-03ABA4014D0C}"/>
                  </a:ext>
                </a:extLst>
              </p:cNvPr>
              <p:cNvCxnSpPr/>
              <p:nvPr/>
            </p:nvCxnSpPr>
            <p:spPr>
              <a:xfrm>
                <a:off x="4737879" y="4679157"/>
                <a:ext cx="103371" cy="0"/>
              </a:xfrm>
              <a:prstGeom prst="line">
                <a:avLst/>
              </a:prstGeom>
              <a:noFill/>
              <a:ln w="25400" cap="flat" cmpd="sng" algn="ctr">
                <a:solidFill>
                  <a:srgbClr val="4472C4"/>
                </a:solidFill>
                <a:prstDash val="solid"/>
                <a:miter lim="800000"/>
              </a:ln>
              <a:effectLst/>
            </p:spPr>
          </p:cxnSp>
        </p:grpSp>
        <p:cxnSp>
          <p:nvCxnSpPr>
            <p:cNvPr id="889" name="Straight Arrow Connector 888">
              <a:extLst>
                <a:ext uri="{FF2B5EF4-FFF2-40B4-BE49-F238E27FC236}">
                  <a16:creationId xmlns:a16="http://schemas.microsoft.com/office/drawing/2014/main" id="{863D20E2-39BB-45E2-98C8-1EE22A70B063}"/>
                </a:ext>
              </a:extLst>
            </p:cNvPr>
            <p:cNvCxnSpPr>
              <a:cxnSpLocks/>
            </p:cNvCxnSpPr>
            <p:nvPr/>
          </p:nvCxnSpPr>
          <p:spPr>
            <a:xfrm>
              <a:off x="755650" y="2117725"/>
              <a:ext cx="0" cy="419100"/>
            </a:xfrm>
            <a:prstGeom prst="straightConnector1">
              <a:avLst/>
            </a:prstGeom>
            <a:noFill/>
            <a:ln w="25400" cap="flat" cmpd="sng" algn="ctr">
              <a:solidFill>
                <a:srgbClr val="4472C4"/>
              </a:solidFill>
              <a:prstDash val="solid"/>
              <a:miter lim="800000"/>
              <a:headEnd type="stealth"/>
              <a:tailEnd type="none"/>
            </a:ln>
            <a:effectLst/>
          </p:spPr>
        </p:cxnSp>
        <p:sp>
          <p:nvSpPr>
            <p:cNvPr id="890" name="TextBox 889">
              <a:extLst>
                <a:ext uri="{FF2B5EF4-FFF2-40B4-BE49-F238E27FC236}">
                  <a16:creationId xmlns:a16="http://schemas.microsoft.com/office/drawing/2014/main" id="{8DD0267C-870D-4AE2-B0EC-DB2E2F659617}"/>
                </a:ext>
              </a:extLst>
            </p:cNvPr>
            <p:cNvSpPr txBox="1"/>
            <p:nvPr/>
          </p:nvSpPr>
          <p:spPr>
            <a:xfrm>
              <a:off x="603731" y="1861445"/>
              <a:ext cx="328936" cy="246221"/>
            </a:xfrm>
            <a:prstGeom prst="rect">
              <a:avLst/>
            </a:prstGeom>
            <a:noFill/>
          </p:spPr>
          <p:txBody>
            <a:bodyPr wrap="none" rtlCol="0">
              <a:spAutoFit/>
            </a:bodyPr>
            <a:lstStyle>
              <a:defPPr>
                <a:defRPr lang="en-US"/>
              </a:defPPr>
              <a:lvl1pPr algn="ctr">
                <a:defRPr sz="1000">
                  <a:solidFill>
                    <a:schemeClr val="accent1"/>
                  </a:solidFill>
                </a:defRPr>
              </a:lvl1pPr>
            </a:lstStyle>
            <a:p>
              <a:pPr defTabSz="457200"/>
              <a:r>
                <a:rPr lang="en-US">
                  <a:solidFill>
                    <a:srgbClr val="4472C4"/>
                  </a:solidFill>
                  <a:latin typeface="Calibri" panose="020F0502020204030204"/>
                </a:rPr>
                <a:t>D6</a:t>
              </a:r>
            </a:p>
          </p:txBody>
        </p:sp>
        <p:sp>
          <p:nvSpPr>
            <p:cNvPr id="891" name="TextBox 890">
              <a:extLst>
                <a:ext uri="{FF2B5EF4-FFF2-40B4-BE49-F238E27FC236}">
                  <a16:creationId xmlns:a16="http://schemas.microsoft.com/office/drawing/2014/main" id="{D1404567-07EE-449D-BF8E-C6A90AEA20F6}"/>
                </a:ext>
              </a:extLst>
            </p:cNvPr>
            <p:cNvSpPr txBox="1"/>
            <p:nvPr/>
          </p:nvSpPr>
          <p:spPr>
            <a:xfrm>
              <a:off x="512848" y="2227233"/>
              <a:ext cx="409086" cy="246221"/>
            </a:xfrm>
            <a:prstGeom prst="rect">
              <a:avLst/>
            </a:prstGeom>
            <a:noFill/>
          </p:spPr>
          <p:txBody>
            <a:bodyPr wrap="none" rtlCol="0">
              <a:spAutoFit/>
            </a:bodyPr>
            <a:lstStyle/>
            <a:p>
              <a:pPr defTabSz="457200"/>
              <a:r>
                <a:rPr lang="en-US" sz="1000" b="1">
                  <a:solidFill>
                    <a:srgbClr val="000000"/>
                  </a:solidFill>
                  <a:latin typeface="Calibri" panose="020F0502020204030204"/>
                </a:rPr>
                <a:t>22</a:t>
              </a:r>
              <a:r>
                <a:rPr lang="en-US" sz="1000" b="1" baseline="30000">
                  <a:solidFill>
                    <a:srgbClr val="000000"/>
                  </a:solidFill>
                  <a:latin typeface="Calibri" panose="020F0502020204030204"/>
                </a:rPr>
                <a:t>nd</a:t>
              </a:r>
              <a:endParaRPr lang="en-US" sz="1000" b="1">
                <a:solidFill>
                  <a:srgbClr val="000000"/>
                </a:solidFill>
                <a:latin typeface="Calibri" panose="020F0502020204030204"/>
              </a:endParaRPr>
            </a:p>
          </p:txBody>
        </p:sp>
        <p:cxnSp>
          <p:nvCxnSpPr>
            <p:cNvPr id="892" name="Straight Connector 891">
              <a:extLst>
                <a:ext uri="{FF2B5EF4-FFF2-40B4-BE49-F238E27FC236}">
                  <a16:creationId xmlns:a16="http://schemas.microsoft.com/office/drawing/2014/main" id="{B526BE32-892B-4705-9D27-48B18EF84B9F}"/>
                </a:ext>
              </a:extLst>
            </p:cNvPr>
            <p:cNvCxnSpPr>
              <a:cxnSpLocks/>
            </p:cNvCxnSpPr>
            <p:nvPr/>
          </p:nvCxnSpPr>
          <p:spPr>
            <a:xfrm>
              <a:off x="1442487" y="2857058"/>
              <a:ext cx="0" cy="544387"/>
            </a:xfrm>
            <a:prstGeom prst="line">
              <a:avLst/>
            </a:prstGeom>
            <a:noFill/>
            <a:ln w="25400" cap="flat" cmpd="sng" algn="ctr">
              <a:solidFill>
                <a:srgbClr val="FF0000"/>
              </a:solidFill>
              <a:prstDash val="solid"/>
              <a:miter lim="800000"/>
              <a:headEnd type="none"/>
              <a:tailEnd type="oval"/>
            </a:ln>
            <a:effectLst/>
          </p:spPr>
        </p:cxnSp>
      </p:grpSp>
      <p:grpSp>
        <p:nvGrpSpPr>
          <p:cNvPr id="999" name="Group 998">
            <a:extLst>
              <a:ext uri="{FF2B5EF4-FFF2-40B4-BE49-F238E27FC236}">
                <a16:creationId xmlns:a16="http://schemas.microsoft.com/office/drawing/2014/main" id="{BAC194A6-5420-4B3C-AB91-42233273DAFF}"/>
              </a:ext>
            </a:extLst>
          </p:cNvPr>
          <p:cNvGrpSpPr/>
          <p:nvPr/>
        </p:nvGrpSpPr>
        <p:grpSpPr>
          <a:xfrm>
            <a:off x="85873" y="2902941"/>
            <a:ext cx="5943600" cy="2625338"/>
            <a:chOff x="104609" y="2042378"/>
            <a:chExt cx="5943600" cy="2625338"/>
          </a:xfrm>
        </p:grpSpPr>
        <p:sp>
          <p:nvSpPr>
            <p:cNvPr id="894" name="Rectangle 893">
              <a:extLst>
                <a:ext uri="{FF2B5EF4-FFF2-40B4-BE49-F238E27FC236}">
                  <a16:creationId xmlns:a16="http://schemas.microsoft.com/office/drawing/2014/main" id="{60D5B1EA-F80B-422B-8FDC-0D352B6CADDC}"/>
                </a:ext>
              </a:extLst>
            </p:cNvPr>
            <p:cNvSpPr/>
            <p:nvPr/>
          </p:nvSpPr>
          <p:spPr>
            <a:xfrm>
              <a:off x="104609" y="2042378"/>
              <a:ext cx="5943600" cy="2625338"/>
            </a:xfrm>
            <a:prstGeom prst="rect">
              <a:avLst/>
            </a:prstGeom>
            <a:solidFill>
              <a:schemeClr val="bg1"/>
            </a:solidFill>
            <a:ln w="38100" cap="flat" cmpd="sng" algn="ctr">
              <a:solidFill>
                <a:schemeClr val="accent1"/>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95" name="Straight Connector 894">
              <a:extLst>
                <a:ext uri="{FF2B5EF4-FFF2-40B4-BE49-F238E27FC236}">
                  <a16:creationId xmlns:a16="http://schemas.microsoft.com/office/drawing/2014/main" id="{BB306080-8B7C-4939-8553-014377431D56}"/>
                </a:ext>
              </a:extLst>
            </p:cNvPr>
            <p:cNvCxnSpPr>
              <a:cxnSpLocks/>
            </p:cNvCxnSpPr>
            <p:nvPr/>
          </p:nvCxnSpPr>
          <p:spPr>
            <a:xfrm>
              <a:off x="487857" y="3133097"/>
              <a:ext cx="4453816" cy="0"/>
            </a:xfrm>
            <a:prstGeom prst="line">
              <a:avLst/>
            </a:prstGeom>
            <a:noFill/>
            <a:ln w="31750" cap="flat" cmpd="sng" algn="ctr">
              <a:solidFill>
                <a:srgbClr val="A5A5A5"/>
              </a:solidFill>
              <a:prstDash val="solid"/>
              <a:miter lim="800000"/>
            </a:ln>
            <a:effectLst/>
          </p:spPr>
        </p:cxnSp>
        <p:cxnSp>
          <p:nvCxnSpPr>
            <p:cNvPr id="896" name="Straight Connector 895">
              <a:extLst>
                <a:ext uri="{FF2B5EF4-FFF2-40B4-BE49-F238E27FC236}">
                  <a16:creationId xmlns:a16="http://schemas.microsoft.com/office/drawing/2014/main" id="{F49D80F5-94BB-47B4-AF9F-AB44C9A6AC66}"/>
                </a:ext>
              </a:extLst>
            </p:cNvPr>
            <p:cNvCxnSpPr>
              <a:cxnSpLocks/>
            </p:cNvCxnSpPr>
            <p:nvPr/>
          </p:nvCxnSpPr>
          <p:spPr>
            <a:xfrm>
              <a:off x="487857" y="2780852"/>
              <a:ext cx="4453816" cy="0"/>
            </a:xfrm>
            <a:prstGeom prst="line">
              <a:avLst/>
            </a:prstGeom>
            <a:noFill/>
            <a:ln w="31750" cap="flat" cmpd="sng" algn="ctr">
              <a:solidFill>
                <a:srgbClr val="A5A5A5"/>
              </a:solidFill>
              <a:prstDash val="solid"/>
              <a:miter lim="800000"/>
            </a:ln>
            <a:effectLst/>
          </p:spPr>
        </p:cxnSp>
        <p:cxnSp>
          <p:nvCxnSpPr>
            <p:cNvPr id="897" name="Straight Connector 896">
              <a:extLst>
                <a:ext uri="{FF2B5EF4-FFF2-40B4-BE49-F238E27FC236}">
                  <a16:creationId xmlns:a16="http://schemas.microsoft.com/office/drawing/2014/main" id="{8A61691D-78BC-46AA-9F5B-0E7F221F77FB}"/>
                </a:ext>
              </a:extLst>
            </p:cNvPr>
            <p:cNvCxnSpPr/>
            <p:nvPr/>
          </p:nvCxnSpPr>
          <p:spPr>
            <a:xfrm>
              <a:off x="1127009" y="2303852"/>
              <a:ext cx="0" cy="1209600"/>
            </a:xfrm>
            <a:prstGeom prst="line">
              <a:avLst/>
            </a:prstGeom>
            <a:noFill/>
            <a:ln w="31750" cap="flat" cmpd="sng" algn="ctr">
              <a:solidFill>
                <a:srgbClr val="A5A5A5"/>
              </a:solidFill>
              <a:prstDash val="solid"/>
              <a:miter lim="800000"/>
            </a:ln>
            <a:effectLst/>
          </p:spPr>
        </p:cxnSp>
        <p:cxnSp>
          <p:nvCxnSpPr>
            <p:cNvPr id="898" name="Straight Connector 897">
              <a:extLst>
                <a:ext uri="{FF2B5EF4-FFF2-40B4-BE49-F238E27FC236}">
                  <a16:creationId xmlns:a16="http://schemas.microsoft.com/office/drawing/2014/main" id="{954AF5D3-826A-4633-85B3-53EEF3C74523}"/>
                </a:ext>
              </a:extLst>
            </p:cNvPr>
            <p:cNvCxnSpPr/>
            <p:nvPr/>
          </p:nvCxnSpPr>
          <p:spPr>
            <a:xfrm>
              <a:off x="1498439" y="2303852"/>
              <a:ext cx="0" cy="1209600"/>
            </a:xfrm>
            <a:prstGeom prst="line">
              <a:avLst/>
            </a:prstGeom>
            <a:noFill/>
            <a:ln w="31750" cap="flat" cmpd="sng" algn="ctr">
              <a:solidFill>
                <a:srgbClr val="A5A5A5"/>
              </a:solidFill>
              <a:prstDash val="solid"/>
              <a:miter lim="800000"/>
            </a:ln>
            <a:effectLst/>
          </p:spPr>
        </p:cxnSp>
        <p:cxnSp>
          <p:nvCxnSpPr>
            <p:cNvPr id="899" name="Straight Connector 898">
              <a:extLst>
                <a:ext uri="{FF2B5EF4-FFF2-40B4-BE49-F238E27FC236}">
                  <a16:creationId xmlns:a16="http://schemas.microsoft.com/office/drawing/2014/main" id="{7761AFE0-EC8A-4686-B4BF-E5F0B385BBDA}"/>
                </a:ext>
              </a:extLst>
            </p:cNvPr>
            <p:cNvCxnSpPr/>
            <p:nvPr/>
          </p:nvCxnSpPr>
          <p:spPr>
            <a:xfrm>
              <a:off x="1874097" y="2303852"/>
              <a:ext cx="0" cy="1209600"/>
            </a:xfrm>
            <a:prstGeom prst="line">
              <a:avLst/>
            </a:prstGeom>
            <a:noFill/>
            <a:ln w="31750" cap="flat" cmpd="sng" algn="ctr">
              <a:solidFill>
                <a:srgbClr val="A5A5A5"/>
              </a:solidFill>
              <a:prstDash val="solid"/>
              <a:miter lim="800000"/>
            </a:ln>
            <a:effectLst/>
          </p:spPr>
        </p:cxnSp>
        <p:cxnSp>
          <p:nvCxnSpPr>
            <p:cNvPr id="900" name="Straight Connector 899">
              <a:extLst>
                <a:ext uri="{FF2B5EF4-FFF2-40B4-BE49-F238E27FC236}">
                  <a16:creationId xmlns:a16="http://schemas.microsoft.com/office/drawing/2014/main" id="{2C07BA45-E6A0-4190-B0E0-045F9F7AA2CD}"/>
                </a:ext>
              </a:extLst>
            </p:cNvPr>
            <p:cNvCxnSpPr/>
            <p:nvPr/>
          </p:nvCxnSpPr>
          <p:spPr>
            <a:xfrm>
              <a:off x="2242421" y="2303852"/>
              <a:ext cx="0" cy="1209600"/>
            </a:xfrm>
            <a:prstGeom prst="line">
              <a:avLst/>
            </a:prstGeom>
            <a:noFill/>
            <a:ln w="31750" cap="flat" cmpd="sng" algn="ctr">
              <a:solidFill>
                <a:srgbClr val="A5A5A5"/>
              </a:solidFill>
              <a:prstDash val="solid"/>
              <a:miter lim="800000"/>
            </a:ln>
            <a:effectLst/>
          </p:spPr>
        </p:cxnSp>
        <p:cxnSp>
          <p:nvCxnSpPr>
            <p:cNvPr id="901" name="Straight Connector 900">
              <a:extLst>
                <a:ext uri="{FF2B5EF4-FFF2-40B4-BE49-F238E27FC236}">
                  <a16:creationId xmlns:a16="http://schemas.microsoft.com/office/drawing/2014/main" id="{92EB2819-1EE2-4467-BA1A-A48A1B235B99}"/>
                </a:ext>
              </a:extLst>
            </p:cNvPr>
            <p:cNvCxnSpPr/>
            <p:nvPr/>
          </p:nvCxnSpPr>
          <p:spPr>
            <a:xfrm>
              <a:off x="2623568" y="2303852"/>
              <a:ext cx="0" cy="1209600"/>
            </a:xfrm>
            <a:prstGeom prst="line">
              <a:avLst/>
            </a:prstGeom>
            <a:noFill/>
            <a:ln w="31750" cap="flat" cmpd="sng" algn="ctr">
              <a:solidFill>
                <a:srgbClr val="A5A5A5"/>
              </a:solidFill>
              <a:prstDash val="solid"/>
              <a:miter lim="800000"/>
            </a:ln>
            <a:effectLst/>
          </p:spPr>
        </p:cxnSp>
        <p:cxnSp>
          <p:nvCxnSpPr>
            <p:cNvPr id="902" name="Straight Connector 901">
              <a:extLst>
                <a:ext uri="{FF2B5EF4-FFF2-40B4-BE49-F238E27FC236}">
                  <a16:creationId xmlns:a16="http://schemas.microsoft.com/office/drawing/2014/main" id="{D69B189B-A5FB-4CB2-AA1C-E6161F02B399}"/>
                </a:ext>
              </a:extLst>
            </p:cNvPr>
            <p:cNvCxnSpPr/>
            <p:nvPr/>
          </p:nvCxnSpPr>
          <p:spPr>
            <a:xfrm>
              <a:off x="2879711" y="2303852"/>
              <a:ext cx="0" cy="1209600"/>
            </a:xfrm>
            <a:prstGeom prst="line">
              <a:avLst/>
            </a:prstGeom>
            <a:noFill/>
            <a:ln w="31750" cap="flat" cmpd="sng" algn="ctr">
              <a:solidFill>
                <a:srgbClr val="A5A5A5"/>
              </a:solidFill>
              <a:prstDash val="solid"/>
              <a:miter lim="800000"/>
            </a:ln>
            <a:effectLst/>
          </p:spPr>
        </p:cxnSp>
        <p:cxnSp>
          <p:nvCxnSpPr>
            <p:cNvPr id="903" name="Straight Connector 902">
              <a:extLst>
                <a:ext uri="{FF2B5EF4-FFF2-40B4-BE49-F238E27FC236}">
                  <a16:creationId xmlns:a16="http://schemas.microsoft.com/office/drawing/2014/main" id="{571E3BC8-FABD-4C23-82C7-3354872BD0E1}"/>
                </a:ext>
              </a:extLst>
            </p:cNvPr>
            <p:cNvCxnSpPr/>
            <p:nvPr/>
          </p:nvCxnSpPr>
          <p:spPr>
            <a:xfrm>
              <a:off x="3255772" y="2303852"/>
              <a:ext cx="0" cy="1209600"/>
            </a:xfrm>
            <a:prstGeom prst="line">
              <a:avLst/>
            </a:prstGeom>
            <a:noFill/>
            <a:ln w="31750" cap="flat" cmpd="sng" algn="ctr">
              <a:solidFill>
                <a:srgbClr val="A5A5A5"/>
              </a:solidFill>
              <a:prstDash val="solid"/>
              <a:miter lim="800000"/>
            </a:ln>
            <a:effectLst/>
          </p:spPr>
        </p:cxnSp>
        <p:cxnSp>
          <p:nvCxnSpPr>
            <p:cNvPr id="904" name="Straight Connector 903">
              <a:extLst>
                <a:ext uri="{FF2B5EF4-FFF2-40B4-BE49-F238E27FC236}">
                  <a16:creationId xmlns:a16="http://schemas.microsoft.com/office/drawing/2014/main" id="{0A8390F3-4EA7-4096-9A9E-7B346407BAD6}"/>
                </a:ext>
              </a:extLst>
            </p:cNvPr>
            <p:cNvCxnSpPr/>
            <p:nvPr/>
          </p:nvCxnSpPr>
          <p:spPr>
            <a:xfrm>
              <a:off x="3607692" y="2303852"/>
              <a:ext cx="0" cy="1209600"/>
            </a:xfrm>
            <a:prstGeom prst="line">
              <a:avLst/>
            </a:prstGeom>
            <a:noFill/>
            <a:ln w="31750" cap="flat" cmpd="sng" algn="ctr">
              <a:solidFill>
                <a:srgbClr val="A5A5A5"/>
              </a:solidFill>
              <a:prstDash val="solid"/>
              <a:miter lim="800000"/>
            </a:ln>
            <a:effectLst/>
          </p:spPr>
        </p:cxnSp>
        <p:cxnSp>
          <p:nvCxnSpPr>
            <p:cNvPr id="905" name="Straight Connector 904">
              <a:extLst>
                <a:ext uri="{FF2B5EF4-FFF2-40B4-BE49-F238E27FC236}">
                  <a16:creationId xmlns:a16="http://schemas.microsoft.com/office/drawing/2014/main" id="{88BD98B8-B464-4B9D-A389-A2FAD64376F7}"/>
                </a:ext>
              </a:extLst>
            </p:cNvPr>
            <p:cNvCxnSpPr/>
            <p:nvPr/>
          </p:nvCxnSpPr>
          <p:spPr>
            <a:xfrm>
              <a:off x="3864390" y="2303852"/>
              <a:ext cx="0" cy="1209600"/>
            </a:xfrm>
            <a:prstGeom prst="line">
              <a:avLst/>
            </a:prstGeom>
            <a:noFill/>
            <a:ln w="31750" cap="flat" cmpd="sng" algn="ctr">
              <a:solidFill>
                <a:srgbClr val="A5A5A5"/>
              </a:solidFill>
              <a:prstDash val="solid"/>
              <a:miter lim="800000"/>
            </a:ln>
            <a:effectLst/>
          </p:spPr>
        </p:cxnSp>
        <p:cxnSp>
          <p:nvCxnSpPr>
            <p:cNvPr id="906" name="Straight Connector 905">
              <a:extLst>
                <a:ext uri="{FF2B5EF4-FFF2-40B4-BE49-F238E27FC236}">
                  <a16:creationId xmlns:a16="http://schemas.microsoft.com/office/drawing/2014/main" id="{41368BAF-4A36-4822-AC8B-030DBD8A3DC7}"/>
                </a:ext>
              </a:extLst>
            </p:cNvPr>
            <p:cNvCxnSpPr/>
            <p:nvPr/>
          </p:nvCxnSpPr>
          <p:spPr>
            <a:xfrm>
              <a:off x="4239704" y="2303852"/>
              <a:ext cx="0" cy="1209600"/>
            </a:xfrm>
            <a:prstGeom prst="line">
              <a:avLst/>
            </a:prstGeom>
            <a:noFill/>
            <a:ln w="31750" cap="flat" cmpd="sng" algn="ctr">
              <a:solidFill>
                <a:srgbClr val="A5A5A5"/>
              </a:solidFill>
              <a:prstDash val="solid"/>
              <a:miter lim="800000"/>
            </a:ln>
            <a:effectLst/>
          </p:spPr>
        </p:cxnSp>
        <p:cxnSp>
          <p:nvCxnSpPr>
            <p:cNvPr id="907" name="Straight Connector 906">
              <a:extLst>
                <a:ext uri="{FF2B5EF4-FFF2-40B4-BE49-F238E27FC236}">
                  <a16:creationId xmlns:a16="http://schemas.microsoft.com/office/drawing/2014/main" id="{153B1E29-FC41-4B54-A0C2-86F54F5BFB18}"/>
                </a:ext>
              </a:extLst>
            </p:cNvPr>
            <p:cNvCxnSpPr/>
            <p:nvPr/>
          </p:nvCxnSpPr>
          <p:spPr>
            <a:xfrm>
              <a:off x="4591624" y="2303852"/>
              <a:ext cx="0" cy="1209600"/>
            </a:xfrm>
            <a:prstGeom prst="line">
              <a:avLst/>
            </a:prstGeom>
            <a:noFill/>
            <a:ln w="31750" cap="flat" cmpd="sng" algn="ctr">
              <a:solidFill>
                <a:srgbClr val="A5A5A5"/>
              </a:solidFill>
              <a:prstDash val="solid"/>
              <a:miter lim="800000"/>
            </a:ln>
            <a:effectLst/>
          </p:spPr>
        </p:cxnSp>
        <p:cxnSp>
          <p:nvCxnSpPr>
            <p:cNvPr id="908" name="Straight Connector 907">
              <a:extLst>
                <a:ext uri="{FF2B5EF4-FFF2-40B4-BE49-F238E27FC236}">
                  <a16:creationId xmlns:a16="http://schemas.microsoft.com/office/drawing/2014/main" id="{F71011DB-2299-4AF6-B54A-0C26DD4543D5}"/>
                </a:ext>
              </a:extLst>
            </p:cNvPr>
            <p:cNvCxnSpPr/>
            <p:nvPr/>
          </p:nvCxnSpPr>
          <p:spPr>
            <a:xfrm>
              <a:off x="4941678" y="2303852"/>
              <a:ext cx="0" cy="1209600"/>
            </a:xfrm>
            <a:prstGeom prst="line">
              <a:avLst/>
            </a:prstGeom>
            <a:noFill/>
            <a:ln w="31750" cap="flat" cmpd="sng" algn="ctr">
              <a:solidFill>
                <a:srgbClr val="A5A5A5"/>
              </a:solidFill>
              <a:prstDash val="solid"/>
              <a:miter lim="800000"/>
            </a:ln>
            <a:effectLst/>
          </p:spPr>
        </p:cxnSp>
        <p:cxnSp>
          <p:nvCxnSpPr>
            <p:cNvPr id="909" name="Straight Connector 908">
              <a:extLst>
                <a:ext uri="{FF2B5EF4-FFF2-40B4-BE49-F238E27FC236}">
                  <a16:creationId xmlns:a16="http://schemas.microsoft.com/office/drawing/2014/main" id="{73D43CFC-ECC4-499D-B060-622D7BA3D27D}"/>
                </a:ext>
              </a:extLst>
            </p:cNvPr>
            <p:cNvCxnSpPr/>
            <p:nvPr/>
          </p:nvCxnSpPr>
          <p:spPr>
            <a:xfrm>
              <a:off x="5290177" y="2303852"/>
              <a:ext cx="0" cy="1209600"/>
            </a:xfrm>
            <a:prstGeom prst="line">
              <a:avLst/>
            </a:prstGeom>
            <a:noFill/>
            <a:ln w="31750" cap="flat" cmpd="sng" algn="ctr">
              <a:solidFill>
                <a:srgbClr val="A5A5A5"/>
              </a:solidFill>
              <a:prstDash val="solid"/>
              <a:miter lim="800000"/>
            </a:ln>
            <a:effectLst/>
          </p:spPr>
        </p:cxnSp>
        <p:cxnSp>
          <p:nvCxnSpPr>
            <p:cNvPr id="910" name="Straight Connector 909">
              <a:extLst>
                <a:ext uri="{FF2B5EF4-FFF2-40B4-BE49-F238E27FC236}">
                  <a16:creationId xmlns:a16="http://schemas.microsoft.com/office/drawing/2014/main" id="{6F88D388-E893-43A1-8A70-D38416C2025D}"/>
                </a:ext>
              </a:extLst>
            </p:cNvPr>
            <p:cNvCxnSpPr/>
            <p:nvPr/>
          </p:nvCxnSpPr>
          <p:spPr>
            <a:xfrm>
              <a:off x="806772" y="2303852"/>
              <a:ext cx="0" cy="1209600"/>
            </a:xfrm>
            <a:prstGeom prst="line">
              <a:avLst/>
            </a:prstGeom>
            <a:noFill/>
            <a:ln w="31750" cap="flat" cmpd="sng" algn="ctr">
              <a:solidFill>
                <a:srgbClr val="A5A5A5"/>
              </a:solidFill>
              <a:prstDash val="solid"/>
              <a:miter lim="800000"/>
            </a:ln>
            <a:effectLst/>
          </p:spPr>
        </p:cxnSp>
        <p:sp>
          <p:nvSpPr>
            <p:cNvPr id="911" name="Rectangle 910">
              <a:extLst>
                <a:ext uri="{FF2B5EF4-FFF2-40B4-BE49-F238E27FC236}">
                  <a16:creationId xmlns:a16="http://schemas.microsoft.com/office/drawing/2014/main" id="{72368712-1E3A-437C-9884-F7A472C422B3}"/>
                </a:ext>
              </a:extLst>
            </p:cNvPr>
            <p:cNvSpPr/>
            <p:nvPr/>
          </p:nvSpPr>
          <p:spPr>
            <a:xfrm>
              <a:off x="1127009" y="2825048"/>
              <a:ext cx="3814664" cy="251783"/>
            </a:xfrm>
            <a:prstGeom prst="rect">
              <a:avLst/>
            </a:prstGeom>
            <a:solidFill>
              <a:srgbClr val="4472C4">
                <a:lumMod val="40000"/>
                <a:lumOff val="60000"/>
              </a:srgbClr>
            </a:solidFill>
            <a:ln w="25400" cap="flat" cmpd="sng" algn="ctr">
              <a:solidFill>
                <a:srgbClr val="7030A0"/>
              </a:solid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12" name="Straight Connector 911">
              <a:extLst>
                <a:ext uri="{FF2B5EF4-FFF2-40B4-BE49-F238E27FC236}">
                  <a16:creationId xmlns:a16="http://schemas.microsoft.com/office/drawing/2014/main" id="{6E6072D6-EBB1-4CFD-B48E-D024DA9FDD5D}"/>
                </a:ext>
              </a:extLst>
            </p:cNvPr>
            <p:cNvCxnSpPr>
              <a:cxnSpLocks/>
            </p:cNvCxnSpPr>
            <p:nvPr/>
          </p:nvCxnSpPr>
          <p:spPr>
            <a:xfrm>
              <a:off x="4941673" y="2996297"/>
              <a:ext cx="985886" cy="0"/>
            </a:xfrm>
            <a:prstGeom prst="line">
              <a:avLst/>
            </a:prstGeom>
            <a:noFill/>
            <a:ln w="76200" cap="flat" cmpd="dbl" algn="ctr">
              <a:solidFill>
                <a:srgbClr val="A5A5A5"/>
              </a:solidFill>
              <a:prstDash val="solid"/>
              <a:miter lim="800000"/>
            </a:ln>
            <a:effectLst/>
          </p:spPr>
        </p:cxnSp>
        <p:cxnSp>
          <p:nvCxnSpPr>
            <p:cNvPr id="913" name="Straight Connector 912">
              <a:extLst>
                <a:ext uri="{FF2B5EF4-FFF2-40B4-BE49-F238E27FC236}">
                  <a16:creationId xmlns:a16="http://schemas.microsoft.com/office/drawing/2014/main" id="{37840B62-D579-478E-831E-F41A11331F5E}"/>
                </a:ext>
              </a:extLst>
            </p:cNvPr>
            <p:cNvCxnSpPr>
              <a:cxnSpLocks/>
            </p:cNvCxnSpPr>
            <p:nvPr/>
          </p:nvCxnSpPr>
          <p:spPr>
            <a:xfrm>
              <a:off x="839009" y="2996297"/>
              <a:ext cx="288000" cy="0"/>
            </a:xfrm>
            <a:prstGeom prst="line">
              <a:avLst/>
            </a:prstGeom>
            <a:noFill/>
            <a:ln w="76200" cap="flat" cmpd="dbl" algn="ctr">
              <a:solidFill>
                <a:srgbClr val="A5A5A5"/>
              </a:solidFill>
              <a:prstDash val="solid"/>
              <a:miter lim="800000"/>
            </a:ln>
            <a:effectLst/>
          </p:spPr>
        </p:cxnSp>
        <p:cxnSp>
          <p:nvCxnSpPr>
            <p:cNvPr id="914" name="Straight Connector 913">
              <a:extLst>
                <a:ext uri="{FF2B5EF4-FFF2-40B4-BE49-F238E27FC236}">
                  <a16:creationId xmlns:a16="http://schemas.microsoft.com/office/drawing/2014/main" id="{4AEADF5F-3670-4483-8D09-9359759B6FF2}"/>
                </a:ext>
              </a:extLst>
            </p:cNvPr>
            <p:cNvCxnSpPr>
              <a:cxnSpLocks/>
            </p:cNvCxnSpPr>
            <p:nvPr/>
          </p:nvCxnSpPr>
          <p:spPr>
            <a:xfrm>
              <a:off x="487857" y="2996297"/>
              <a:ext cx="288000" cy="0"/>
            </a:xfrm>
            <a:prstGeom prst="line">
              <a:avLst/>
            </a:prstGeom>
            <a:noFill/>
            <a:ln w="76200" cap="flat" cmpd="dbl" algn="ctr">
              <a:solidFill>
                <a:srgbClr val="A5A5A5"/>
              </a:solidFill>
              <a:prstDash val="sysDot"/>
              <a:miter lim="800000"/>
            </a:ln>
            <a:effectLst/>
          </p:spPr>
        </p:cxnSp>
        <p:sp>
          <p:nvSpPr>
            <p:cNvPr id="915" name="Freeform: Shape 914">
              <a:extLst>
                <a:ext uri="{FF2B5EF4-FFF2-40B4-BE49-F238E27FC236}">
                  <a16:creationId xmlns:a16="http://schemas.microsoft.com/office/drawing/2014/main" id="{5A58914B-2FEC-4998-92AB-FD5E94242890}"/>
                </a:ext>
              </a:extLst>
            </p:cNvPr>
            <p:cNvSpPr/>
            <p:nvPr/>
          </p:nvSpPr>
          <p:spPr>
            <a:xfrm>
              <a:off x="518947" y="3040510"/>
              <a:ext cx="4029075" cy="542925"/>
            </a:xfrm>
            <a:custGeom>
              <a:avLst/>
              <a:gdLst>
                <a:gd name="connsiteX0" fmla="*/ 0 w 4062413"/>
                <a:gd name="connsiteY0" fmla="*/ 138112 h 542925"/>
                <a:gd name="connsiteX1" fmla="*/ 547688 w 4062413"/>
                <a:gd name="connsiteY1" fmla="*/ 138112 h 542925"/>
                <a:gd name="connsiteX2" fmla="*/ 685800 w 4062413"/>
                <a:gd name="connsiteY2" fmla="*/ 0 h 542925"/>
                <a:gd name="connsiteX3" fmla="*/ 4062413 w 4062413"/>
                <a:gd name="connsiteY3" fmla="*/ 0 h 542925"/>
                <a:gd name="connsiteX4" fmla="*/ 4062413 w 4062413"/>
                <a:gd name="connsiteY4" fmla="*/ 542925 h 542925"/>
                <a:gd name="connsiteX0" fmla="*/ 0 w 4062413"/>
                <a:gd name="connsiteY0" fmla="*/ 138112 h 542925"/>
                <a:gd name="connsiteX1" fmla="*/ 547688 w 4062413"/>
                <a:gd name="connsiteY1" fmla="*/ 138112 h 542925"/>
                <a:gd name="connsiteX2" fmla="*/ 685800 w 4062413"/>
                <a:gd name="connsiteY2" fmla="*/ 0 h 542925"/>
                <a:gd name="connsiteX3" fmla="*/ 4062413 w 4062413"/>
                <a:gd name="connsiteY3" fmla="*/ 0 h 542925"/>
                <a:gd name="connsiteX4" fmla="*/ 4062413 w 4062413"/>
                <a:gd name="connsiteY4" fmla="*/ 542925 h 542925"/>
                <a:gd name="connsiteX0" fmla="*/ 0 w 4062413"/>
                <a:gd name="connsiteY0" fmla="*/ 138112 h 542925"/>
                <a:gd name="connsiteX1" fmla="*/ 547688 w 4062413"/>
                <a:gd name="connsiteY1" fmla="*/ 138112 h 542925"/>
                <a:gd name="connsiteX2" fmla="*/ 685800 w 4062413"/>
                <a:gd name="connsiteY2" fmla="*/ 0 h 542925"/>
                <a:gd name="connsiteX3" fmla="*/ 4062413 w 4062413"/>
                <a:gd name="connsiteY3" fmla="*/ 0 h 542925"/>
                <a:gd name="connsiteX4" fmla="*/ 4062413 w 4062413"/>
                <a:gd name="connsiteY4" fmla="*/ 542925 h 542925"/>
                <a:gd name="connsiteX0" fmla="*/ 0 w 4062413"/>
                <a:gd name="connsiteY0" fmla="*/ 138112 h 542925"/>
                <a:gd name="connsiteX1" fmla="*/ 547688 w 4062413"/>
                <a:gd name="connsiteY1" fmla="*/ 138112 h 542925"/>
                <a:gd name="connsiteX2" fmla="*/ 685800 w 4062413"/>
                <a:gd name="connsiteY2" fmla="*/ 0 h 542925"/>
                <a:gd name="connsiteX3" fmla="*/ 4062413 w 4062413"/>
                <a:gd name="connsiteY3" fmla="*/ 0 h 542925"/>
                <a:gd name="connsiteX4" fmla="*/ 4062413 w 4062413"/>
                <a:gd name="connsiteY4" fmla="*/ 542925 h 542925"/>
                <a:gd name="connsiteX0" fmla="*/ 0 w 4011613"/>
                <a:gd name="connsiteY0" fmla="*/ 134937 h 542925"/>
                <a:gd name="connsiteX1" fmla="*/ 496888 w 4011613"/>
                <a:gd name="connsiteY1" fmla="*/ 138112 h 542925"/>
                <a:gd name="connsiteX2" fmla="*/ 635000 w 4011613"/>
                <a:gd name="connsiteY2" fmla="*/ 0 h 542925"/>
                <a:gd name="connsiteX3" fmla="*/ 4011613 w 4011613"/>
                <a:gd name="connsiteY3" fmla="*/ 0 h 542925"/>
                <a:gd name="connsiteX4" fmla="*/ 4011613 w 4011613"/>
                <a:gd name="connsiteY4" fmla="*/ 542925 h 542925"/>
                <a:gd name="connsiteX0" fmla="*/ 0 w 4006850"/>
                <a:gd name="connsiteY0" fmla="*/ 139699 h 542925"/>
                <a:gd name="connsiteX1" fmla="*/ 492125 w 4006850"/>
                <a:gd name="connsiteY1" fmla="*/ 138112 h 542925"/>
                <a:gd name="connsiteX2" fmla="*/ 630237 w 4006850"/>
                <a:gd name="connsiteY2" fmla="*/ 0 h 542925"/>
                <a:gd name="connsiteX3" fmla="*/ 4006850 w 4006850"/>
                <a:gd name="connsiteY3" fmla="*/ 0 h 542925"/>
                <a:gd name="connsiteX4" fmla="*/ 4006850 w 4006850"/>
                <a:gd name="connsiteY4" fmla="*/ 542925 h 542925"/>
                <a:gd name="connsiteX0" fmla="*/ 0 w 4029075"/>
                <a:gd name="connsiteY0" fmla="*/ 138112 h 542925"/>
                <a:gd name="connsiteX1" fmla="*/ 514350 w 4029075"/>
                <a:gd name="connsiteY1" fmla="*/ 138112 h 542925"/>
                <a:gd name="connsiteX2" fmla="*/ 652462 w 4029075"/>
                <a:gd name="connsiteY2" fmla="*/ 0 h 542925"/>
                <a:gd name="connsiteX3" fmla="*/ 4029075 w 4029075"/>
                <a:gd name="connsiteY3" fmla="*/ 0 h 542925"/>
                <a:gd name="connsiteX4" fmla="*/ 4029075 w 4029075"/>
                <a:gd name="connsiteY4" fmla="*/ 542925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075" h="542925">
                  <a:moveTo>
                    <a:pt x="0" y="138112"/>
                  </a:moveTo>
                  <a:lnTo>
                    <a:pt x="514350" y="138112"/>
                  </a:lnTo>
                  <a:cubicBezTo>
                    <a:pt x="605630" y="139700"/>
                    <a:pt x="575469" y="793"/>
                    <a:pt x="652462" y="0"/>
                  </a:cubicBezTo>
                  <a:lnTo>
                    <a:pt x="4029075" y="0"/>
                  </a:lnTo>
                  <a:lnTo>
                    <a:pt x="4029075" y="542925"/>
                  </a:lnTo>
                </a:path>
              </a:pathLst>
            </a:custGeom>
            <a:noFill/>
            <a:ln w="25400" cap="flat" cmpd="sng" algn="ctr">
              <a:solidFill>
                <a:srgbClr val="FF0000"/>
              </a:solidFill>
              <a:prstDash val="solid"/>
              <a:miter lim="800000"/>
              <a:headEnd type="oval"/>
              <a:tailEnd type="stealth"/>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16" name="Freeform: Shape 915">
              <a:extLst>
                <a:ext uri="{FF2B5EF4-FFF2-40B4-BE49-F238E27FC236}">
                  <a16:creationId xmlns:a16="http://schemas.microsoft.com/office/drawing/2014/main" id="{A86F5F0B-DC60-4F8E-9174-8AFA6D317AFA}"/>
                </a:ext>
              </a:extLst>
            </p:cNvPr>
            <p:cNvSpPr/>
            <p:nvPr/>
          </p:nvSpPr>
          <p:spPr>
            <a:xfrm>
              <a:off x="4416259" y="3039716"/>
              <a:ext cx="828675" cy="539750"/>
            </a:xfrm>
            <a:custGeom>
              <a:avLst/>
              <a:gdLst>
                <a:gd name="connsiteX0" fmla="*/ 0 w 828675"/>
                <a:gd name="connsiteY0" fmla="*/ 0 h 539750"/>
                <a:gd name="connsiteX1" fmla="*/ 828675 w 828675"/>
                <a:gd name="connsiteY1" fmla="*/ 0 h 539750"/>
                <a:gd name="connsiteX2" fmla="*/ 828675 w 828675"/>
                <a:gd name="connsiteY2" fmla="*/ 539750 h 539750"/>
              </a:gdLst>
              <a:ahLst/>
              <a:cxnLst>
                <a:cxn ang="0">
                  <a:pos x="connsiteX0" y="connsiteY0"/>
                </a:cxn>
                <a:cxn ang="0">
                  <a:pos x="connsiteX1" y="connsiteY1"/>
                </a:cxn>
                <a:cxn ang="0">
                  <a:pos x="connsiteX2" y="connsiteY2"/>
                </a:cxn>
              </a:cxnLst>
              <a:rect l="l" t="t" r="r" b="b"/>
              <a:pathLst>
                <a:path w="828675" h="539750">
                  <a:moveTo>
                    <a:pt x="0" y="0"/>
                  </a:moveTo>
                  <a:lnTo>
                    <a:pt x="828675" y="0"/>
                  </a:lnTo>
                  <a:lnTo>
                    <a:pt x="828675" y="539750"/>
                  </a:lnTo>
                </a:path>
              </a:pathLst>
            </a:custGeom>
            <a:noFill/>
            <a:ln w="25400" cap="flat" cmpd="sng" algn="ctr">
              <a:solidFill>
                <a:srgbClr val="FF0000"/>
              </a:solidFill>
              <a:prstDash val="solid"/>
              <a:miter lim="800000"/>
              <a:headEnd type="none"/>
              <a:tailEnd type="stealt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17" name="Straight Connector 916">
              <a:extLst>
                <a:ext uri="{FF2B5EF4-FFF2-40B4-BE49-F238E27FC236}">
                  <a16:creationId xmlns:a16="http://schemas.microsoft.com/office/drawing/2014/main" id="{75095097-2F62-41C6-8160-56C37FCCAADC}"/>
                </a:ext>
              </a:extLst>
            </p:cNvPr>
            <p:cNvCxnSpPr>
              <a:cxnSpLocks/>
            </p:cNvCxnSpPr>
            <p:nvPr/>
          </p:nvCxnSpPr>
          <p:spPr>
            <a:xfrm>
              <a:off x="2293221" y="3040510"/>
              <a:ext cx="0" cy="544387"/>
            </a:xfrm>
            <a:prstGeom prst="line">
              <a:avLst/>
            </a:prstGeom>
            <a:noFill/>
            <a:ln w="25400" cap="flat" cmpd="sng" algn="ctr">
              <a:solidFill>
                <a:srgbClr val="FF0000"/>
              </a:solidFill>
              <a:prstDash val="solid"/>
              <a:miter lim="800000"/>
              <a:headEnd type="none"/>
              <a:tailEnd type="oval"/>
            </a:ln>
            <a:effectLst/>
          </p:spPr>
        </p:cxnSp>
        <p:cxnSp>
          <p:nvCxnSpPr>
            <p:cNvPr id="918" name="Straight Connector 917">
              <a:extLst>
                <a:ext uri="{FF2B5EF4-FFF2-40B4-BE49-F238E27FC236}">
                  <a16:creationId xmlns:a16="http://schemas.microsoft.com/office/drawing/2014/main" id="{EF01A5C4-4FE4-42A7-99B1-839F658F02E4}"/>
                </a:ext>
              </a:extLst>
            </p:cNvPr>
            <p:cNvCxnSpPr>
              <a:cxnSpLocks/>
            </p:cNvCxnSpPr>
            <p:nvPr/>
          </p:nvCxnSpPr>
          <p:spPr>
            <a:xfrm>
              <a:off x="1547096" y="3040510"/>
              <a:ext cx="0" cy="544387"/>
            </a:xfrm>
            <a:prstGeom prst="line">
              <a:avLst/>
            </a:prstGeom>
            <a:noFill/>
            <a:ln w="25400" cap="flat" cmpd="sng" algn="ctr">
              <a:solidFill>
                <a:srgbClr val="FF0000"/>
              </a:solidFill>
              <a:prstDash val="solid"/>
              <a:miter lim="800000"/>
              <a:headEnd type="none"/>
              <a:tailEnd type="oval"/>
            </a:ln>
            <a:effectLst/>
          </p:spPr>
        </p:cxnSp>
        <p:sp>
          <p:nvSpPr>
            <p:cNvPr id="919" name="Freeform: Shape 918">
              <a:extLst>
                <a:ext uri="{FF2B5EF4-FFF2-40B4-BE49-F238E27FC236}">
                  <a16:creationId xmlns:a16="http://schemas.microsoft.com/office/drawing/2014/main" id="{60AC080A-389B-4316-AB9E-C6D6D345C91F}"/>
                </a:ext>
              </a:extLst>
            </p:cNvPr>
            <p:cNvSpPr/>
            <p:nvPr/>
          </p:nvSpPr>
          <p:spPr>
            <a:xfrm>
              <a:off x="1076159" y="2313427"/>
              <a:ext cx="132070" cy="724752"/>
            </a:xfrm>
            <a:custGeom>
              <a:avLst/>
              <a:gdLst>
                <a:gd name="connsiteX0" fmla="*/ 0 w 104775"/>
                <a:gd name="connsiteY0" fmla="*/ 0 h 657225"/>
                <a:gd name="connsiteX1" fmla="*/ 0 w 104775"/>
                <a:gd name="connsiteY1" fmla="*/ 552450 h 657225"/>
                <a:gd name="connsiteX2" fmla="*/ 104775 w 104775"/>
                <a:gd name="connsiteY2" fmla="*/ 657225 h 657225"/>
                <a:gd name="connsiteX0" fmla="*/ 0 w 104775"/>
                <a:gd name="connsiteY0" fmla="*/ 0 h 657225"/>
                <a:gd name="connsiteX1" fmla="*/ 0 w 104775"/>
                <a:gd name="connsiteY1" fmla="*/ 552450 h 657225"/>
                <a:gd name="connsiteX2" fmla="*/ 104775 w 104775"/>
                <a:gd name="connsiteY2" fmla="*/ 657225 h 657225"/>
                <a:gd name="connsiteX0" fmla="*/ 0 w 104775"/>
                <a:gd name="connsiteY0" fmla="*/ 0 h 657225"/>
                <a:gd name="connsiteX1" fmla="*/ 0 w 104775"/>
                <a:gd name="connsiteY1" fmla="*/ 552450 h 657225"/>
                <a:gd name="connsiteX2" fmla="*/ 104775 w 104775"/>
                <a:gd name="connsiteY2" fmla="*/ 657225 h 657225"/>
              </a:gdLst>
              <a:ahLst/>
              <a:cxnLst>
                <a:cxn ang="0">
                  <a:pos x="connsiteX0" y="connsiteY0"/>
                </a:cxn>
                <a:cxn ang="0">
                  <a:pos x="connsiteX1" y="connsiteY1"/>
                </a:cxn>
                <a:cxn ang="0">
                  <a:pos x="connsiteX2" y="connsiteY2"/>
                </a:cxn>
              </a:cxnLst>
              <a:rect l="l" t="t" r="r" b="b"/>
              <a:pathLst>
                <a:path w="104775" h="657225">
                  <a:moveTo>
                    <a:pt x="0" y="0"/>
                  </a:moveTo>
                  <a:lnTo>
                    <a:pt x="0" y="552450"/>
                  </a:lnTo>
                  <a:cubicBezTo>
                    <a:pt x="0" y="622300"/>
                    <a:pt x="34925" y="654050"/>
                    <a:pt x="104775" y="657225"/>
                  </a:cubicBezTo>
                </a:path>
              </a:pathLst>
            </a:custGeom>
            <a:noFill/>
            <a:ln w="25400" cap="flat" cmpd="sng" algn="ctr">
              <a:solidFill>
                <a:srgbClr val="FF0000"/>
              </a:solidFill>
              <a:prstDash val="solid"/>
              <a:miter lim="800000"/>
              <a:headEnd type="oval"/>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0" name="Freeform: Shape 919">
              <a:extLst>
                <a:ext uri="{FF2B5EF4-FFF2-40B4-BE49-F238E27FC236}">
                  <a16:creationId xmlns:a16="http://schemas.microsoft.com/office/drawing/2014/main" id="{D624818D-8170-4371-AFDA-777EF7FA2D7C}"/>
                </a:ext>
              </a:extLst>
            </p:cNvPr>
            <p:cNvSpPr/>
            <p:nvPr/>
          </p:nvSpPr>
          <p:spPr>
            <a:xfrm>
              <a:off x="485609" y="2726163"/>
              <a:ext cx="4152900" cy="776301"/>
            </a:xfrm>
            <a:custGeom>
              <a:avLst/>
              <a:gdLst>
                <a:gd name="connsiteX0" fmla="*/ 4152900 w 4152900"/>
                <a:gd name="connsiteY0" fmla="*/ 776288 h 776288"/>
                <a:gd name="connsiteX1" fmla="*/ 4152900 w 4152900"/>
                <a:gd name="connsiteY1" fmla="*/ 138113 h 776288"/>
                <a:gd name="connsiteX2" fmla="*/ 704850 w 4152900"/>
                <a:gd name="connsiteY2" fmla="*/ 138113 h 776288"/>
                <a:gd name="connsiteX3" fmla="*/ 566737 w 4152900"/>
                <a:gd name="connsiteY3" fmla="*/ 0 h 776288"/>
                <a:gd name="connsiteX4" fmla="*/ 0 w 4152900"/>
                <a:gd name="connsiteY4" fmla="*/ 0 h 776288"/>
                <a:gd name="connsiteX0" fmla="*/ 4152900 w 4152900"/>
                <a:gd name="connsiteY0" fmla="*/ 776288 h 776288"/>
                <a:gd name="connsiteX1" fmla="*/ 4152900 w 4152900"/>
                <a:gd name="connsiteY1" fmla="*/ 138113 h 776288"/>
                <a:gd name="connsiteX2" fmla="*/ 704850 w 4152900"/>
                <a:gd name="connsiteY2" fmla="*/ 138113 h 776288"/>
                <a:gd name="connsiteX3" fmla="*/ 566737 w 4152900"/>
                <a:gd name="connsiteY3" fmla="*/ 0 h 776288"/>
                <a:gd name="connsiteX4" fmla="*/ 0 w 4152900"/>
                <a:gd name="connsiteY4" fmla="*/ 0 h 776288"/>
                <a:gd name="connsiteX0" fmla="*/ 4152900 w 4152900"/>
                <a:gd name="connsiteY0" fmla="*/ 776301 h 776301"/>
                <a:gd name="connsiteX1" fmla="*/ 4152900 w 4152900"/>
                <a:gd name="connsiteY1" fmla="*/ 138126 h 776301"/>
                <a:gd name="connsiteX2" fmla="*/ 704850 w 4152900"/>
                <a:gd name="connsiteY2" fmla="*/ 138126 h 776301"/>
                <a:gd name="connsiteX3" fmla="*/ 566737 w 4152900"/>
                <a:gd name="connsiteY3" fmla="*/ 13 h 776301"/>
                <a:gd name="connsiteX4" fmla="*/ 0 w 4152900"/>
                <a:gd name="connsiteY4" fmla="*/ 13 h 776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776301">
                  <a:moveTo>
                    <a:pt x="4152900" y="776301"/>
                  </a:moveTo>
                  <a:lnTo>
                    <a:pt x="4152900" y="138126"/>
                  </a:lnTo>
                  <a:lnTo>
                    <a:pt x="704850" y="138126"/>
                  </a:lnTo>
                  <a:cubicBezTo>
                    <a:pt x="632618" y="139713"/>
                    <a:pt x="643731" y="-1574"/>
                    <a:pt x="566737" y="13"/>
                  </a:cubicBezTo>
                  <a:lnTo>
                    <a:pt x="0" y="13"/>
                  </a:lnTo>
                </a:path>
              </a:pathLst>
            </a:custGeom>
            <a:noFill/>
            <a:ln w="25400" cap="flat" cmpd="sng" algn="ctr">
              <a:solidFill>
                <a:srgbClr val="4472C4"/>
              </a:solidFill>
              <a:prstDash val="solid"/>
              <a:miter lim="800000"/>
              <a:headEnd type="oval"/>
              <a:tailEnd type="stealt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1" name="Freeform: Shape 920">
              <a:extLst>
                <a:ext uri="{FF2B5EF4-FFF2-40B4-BE49-F238E27FC236}">
                  <a16:creationId xmlns:a16="http://schemas.microsoft.com/office/drawing/2014/main" id="{2D37537D-82E4-43E1-9754-817030443727}"/>
                </a:ext>
              </a:extLst>
            </p:cNvPr>
            <p:cNvSpPr/>
            <p:nvPr/>
          </p:nvSpPr>
          <p:spPr>
            <a:xfrm flipV="1">
              <a:off x="1076159" y="2862254"/>
              <a:ext cx="104775" cy="657225"/>
            </a:xfrm>
            <a:custGeom>
              <a:avLst/>
              <a:gdLst>
                <a:gd name="connsiteX0" fmla="*/ 0 w 104775"/>
                <a:gd name="connsiteY0" fmla="*/ 0 h 657225"/>
                <a:gd name="connsiteX1" fmla="*/ 0 w 104775"/>
                <a:gd name="connsiteY1" fmla="*/ 552450 h 657225"/>
                <a:gd name="connsiteX2" fmla="*/ 104775 w 104775"/>
                <a:gd name="connsiteY2" fmla="*/ 657225 h 657225"/>
                <a:gd name="connsiteX0" fmla="*/ 0 w 104775"/>
                <a:gd name="connsiteY0" fmla="*/ 0 h 657225"/>
                <a:gd name="connsiteX1" fmla="*/ 0 w 104775"/>
                <a:gd name="connsiteY1" fmla="*/ 552450 h 657225"/>
                <a:gd name="connsiteX2" fmla="*/ 104775 w 104775"/>
                <a:gd name="connsiteY2" fmla="*/ 657225 h 657225"/>
                <a:gd name="connsiteX0" fmla="*/ 0 w 104775"/>
                <a:gd name="connsiteY0" fmla="*/ 0 h 657225"/>
                <a:gd name="connsiteX1" fmla="*/ 0 w 104775"/>
                <a:gd name="connsiteY1" fmla="*/ 552450 h 657225"/>
                <a:gd name="connsiteX2" fmla="*/ 104775 w 104775"/>
                <a:gd name="connsiteY2" fmla="*/ 657225 h 657225"/>
              </a:gdLst>
              <a:ahLst/>
              <a:cxnLst>
                <a:cxn ang="0">
                  <a:pos x="connsiteX0" y="connsiteY0"/>
                </a:cxn>
                <a:cxn ang="0">
                  <a:pos x="connsiteX1" y="connsiteY1"/>
                </a:cxn>
                <a:cxn ang="0">
                  <a:pos x="connsiteX2" y="connsiteY2"/>
                </a:cxn>
              </a:cxnLst>
              <a:rect l="l" t="t" r="r" b="b"/>
              <a:pathLst>
                <a:path w="104775" h="657225">
                  <a:moveTo>
                    <a:pt x="0" y="0"/>
                  </a:moveTo>
                  <a:lnTo>
                    <a:pt x="0" y="552450"/>
                  </a:lnTo>
                  <a:cubicBezTo>
                    <a:pt x="0" y="622300"/>
                    <a:pt x="34925" y="654050"/>
                    <a:pt x="104775" y="657225"/>
                  </a:cubicBezTo>
                </a:path>
              </a:pathLst>
            </a:custGeom>
            <a:noFill/>
            <a:ln w="25400" cap="flat" cmpd="sng" algn="ctr">
              <a:solidFill>
                <a:srgbClr val="4472C4"/>
              </a:solidFill>
              <a:prstDash val="solid"/>
              <a:miter lim="800000"/>
              <a:headEnd type="stealth"/>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22" name="Straight Connector 921">
              <a:extLst>
                <a:ext uri="{FF2B5EF4-FFF2-40B4-BE49-F238E27FC236}">
                  <a16:creationId xmlns:a16="http://schemas.microsoft.com/office/drawing/2014/main" id="{EA6E954B-8BFF-4B76-B3A1-BC53D9D7E278}"/>
                </a:ext>
              </a:extLst>
            </p:cNvPr>
            <p:cNvCxnSpPr>
              <a:cxnSpLocks/>
            </p:cNvCxnSpPr>
            <p:nvPr/>
          </p:nvCxnSpPr>
          <p:spPr>
            <a:xfrm>
              <a:off x="1826496" y="2862254"/>
              <a:ext cx="0" cy="651198"/>
            </a:xfrm>
            <a:prstGeom prst="line">
              <a:avLst/>
            </a:prstGeom>
            <a:noFill/>
            <a:ln w="25400" cap="flat" cmpd="sng" algn="ctr">
              <a:solidFill>
                <a:srgbClr val="4472C4"/>
              </a:solidFill>
              <a:prstDash val="solid"/>
              <a:miter lim="800000"/>
              <a:headEnd type="none"/>
              <a:tailEnd type="stealth"/>
            </a:ln>
            <a:effectLst/>
          </p:spPr>
        </p:cxnSp>
        <p:cxnSp>
          <p:nvCxnSpPr>
            <p:cNvPr id="923" name="Straight Connector 922">
              <a:extLst>
                <a:ext uri="{FF2B5EF4-FFF2-40B4-BE49-F238E27FC236}">
                  <a16:creationId xmlns:a16="http://schemas.microsoft.com/office/drawing/2014/main" id="{E8DD4C22-DD7E-4E30-A227-2DE3A06BE815}"/>
                </a:ext>
              </a:extLst>
            </p:cNvPr>
            <p:cNvCxnSpPr>
              <a:cxnSpLocks/>
            </p:cNvCxnSpPr>
            <p:nvPr/>
          </p:nvCxnSpPr>
          <p:spPr>
            <a:xfrm>
              <a:off x="1547096" y="2303852"/>
              <a:ext cx="0" cy="558402"/>
            </a:xfrm>
            <a:prstGeom prst="line">
              <a:avLst/>
            </a:prstGeom>
            <a:noFill/>
            <a:ln w="25400" cap="flat" cmpd="sng" algn="ctr">
              <a:solidFill>
                <a:srgbClr val="4472C4"/>
              </a:solidFill>
              <a:prstDash val="solid"/>
              <a:miter lim="800000"/>
              <a:headEnd type="stealth"/>
              <a:tailEnd type="none"/>
            </a:ln>
            <a:effectLst/>
          </p:spPr>
        </p:cxnSp>
        <p:sp>
          <p:nvSpPr>
            <p:cNvPr id="924" name="TextBox 923">
              <a:extLst>
                <a:ext uri="{FF2B5EF4-FFF2-40B4-BE49-F238E27FC236}">
                  <a16:creationId xmlns:a16="http://schemas.microsoft.com/office/drawing/2014/main" id="{37A9664D-0EC3-4DAB-A2DB-2CE478BAB995}"/>
                </a:ext>
              </a:extLst>
            </p:cNvPr>
            <p:cNvSpPr txBox="1"/>
            <p:nvPr/>
          </p:nvSpPr>
          <p:spPr>
            <a:xfrm>
              <a:off x="133004" y="3048669"/>
              <a:ext cx="409086" cy="246221"/>
            </a:xfrm>
            <a:prstGeom prst="rect">
              <a:avLst/>
            </a:prstGeom>
            <a:noFill/>
          </p:spPr>
          <p:txBody>
            <a:bodyPr wrap="none" rtlCol="0">
              <a:spAutoFit/>
            </a:bodyPr>
            <a:lstStyle/>
            <a:p>
              <a:pPr algn="ctr" defTabSz="457200"/>
              <a:r>
                <a:rPr lang="en-US" sz="1000">
                  <a:solidFill>
                    <a:srgbClr val="FF0000"/>
                  </a:solidFill>
                  <a:latin typeface="Calibri" panose="020F0502020204030204"/>
                </a:rPr>
                <a:t>30s</a:t>
              </a:r>
              <a:r>
                <a:rPr lang="en-US" sz="1000" baseline="30000">
                  <a:solidFill>
                    <a:srgbClr val="FF0000"/>
                  </a:solidFill>
                  <a:latin typeface="Calibri" panose="020F0502020204030204"/>
                </a:rPr>
                <a:t>1</a:t>
              </a:r>
            </a:p>
          </p:txBody>
        </p:sp>
        <p:sp>
          <p:nvSpPr>
            <p:cNvPr id="925" name="TextBox 924">
              <a:extLst>
                <a:ext uri="{FF2B5EF4-FFF2-40B4-BE49-F238E27FC236}">
                  <a16:creationId xmlns:a16="http://schemas.microsoft.com/office/drawing/2014/main" id="{99968BC0-891F-4DEB-B49C-2AB9162719B3}"/>
                </a:ext>
              </a:extLst>
            </p:cNvPr>
            <p:cNvSpPr txBox="1"/>
            <p:nvPr/>
          </p:nvSpPr>
          <p:spPr>
            <a:xfrm>
              <a:off x="4280097" y="3577324"/>
              <a:ext cx="409086" cy="553998"/>
            </a:xfrm>
            <a:prstGeom prst="rect">
              <a:avLst/>
            </a:prstGeom>
            <a:noFill/>
          </p:spPr>
          <p:txBody>
            <a:bodyPr wrap="none" rtlCol="0">
              <a:spAutoFit/>
            </a:bodyPr>
            <a:lstStyle/>
            <a:p>
              <a:pPr algn="ctr" defTabSz="457200"/>
              <a:r>
                <a:rPr lang="en-US" sz="1000">
                  <a:solidFill>
                    <a:srgbClr val="FF0000"/>
                  </a:solidFill>
                  <a:latin typeface="Calibri" panose="020F0502020204030204"/>
                </a:rPr>
                <a:t>30s</a:t>
              </a:r>
              <a:r>
                <a:rPr lang="en-US" sz="1000" baseline="30000">
                  <a:solidFill>
                    <a:srgbClr val="FF0000"/>
                  </a:solidFill>
                  <a:latin typeface="Calibri" panose="020F0502020204030204"/>
                </a:rPr>
                <a:t>1</a:t>
              </a:r>
            </a:p>
            <a:p>
              <a:pPr algn="ctr" defTabSz="457200"/>
              <a:r>
                <a:rPr lang="en-US" sz="1000">
                  <a:solidFill>
                    <a:srgbClr val="FF0000"/>
                  </a:solidFill>
                  <a:latin typeface="Calibri" panose="020F0502020204030204"/>
                </a:rPr>
                <a:t>3Y</a:t>
              </a:r>
            </a:p>
            <a:p>
              <a:pPr algn="ctr" defTabSz="457200"/>
              <a:r>
                <a:rPr lang="en-US" sz="1000">
                  <a:solidFill>
                    <a:srgbClr val="FF0000"/>
                  </a:solidFill>
                  <a:latin typeface="Calibri" panose="020F0502020204030204"/>
                </a:rPr>
                <a:t>16Y</a:t>
              </a:r>
            </a:p>
          </p:txBody>
        </p:sp>
        <p:sp>
          <p:nvSpPr>
            <p:cNvPr id="926" name="TextBox 925">
              <a:extLst>
                <a:ext uri="{FF2B5EF4-FFF2-40B4-BE49-F238E27FC236}">
                  <a16:creationId xmlns:a16="http://schemas.microsoft.com/office/drawing/2014/main" id="{0B6421D6-D68D-4896-890E-2680F10762EF}"/>
                </a:ext>
              </a:extLst>
            </p:cNvPr>
            <p:cNvSpPr txBox="1"/>
            <p:nvPr/>
          </p:nvSpPr>
          <p:spPr>
            <a:xfrm>
              <a:off x="4522487" y="3577324"/>
              <a:ext cx="409086" cy="553998"/>
            </a:xfrm>
            <a:prstGeom prst="rect">
              <a:avLst/>
            </a:prstGeom>
            <a:noFill/>
          </p:spPr>
          <p:txBody>
            <a:bodyPr wrap="none" rtlCol="0">
              <a:spAutoFit/>
            </a:bodyPr>
            <a:lstStyle/>
            <a:p>
              <a:pPr algn="ctr" defTabSz="457200"/>
              <a:r>
                <a:rPr lang="en-US" sz="1000">
                  <a:solidFill>
                    <a:srgbClr val="4472C4"/>
                  </a:solidFill>
                  <a:latin typeface="Calibri" panose="020F0502020204030204"/>
                </a:rPr>
                <a:t>30s</a:t>
              </a:r>
              <a:r>
                <a:rPr lang="en-US" sz="1000" baseline="30000">
                  <a:solidFill>
                    <a:srgbClr val="4472C4"/>
                  </a:solidFill>
                  <a:latin typeface="Calibri" panose="020F0502020204030204"/>
                </a:rPr>
                <a:t>1</a:t>
              </a:r>
            </a:p>
            <a:p>
              <a:pPr algn="ctr" defTabSz="457200"/>
              <a:r>
                <a:rPr lang="en-US" sz="1000">
                  <a:solidFill>
                    <a:srgbClr val="4472C4"/>
                  </a:solidFill>
                  <a:latin typeface="Calibri" panose="020F0502020204030204"/>
                </a:rPr>
                <a:t>3Y</a:t>
              </a:r>
            </a:p>
            <a:p>
              <a:pPr algn="ctr" defTabSz="457200"/>
              <a:r>
                <a:rPr lang="en-US" sz="1000">
                  <a:solidFill>
                    <a:srgbClr val="4472C4"/>
                  </a:solidFill>
                  <a:latin typeface="Calibri" panose="020F0502020204030204"/>
                </a:rPr>
                <a:t>16Y</a:t>
              </a:r>
            </a:p>
          </p:txBody>
        </p:sp>
        <p:grpSp>
          <p:nvGrpSpPr>
            <p:cNvPr id="927" name="Group 926">
              <a:extLst>
                <a:ext uri="{FF2B5EF4-FFF2-40B4-BE49-F238E27FC236}">
                  <a16:creationId xmlns:a16="http://schemas.microsoft.com/office/drawing/2014/main" id="{B8335A0B-0FBF-422A-80C6-77FBC71A8C17}"/>
                </a:ext>
              </a:extLst>
            </p:cNvPr>
            <p:cNvGrpSpPr/>
            <p:nvPr/>
          </p:nvGrpSpPr>
          <p:grpSpPr>
            <a:xfrm>
              <a:off x="5327106" y="4123851"/>
              <a:ext cx="218428" cy="218428"/>
              <a:chOff x="4439518" y="4439518"/>
              <a:chExt cx="437282" cy="437282"/>
            </a:xfrm>
          </p:grpSpPr>
          <p:sp>
            <p:nvSpPr>
              <p:cNvPr id="928" name="Rectangle 927">
                <a:extLst>
                  <a:ext uri="{FF2B5EF4-FFF2-40B4-BE49-F238E27FC236}">
                    <a16:creationId xmlns:a16="http://schemas.microsoft.com/office/drawing/2014/main" id="{2D49EDF1-E963-4FE7-A520-10E2A042E1C0}"/>
                  </a:ext>
                </a:extLst>
              </p:cNvPr>
              <p:cNvSpPr/>
              <p:nvPr/>
            </p:nvSpPr>
            <p:spPr>
              <a:xfrm>
                <a:off x="4439518" y="4439518"/>
                <a:ext cx="437282" cy="437282"/>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29" name="Group 928">
                <a:extLst>
                  <a:ext uri="{FF2B5EF4-FFF2-40B4-BE49-F238E27FC236}">
                    <a16:creationId xmlns:a16="http://schemas.microsoft.com/office/drawing/2014/main" id="{956E3AB6-ECCE-40EB-86D8-6A613615E8AF}"/>
                  </a:ext>
                </a:extLst>
              </p:cNvPr>
              <p:cNvGrpSpPr/>
              <p:nvPr/>
            </p:nvGrpSpPr>
            <p:grpSpPr>
              <a:xfrm>
                <a:off x="4536281" y="4506132"/>
                <a:ext cx="285712" cy="287325"/>
                <a:chOff x="4536281" y="4506132"/>
                <a:chExt cx="285712" cy="287325"/>
              </a:xfrm>
            </p:grpSpPr>
            <p:sp>
              <p:nvSpPr>
                <p:cNvPr id="935" name="Arc 934">
                  <a:extLst>
                    <a:ext uri="{FF2B5EF4-FFF2-40B4-BE49-F238E27FC236}">
                      <a16:creationId xmlns:a16="http://schemas.microsoft.com/office/drawing/2014/main" id="{4A57C988-EFBF-4DC7-A5D6-1F1E403AC56A}"/>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6" name="Isosceles Triangle 935">
                  <a:extLst>
                    <a:ext uri="{FF2B5EF4-FFF2-40B4-BE49-F238E27FC236}">
                      <a16:creationId xmlns:a16="http://schemas.microsoft.com/office/drawing/2014/main" id="{D45E0C75-A1C0-4824-8F53-511FA8C51030}"/>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30" name="Group 929">
                <a:extLst>
                  <a:ext uri="{FF2B5EF4-FFF2-40B4-BE49-F238E27FC236}">
                    <a16:creationId xmlns:a16="http://schemas.microsoft.com/office/drawing/2014/main" id="{6A76E877-0AD8-44B3-B396-15644C1E36D5}"/>
                  </a:ext>
                </a:extLst>
              </p:cNvPr>
              <p:cNvGrpSpPr/>
              <p:nvPr/>
            </p:nvGrpSpPr>
            <p:grpSpPr>
              <a:xfrm rot="10800000">
                <a:off x="4493427" y="4520822"/>
                <a:ext cx="307143" cy="263511"/>
                <a:chOff x="4514850" y="4496608"/>
                <a:chExt cx="307143" cy="263511"/>
              </a:xfrm>
            </p:grpSpPr>
            <p:sp>
              <p:nvSpPr>
                <p:cNvPr id="933" name="Arc 932">
                  <a:extLst>
                    <a:ext uri="{FF2B5EF4-FFF2-40B4-BE49-F238E27FC236}">
                      <a16:creationId xmlns:a16="http://schemas.microsoft.com/office/drawing/2014/main" id="{2789D062-F728-42EB-9304-40D377C3EE16}"/>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34" name="Isosceles Triangle 933">
                  <a:extLst>
                    <a:ext uri="{FF2B5EF4-FFF2-40B4-BE49-F238E27FC236}">
                      <a16:creationId xmlns:a16="http://schemas.microsoft.com/office/drawing/2014/main" id="{A8E448AB-3187-425B-8422-B7EA0B3F7229}"/>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931" name="Straight Connector 930">
                <a:extLst>
                  <a:ext uri="{FF2B5EF4-FFF2-40B4-BE49-F238E27FC236}">
                    <a16:creationId xmlns:a16="http://schemas.microsoft.com/office/drawing/2014/main" id="{56FBFD9B-6406-404A-A2BA-E939B1060B67}"/>
                  </a:ext>
                </a:extLst>
              </p:cNvPr>
              <p:cNvCxnSpPr/>
              <p:nvPr/>
            </p:nvCxnSpPr>
            <p:spPr>
              <a:xfrm>
                <a:off x="4495801" y="4633907"/>
                <a:ext cx="103371" cy="0"/>
              </a:xfrm>
              <a:prstGeom prst="line">
                <a:avLst/>
              </a:prstGeom>
              <a:noFill/>
              <a:ln w="19050" cap="flat" cmpd="sng" algn="ctr">
                <a:solidFill>
                  <a:srgbClr val="4472C4"/>
                </a:solidFill>
                <a:prstDash val="solid"/>
                <a:miter lim="800000"/>
              </a:ln>
              <a:effectLst/>
            </p:spPr>
          </p:cxnSp>
          <p:cxnSp>
            <p:nvCxnSpPr>
              <p:cNvPr id="932" name="Straight Connector 931">
                <a:extLst>
                  <a:ext uri="{FF2B5EF4-FFF2-40B4-BE49-F238E27FC236}">
                    <a16:creationId xmlns:a16="http://schemas.microsoft.com/office/drawing/2014/main" id="{D0B3A58A-8E97-4B51-9A36-48D0FC96F4EA}"/>
                  </a:ext>
                </a:extLst>
              </p:cNvPr>
              <p:cNvCxnSpPr/>
              <p:nvPr/>
            </p:nvCxnSpPr>
            <p:spPr>
              <a:xfrm>
                <a:off x="4737879" y="4679157"/>
                <a:ext cx="103371" cy="0"/>
              </a:xfrm>
              <a:prstGeom prst="line">
                <a:avLst/>
              </a:prstGeom>
              <a:noFill/>
              <a:ln w="25400" cap="flat" cmpd="sng" algn="ctr">
                <a:solidFill>
                  <a:srgbClr val="4472C4"/>
                </a:solidFill>
                <a:prstDash val="solid"/>
                <a:miter lim="800000"/>
              </a:ln>
              <a:effectLst/>
            </p:spPr>
          </p:cxnSp>
        </p:grpSp>
        <p:sp>
          <p:nvSpPr>
            <p:cNvPr id="937" name="TextBox 936">
              <a:extLst>
                <a:ext uri="{FF2B5EF4-FFF2-40B4-BE49-F238E27FC236}">
                  <a16:creationId xmlns:a16="http://schemas.microsoft.com/office/drawing/2014/main" id="{51D73E5D-34BB-4D26-A368-D489BFF8785A}"/>
                </a:ext>
              </a:extLst>
            </p:cNvPr>
            <p:cNvSpPr txBox="1"/>
            <p:nvPr/>
          </p:nvSpPr>
          <p:spPr>
            <a:xfrm>
              <a:off x="2111077" y="3577324"/>
              <a:ext cx="378629" cy="707886"/>
            </a:xfrm>
            <a:prstGeom prst="rect">
              <a:avLst/>
            </a:prstGeom>
            <a:noFill/>
          </p:spPr>
          <p:txBody>
            <a:bodyPr wrap="none" rtlCol="0">
              <a:spAutoFit/>
            </a:bodyPr>
            <a:lstStyle/>
            <a:p>
              <a:pPr algn="ctr" defTabSz="457200"/>
              <a:r>
                <a:rPr lang="en-US" sz="1000">
                  <a:solidFill>
                    <a:srgbClr val="FF0000"/>
                  </a:solidFill>
                  <a:latin typeface="Calibri" panose="020F0502020204030204"/>
                </a:rPr>
                <a:t>3Y</a:t>
              </a:r>
            </a:p>
            <a:p>
              <a:pPr algn="ctr" defTabSz="457200"/>
              <a:r>
                <a:rPr lang="en-US" sz="1000">
                  <a:solidFill>
                    <a:srgbClr val="FF0000"/>
                  </a:solidFill>
                  <a:latin typeface="Calibri" panose="020F0502020204030204"/>
                </a:rPr>
                <a:t>16Y</a:t>
              </a:r>
            </a:p>
            <a:p>
              <a:pPr algn="ctr" defTabSz="457200"/>
              <a:r>
                <a:rPr lang="en-US" sz="1000">
                  <a:solidFill>
                    <a:srgbClr val="FF0000"/>
                  </a:solidFill>
                  <a:latin typeface="Calibri" panose="020F0502020204030204"/>
                </a:rPr>
                <a:t>80</a:t>
              </a:r>
            </a:p>
            <a:p>
              <a:pPr algn="ctr" defTabSz="457200"/>
              <a:r>
                <a:rPr lang="en-US" sz="1000">
                  <a:solidFill>
                    <a:srgbClr val="FF0000"/>
                  </a:solidFill>
                  <a:latin typeface="Calibri" panose="020F0502020204030204"/>
                </a:rPr>
                <a:t>G8</a:t>
              </a:r>
            </a:p>
          </p:txBody>
        </p:sp>
        <p:sp>
          <p:nvSpPr>
            <p:cNvPr id="938" name="TextBox 937">
              <a:extLst>
                <a:ext uri="{FF2B5EF4-FFF2-40B4-BE49-F238E27FC236}">
                  <a16:creationId xmlns:a16="http://schemas.microsoft.com/office/drawing/2014/main" id="{EFB81901-DC99-4179-86A1-C97B4479D120}"/>
                </a:ext>
              </a:extLst>
            </p:cNvPr>
            <p:cNvSpPr txBox="1"/>
            <p:nvPr/>
          </p:nvSpPr>
          <p:spPr>
            <a:xfrm>
              <a:off x="1640306" y="3577324"/>
              <a:ext cx="378629" cy="707886"/>
            </a:xfrm>
            <a:prstGeom prst="rect">
              <a:avLst/>
            </a:prstGeom>
            <a:noFill/>
          </p:spPr>
          <p:txBody>
            <a:bodyPr wrap="none" rtlCol="0">
              <a:spAutoFit/>
            </a:bodyPr>
            <a:lstStyle/>
            <a:p>
              <a:pPr algn="ctr" defTabSz="457200"/>
              <a:r>
                <a:rPr lang="en-US" sz="1000">
                  <a:solidFill>
                    <a:srgbClr val="4472C4"/>
                  </a:solidFill>
                  <a:latin typeface="Calibri" panose="020F0502020204030204"/>
                </a:rPr>
                <a:t>3Y</a:t>
              </a:r>
            </a:p>
            <a:p>
              <a:pPr algn="ctr" defTabSz="457200"/>
              <a:r>
                <a:rPr lang="en-US" sz="1000">
                  <a:solidFill>
                    <a:srgbClr val="4472C4"/>
                  </a:solidFill>
                  <a:latin typeface="Calibri" panose="020F0502020204030204"/>
                </a:rPr>
                <a:t>16Y</a:t>
              </a:r>
            </a:p>
            <a:p>
              <a:pPr algn="ctr" defTabSz="457200"/>
              <a:r>
                <a:rPr lang="en-US" sz="1000">
                  <a:solidFill>
                    <a:srgbClr val="4472C4"/>
                  </a:solidFill>
                  <a:latin typeface="Calibri" panose="020F0502020204030204"/>
                </a:rPr>
                <a:t>80</a:t>
              </a:r>
            </a:p>
            <a:p>
              <a:pPr algn="ctr" defTabSz="457200"/>
              <a:r>
                <a:rPr lang="en-US" sz="1000">
                  <a:solidFill>
                    <a:srgbClr val="4472C4"/>
                  </a:solidFill>
                  <a:latin typeface="Calibri" panose="020F0502020204030204"/>
                </a:rPr>
                <a:t>G8</a:t>
              </a:r>
            </a:p>
          </p:txBody>
        </p:sp>
        <p:sp>
          <p:nvSpPr>
            <p:cNvPr id="939" name="TextBox 938">
              <a:extLst>
                <a:ext uri="{FF2B5EF4-FFF2-40B4-BE49-F238E27FC236}">
                  <a16:creationId xmlns:a16="http://schemas.microsoft.com/office/drawing/2014/main" id="{5529DC67-6093-4C11-9467-AA70B1CD75D5}"/>
                </a:ext>
              </a:extLst>
            </p:cNvPr>
            <p:cNvSpPr txBox="1"/>
            <p:nvPr/>
          </p:nvSpPr>
          <p:spPr>
            <a:xfrm>
              <a:off x="1393261" y="3577324"/>
              <a:ext cx="317715" cy="400110"/>
            </a:xfrm>
            <a:prstGeom prst="rect">
              <a:avLst/>
            </a:prstGeom>
            <a:noFill/>
          </p:spPr>
          <p:txBody>
            <a:bodyPr wrap="none" rtlCol="0">
              <a:spAutoFit/>
            </a:bodyPr>
            <a:lstStyle/>
            <a:p>
              <a:pPr algn="ctr" defTabSz="457200"/>
              <a:r>
                <a:rPr lang="en-US" sz="1000">
                  <a:solidFill>
                    <a:srgbClr val="FF0000"/>
                  </a:solidFill>
                  <a:latin typeface="Calibri" panose="020F0502020204030204"/>
                </a:rPr>
                <a:t>X2</a:t>
              </a:r>
            </a:p>
            <a:p>
              <a:pPr algn="ctr" defTabSz="457200"/>
              <a:endParaRPr lang="en-US" sz="1000">
                <a:solidFill>
                  <a:srgbClr val="FF0000"/>
                </a:solidFill>
                <a:latin typeface="Calibri" panose="020F0502020204030204"/>
              </a:endParaRPr>
            </a:p>
          </p:txBody>
        </p:sp>
        <p:sp>
          <p:nvSpPr>
            <p:cNvPr id="940" name="TextBox 939">
              <a:extLst>
                <a:ext uri="{FF2B5EF4-FFF2-40B4-BE49-F238E27FC236}">
                  <a16:creationId xmlns:a16="http://schemas.microsoft.com/office/drawing/2014/main" id="{66F5986C-5401-4FDA-AB04-C78BE6B0C2DD}"/>
                </a:ext>
              </a:extLst>
            </p:cNvPr>
            <p:cNvSpPr txBox="1"/>
            <p:nvPr/>
          </p:nvSpPr>
          <p:spPr>
            <a:xfrm>
              <a:off x="911691" y="2044897"/>
              <a:ext cx="328936" cy="246221"/>
            </a:xfrm>
            <a:prstGeom prst="rect">
              <a:avLst/>
            </a:prstGeom>
            <a:noFill/>
          </p:spPr>
          <p:txBody>
            <a:bodyPr wrap="none" rtlCol="0">
              <a:spAutoFit/>
            </a:bodyPr>
            <a:lstStyle/>
            <a:p>
              <a:pPr algn="ctr" defTabSz="457200"/>
              <a:r>
                <a:rPr lang="en-US" sz="1000">
                  <a:solidFill>
                    <a:srgbClr val="FF0000"/>
                  </a:solidFill>
                  <a:latin typeface="Calibri" panose="020F0502020204030204"/>
                </a:rPr>
                <a:t>D6</a:t>
              </a:r>
            </a:p>
          </p:txBody>
        </p:sp>
        <p:grpSp>
          <p:nvGrpSpPr>
            <p:cNvPr id="941" name="Group 940">
              <a:extLst>
                <a:ext uri="{FF2B5EF4-FFF2-40B4-BE49-F238E27FC236}">
                  <a16:creationId xmlns:a16="http://schemas.microsoft.com/office/drawing/2014/main" id="{806FC92F-99CF-4F12-B915-B4F999059973}"/>
                </a:ext>
              </a:extLst>
            </p:cNvPr>
            <p:cNvGrpSpPr/>
            <p:nvPr/>
          </p:nvGrpSpPr>
          <p:grpSpPr>
            <a:xfrm>
              <a:off x="1443096" y="3777370"/>
              <a:ext cx="218428" cy="218428"/>
              <a:chOff x="4439518" y="4439518"/>
              <a:chExt cx="437282" cy="437282"/>
            </a:xfrm>
          </p:grpSpPr>
          <p:sp>
            <p:nvSpPr>
              <p:cNvPr id="942" name="Rectangle 941">
                <a:extLst>
                  <a:ext uri="{FF2B5EF4-FFF2-40B4-BE49-F238E27FC236}">
                    <a16:creationId xmlns:a16="http://schemas.microsoft.com/office/drawing/2014/main" id="{8452215E-8198-4359-813B-813E5A77AAE7}"/>
                  </a:ext>
                </a:extLst>
              </p:cNvPr>
              <p:cNvSpPr/>
              <p:nvPr/>
            </p:nvSpPr>
            <p:spPr>
              <a:xfrm>
                <a:off x="4439518" y="4439518"/>
                <a:ext cx="437282" cy="437282"/>
              </a:xfrm>
              <a:prstGeom prst="rect">
                <a:avLst/>
              </a:prstGeom>
              <a:solidFill>
                <a:srgbClr val="FF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43" name="Group 942">
                <a:extLst>
                  <a:ext uri="{FF2B5EF4-FFF2-40B4-BE49-F238E27FC236}">
                    <a16:creationId xmlns:a16="http://schemas.microsoft.com/office/drawing/2014/main" id="{F3892E55-1636-4701-9267-197B952907E4}"/>
                  </a:ext>
                </a:extLst>
              </p:cNvPr>
              <p:cNvGrpSpPr/>
              <p:nvPr/>
            </p:nvGrpSpPr>
            <p:grpSpPr>
              <a:xfrm>
                <a:off x="4536281" y="4506132"/>
                <a:ext cx="285712" cy="287325"/>
                <a:chOff x="4536281" y="4506132"/>
                <a:chExt cx="285712" cy="287325"/>
              </a:xfrm>
            </p:grpSpPr>
            <p:sp>
              <p:nvSpPr>
                <p:cNvPr id="949" name="Arc 948">
                  <a:extLst>
                    <a:ext uri="{FF2B5EF4-FFF2-40B4-BE49-F238E27FC236}">
                      <a16:creationId xmlns:a16="http://schemas.microsoft.com/office/drawing/2014/main" id="{DE132BD8-6B1D-4356-B82B-064FF26C595D}"/>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0" name="Isosceles Triangle 949">
                  <a:extLst>
                    <a:ext uri="{FF2B5EF4-FFF2-40B4-BE49-F238E27FC236}">
                      <a16:creationId xmlns:a16="http://schemas.microsoft.com/office/drawing/2014/main" id="{6EEC8661-92A0-4AD0-9789-3EE94617E9E2}"/>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44" name="Group 943">
                <a:extLst>
                  <a:ext uri="{FF2B5EF4-FFF2-40B4-BE49-F238E27FC236}">
                    <a16:creationId xmlns:a16="http://schemas.microsoft.com/office/drawing/2014/main" id="{8ECCE134-95DE-4C0A-BFDC-143C25E24E3B}"/>
                  </a:ext>
                </a:extLst>
              </p:cNvPr>
              <p:cNvGrpSpPr/>
              <p:nvPr/>
            </p:nvGrpSpPr>
            <p:grpSpPr>
              <a:xfrm rot="10800000">
                <a:off x="4493427" y="4520822"/>
                <a:ext cx="307143" cy="263511"/>
                <a:chOff x="4514850" y="4496608"/>
                <a:chExt cx="307143" cy="263511"/>
              </a:xfrm>
            </p:grpSpPr>
            <p:sp>
              <p:nvSpPr>
                <p:cNvPr id="947" name="Arc 946">
                  <a:extLst>
                    <a:ext uri="{FF2B5EF4-FFF2-40B4-BE49-F238E27FC236}">
                      <a16:creationId xmlns:a16="http://schemas.microsoft.com/office/drawing/2014/main" id="{1FC1DC02-CD21-4D7F-B67D-7CAF8C3D5730}"/>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48" name="Isosceles Triangle 947">
                  <a:extLst>
                    <a:ext uri="{FF2B5EF4-FFF2-40B4-BE49-F238E27FC236}">
                      <a16:creationId xmlns:a16="http://schemas.microsoft.com/office/drawing/2014/main" id="{FADB0752-7B59-4AE6-9AD5-07297EF5C8EB}"/>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945" name="Straight Connector 944">
                <a:extLst>
                  <a:ext uri="{FF2B5EF4-FFF2-40B4-BE49-F238E27FC236}">
                    <a16:creationId xmlns:a16="http://schemas.microsoft.com/office/drawing/2014/main" id="{F5622D52-622E-491F-ABA5-649BDF29428A}"/>
                  </a:ext>
                </a:extLst>
              </p:cNvPr>
              <p:cNvCxnSpPr/>
              <p:nvPr/>
            </p:nvCxnSpPr>
            <p:spPr>
              <a:xfrm>
                <a:off x="4495801" y="4633907"/>
                <a:ext cx="103371" cy="0"/>
              </a:xfrm>
              <a:prstGeom prst="line">
                <a:avLst/>
              </a:prstGeom>
              <a:noFill/>
              <a:ln w="19050" cap="flat" cmpd="sng" algn="ctr">
                <a:solidFill>
                  <a:srgbClr val="FF0000"/>
                </a:solidFill>
                <a:prstDash val="solid"/>
                <a:miter lim="800000"/>
              </a:ln>
              <a:effectLst/>
            </p:spPr>
          </p:cxnSp>
          <p:cxnSp>
            <p:nvCxnSpPr>
              <p:cNvPr id="946" name="Straight Connector 945">
                <a:extLst>
                  <a:ext uri="{FF2B5EF4-FFF2-40B4-BE49-F238E27FC236}">
                    <a16:creationId xmlns:a16="http://schemas.microsoft.com/office/drawing/2014/main" id="{2F3C27B3-E85F-4649-8E0B-D0A398388BDC}"/>
                  </a:ext>
                </a:extLst>
              </p:cNvPr>
              <p:cNvCxnSpPr/>
              <p:nvPr/>
            </p:nvCxnSpPr>
            <p:spPr>
              <a:xfrm>
                <a:off x="4737879" y="4679157"/>
                <a:ext cx="103371" cy="0"/>
              </a:xfrm>
              <a:prstGeom prst="line">
                <a:avLst/>
              </a:prstGeom>
              <a:noFill/>
              <a:ln w="25400" cap="flat" cmpd="sng" algn="ctr">
                <a:solidFill>
                  <a:srgbClr val="FF0000"/>
                </a:solidFill>
                <a:prstDash val="solid"/>
                <a:miter lim="800000"/>
              </a:ln>
              <a:effectLst/>
            </p:spPr>
          </p:cxnSp>
        </p:grpSp>
        <p:sp>
          <p:nvSpPr>
            <p:cNvPr id="951" name="TextBox 950">
              <a:extLst>
                <a:ext uri="{FF2B5EF4-FFF2-40B4-BE49-F238E27FC236}">
                  <a16:creationId xmlns:a16="http://schemas.microsoft.com/office/drawing/2014/main" id="{40B6A4A7-11F3-4C47-B0CC-A3ABA345FDC0}"/>
                </a:ext>
              </a:extLst>
            </p:cNvPr>
            <p:cNvSpPr txBox="1"/>
            <p:nvPr/>
          </p:nvSpPr>
          <p:spPr>
            <a:xfrm>
              <a:off x="937694" y="2410685"/>
              <a:ext cx="378630" cy="246221"/>
            </a:xfrm>
            <a:prstGeom prst="rect">
              <a:avLst/>
            </a:prstGeom>
            <a:noFill/>
          </p:spPr>
          <p:txBody>
            <a:bodyPr wrap="none" rtlCol="0">
              <a:spAutoFit/>
            </a:bodyPr>
            <a:lstStyle/>
            <a:p>
              <a:pPr defTabSz="457200"/>
              <a:r>
                <a:rPr lang="en-US" sz="1000" b="1">
                  <a:solidFill>
                    <a:srgbClr val="000000"/>
                  </a:solidFill>
                  <a:latin typeface="Calibri" panose="020F0502020204030204"/>
                </a:rPr>
                <a:t>21</a:t>
              </a:r>
              <a:r>
                <a:rPr lang="en-US" sz="1000" b="1" baseline="30000">
                  <a:solidFill>
                    <a:srgbClr val="000000"/>
                  </a:solidFill>
                  <a:latin typeface="Calibri" panose="020F0502020204030204"/>
                </a:rPr>
                <a:t>st</a:t>
              </a:r>
              <a:endParaRPr lang="en-US" sz="1000" b="1">
                <a:solidFill>
                  <a:srgbClr val="000000"/>
                </a:solidFill>
                <a:latin typeface="Calibri" panose="020F0502020204030204"/>
              </a:endParaRPr>
            </a:p>
          </p:txBody>
        </p:sp>
        <p:sp>
          <p:nvSpPr>
            <p:cNvPr id="952" name="TextBox 951">
              <a:extLst>
                <a:ext uri="{FF2B5EF4-FFF2-40B4-BE49-F238E27FC236}">
                  <a16:creationId xmlns:a16="http://schemas.microsoft.com/office/drawing/2014/main" id="{656D41E9-8D58-414A-B68E-7FBBE62EE187}"/>
                </a:ext>
              </a:extLst>
            </p:cNvPr>
            <p:cNvSpPr txBox="1"/>
            <p:nvPr/>
          </p:nvSpPr>
          <p:spPr>
            <a:xfrm>
              <a:off x="1309124" y="2410685"/>
              <a:ext cx="391454" cy="246221"/>
            </a:xfrm>
            <a:prstGeom prst="rect">
              <a:avLst/>
            </a:prstGeom>
            <a:noFill/>
          </p:spPr>
          <p:txBody>
            <a:bodyPr wrap="none" rtlCol="0">
              <a:spAutoFit/>
            </a:bodyPr>
            <a:lstStyle/>
            <a:p>
              <a:pPr defTabSz="457200"/>
              <a:r>
                <a:rPr lang="en-US" sz="1000" b="1">
                  <a:solidFill>
                    <a:srgbClr val="000000"/>
                  </a:solidFill>
                  <a:latin typeface="Calibri" panose="020F0502020204030204"/>
                </a:rPr>
                <a:t>20</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53" name="TextBox 952">
              <a:extLst>
                <a:ext uri="{FF2B5EF4-FFF2-40B4-BE49-F238E27FC236}">
                  <a16:creationId xmlns:a16="http://schemas.microsoft.com/office/drawing/2014/main" id="{7F713D2E-700B-481E-8142-98088E60085F}"/>
                </a:ext>
              </a:extLst>
            </p:cNvPr>
            <p:cNvSpPr txBox="1"/>
            <p:nvPr/>
          </p:nvSpPr>
          <p:spPr>
            <a:xfrm>
              <a:off x="1684782" y="2410685"/>
              <a:ext cx="391454" cy="246221"/>
            </a:xfrm>
            <a:prstGeom prst="rect">
              <a:avLst/>
            </a:prstGeom>
            <a:noFill/>
          </p:spPr>
          <p:txBody>
            <a:bodyPr wrap="none" rtlCol="0">
              <a:spAutoFit/>
            </a:bodyPr>
            <a:lstStyle/>
            <a:p>
              <a:pPr defTabSz="457200"/>
              <a:r>
                <a:rPr lang="en-US" sz="1000" b="1">
                  <a:solidFill>
                    <a:srgbClr val="000000"/>
                  </a:solidFill>
                  <a:latin typeface="Calibri" panose="020F0502020204030204"/>
                </a:rPr>
                <a:t>19</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54" name="TextBox 953">
              <a:extLst>
                <a:ext uri="{FF2B5EF4-FFF2-40B4-BE49-F238E27FC236}">
                  <a16:creationId xmlns:a16="http://schemas.microsoft.com/office/drawing/2014/main" id="{36D31352-E84D-4340-9707-21364C81CD28}"/>
                </a:ext>
              </a:extLst>
            </p:cNvPr>
            <p:cNvSpPr txBox="1"/>
            <p:nvPr/>
          </p:nvSpPr>
          <p:spPr>
            <a:xfrm>
              <a:off x="2053106" y="2410685"/>
              <a:ext cx="391454" cy="246221"/>
            </a:xfrm>
            <a:prstGeom prst="rect">
              <a:avLst/>
            </a:prstGeom>
            <a:noFill/>
          </p:spPr>
          <p:txBody>
            <a:bodyPr wrap="none" rtlCol="0">
              <a:spAutoFit/>
            </a:bodyPr>
            <a:lstStyle/>
            <a:p>
              <a:pPr defTabSz="457200"/>
              <a:r>
                <a:rPr lang="en-US" sz="1000" b="1">
                  <a:solidFill>
                    <a:srgbClr val="000000"/>
                  </a:solidFill>
                  <a:latin typeface="Calibri" panose="020F0502020204030204"/>
                </a:rPr>
                <a:t>18</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55" name="TextBox 954">
              <a:extLst>
                <a:ext uri="{FF2B5EF4-FFF2-40B4-BE49-F238E27FC236}">
                  <a16:creationId xmlns:a16="http://schemas.microsoft.com/office/drawing/2014/main" id="{C19BC6D2-93ED-4AA2-9C7B-B1BAAC244A53}"/>
                </a:ext>
              </a:extLst>
            </p:cNvPr>
            <p:cNvSpPr txBox="1"/>
            <p:nvPr/>
          </p:nvSpPr>
          <p:spPr>
            <a:xfrm>
              <a:off x="2471924" y="2410685"/>
              <a:ext cx="316113"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CT</a:t>
              </a:r>
            </a:p>
          </p:txBody>
        </p:sp>
        <p:sp>
          <p:nvSpPr>
            <p:cNvPr id="956" name="TextBox 955">
              <a:extLst>
                <a:ext uri="{FF2B5EF4-FFF2-40B4-BE49-F238E27FC236}">
                  <a16:creationId xmlns:a16="http://schemas.microsoft.com/office/drawing/2014/main" id="{51765A06-7B55-40A6-B929-DD70F97C3A84}"/>
                </a:ext>
              </a:extLst>
            </p:cNvPr>
            <p:cNvSpPr txBox="1"/>
            <p:nvPr/>
          </p:nvSpPr>
          <p:spPr>
            <a:xfrm>
              <a:off x="2690396" y="2410685"/>
              <a:ext cx="391454" cy="246221"/>
            </a:xfrm>
            <a:prstGeom prst="rect">
              <a:avLst/>
            </a:prstGeom>
            <a:noFill/>
          </p:spPr>
          <p:txBody>
            <a:bodyPr wrap="none" rtlCol="0">
              <a:spAutoFit/>
            </a:bodyPr>
            <a:lstStyle/>
            <a:p>
              <a:pPr defTabSz="457200"/>
              <a:r>
                <a:rPr lang="en-US" sz="1000" b="1">
                  <a:solidFill>
                    <a:srgbClr val="000000"/>
                  </a:solidFill>
                  <a:latin typeface="Calibri" panose="020F0502020204030204"/>
                </a:rPr>
                <a:t>17</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57" name="TextBox 956">
              <a:extLst>
                <a:ext uri="{FF2B5EF4-FFF2-40B4-BE49-F238E27FC236}">
                  <a16:creationId xmlns:a16="http://schemas.microsoft.com/office/drawing/2014/main" id="{F6E406BE-2385-45B2-B3D9-D7FAC37A6067}"/>
                </a:ext>
              </a:extLst>
            </p:cNvPr>
            <p:cNvSpPr txBox="1"/>
            <p:nvPr/>
          </p:nvSpPr>
          <p:spPr>
            <a:xfrm>
              <a:off x="3066457" y="2410685"/>
              <a:ext cx="391454"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16</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58" name="TextBox 957">
              <a:extLst>
                <a:ext uri="{FF2B5EF4-FFF2-40B4-BE49-F238E27FC236}">
                  <a16:creationId xmlns:a16="http://schemas.microsoft.com/office/drawing/2014/main" id="{A7D6F6B0-7054-4A82-88B4-08656F173C28}"/>
                </a:ext>
              </a:extLst>
            </p:cNvPr>
            <p:cNvSpPr txBox="1"/>
            <p:nvPr/>
          </p:nvSpPr>
          <p:spPr>
            <a:xfrm>
              <a:off x="3418377" y="2410685"/>
              <a:ext cx="391454"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15</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59" name="TextBox 958">
              <a:extLst>
                <a:ext uri="{FF2B5EF4-FFF2-40B4-BE49-F238E27FC236}">
                  <a16:creationId xmlns:a16="http://schemas.microsoft.com/office/drawing/2014/main" id="{C4680950-4752-43A4-8592-4CFFEAE98D22}"/>
                </a:ext>
              </a:extLst>
            </p:cNvPr>
            <p:cNvSpPr txBox="1"/>
            <p:nvPr/>
          </p:nvSpPr>
          <p:spPr>
            <a:xfrm>
              <a:off x="3708737" y="2410685"/>
              <a:ext cx="324128"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VT</a:t>
              </a:r>
            </a:p>
          </p:txBody>
        </p:sp>
        <p:sp>
          <p:nvSpPr>
            <p:cNvPr id="960" name="TextBox 959">
              <a:extLst>
                <a:ext uri="{FF2B5EF4-FFF2-40B4-BE49-F238E27FC236}">
                  <a16:creationId xmlns:a16="http://schemas.microsoft.com/office/drawing/2014/main" id="{F739839D-DC55-43DE-8674-886F04BF3D6C}"/>
                </a:ext>
              </a:extLst>
            </p:cNvPr>
            <p:cNvSpPr txBox="1"/>
            <p:nvPr/>
          </p:nvSpPr>
          <p:spPr>
            <a:xfrm>
              <a:off x="4050389" y="2410685"/>
              <a:ext cx="391454"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14</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61" name="TextBox 960">
              <a:extLst>
                <a:ext uri="{FF2B5EF4-FFF2-40B4-BE49-F238E27FC236}">
                  <a16:creationId xmlns:a16="http://schemas.microsoft.com/office/drawing/2014/main" id="{3515A201-58F4-4CBB-92F8-72069B22A981}"/>
                </a:ext>
              </a:extLst>
            </p:cNvPr>
            <p:cNvSpPr txBox="1"/>
            <p:nvPr/>
          </p:nvSpPr>
          <p:spPr>
            <a:xfrm>
              <a:off x="4402309" y="2410685"/>
              <a:ext cx="391454"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13</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62" name="TextBox 961">
              <a:extLst>
                <a:ext uri="{FF2B5EF4-FFF2-40B4-BE49-F238E27FC236}">
                  <a16:creationId xmlns:a16="http://schemas.microsoft.com/office/drawing/2014/main" id="{AB1D6193-FD21-4005-9D09-61D750B43353}"/>
                </a:ext>
              </a:extLst>
            </p:cNvPr>
            <p:cNvSpPr txBox="1"/>
            <p:nvPr/>
          </p:nvSpPr>
          <p:spPr>
            <a:xfrm>
              <a:off x="4752364" y="2410685"/>
              <a:ext cx="391453"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12</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63" name="TextBox 962">
              <a:extLst>
                <a:ext uri="{FF2B5EF4-FFF2-40B4-BE49-F238E27FC236}">
                  <a16:creationId xmlns:a16="http://schemas.microsoft.com/office/drawing/2014/main" id="{D41B11A2-9FA0-4ACB-B7A4-298318EA96B0}"/>
                </a:ext>
              </a:extLst>
            </p:cNvPr>
            <p:cNvSpPr txBox="1"/>
            <p:nvPr/>
          </p:nvSpPr>
          <p:spPr>
            <a:xfrm>
              <a:off x="5100863" y="2410685"/>
              <a:ext cx="391453"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11</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64" name="TextBox 963">
              <a:extLst>
                <a:ext uri="{FF2B5EF4-FFF2-40B4-BE49-F238E27FC236}">
                  <a16:creationId xmlns:a16="http://schemas.microsoft.com/office/drawing/2014/main" id="{386FBE44-A1EB-4EAB-97EE-18E0FE5A070D}"/>
                </a:ext>
              </a:extLst>
            </p:cNvPr>
            <p:cNvSpPr txBox="1"/>
            <p:nvPr/>
          </p:nvSpPr>
          <p:spPr>
            <a:xfrm>
              <a:off x="617457" y="2410685"/>
              <a:ext cx="409086" cy="246221"/>
            </a:xfrm>
            <a:prstGeom prst="rect">
              <a:avLst/>
            </a:prstGeom>
            <a:noFill/>
          </p:spPr>
          <p:txBody>
            <a:bodyPr wrap="none" rtlCol="0">
              <a:spAutoFit/>
            </a:bodyPr>
            <a:lstStyle/>
            <a:p>
              <a:pPr defTabSz="457200"/>
              <a:r>
                <a:rPr lang="en-US" sz="1000" b="1">
                  <a:solidFill>
                    <a:srgbClr val="000000"/>
                  </a:solidFill>
                  <a:latin typeface="Calibri" panose="020F0502020204030204"/>
                </a:rPr>
                <a:t>22</a:t>
              </a:r>
              <a:r>
                <a:rPr lang="en-US" sz="1000" b="1" baseline="30000">
                  <a:solidFill>
                    <a:srgbClr val="000000"/>
                  </a:solidFill>
                  <a:latin typeface="Calibri" panose="020F0502020204030204"/>
                </a:rPr>
                <a:t>nd</a:t>
              </a:r>
              <a:endParaRPr lang="en-US" sz="1000" b="1">
                <a:solidFill>
                  <a:srgbClr val="000000"/>
                </a:solidFill>
                <a:latin typeface="Calibri" panose="020F0502020204030204"/>
              </a:endParaRPr>
            </a:p>
          </p:txBody>
        </p:sp>
        <p:sp>
          <p:nvSpPr>
            <p:cNvPr id="965" name="TextBox 964">
              <a:extLst>
                <a:ext uri="{FF2B5EF4-FFF2-40B4-BE49-F238E27FC236}">
                  <a16:creationId xmlns:a16="http://schemas.microsoft.com/office/drawing/2014/main" id="{2B199071-B9A4-4057-9D87-6C7C414E321E}"/>
                </a:ext>
              </a:extLst>
            </p:cNvPr>
            <p:cNvSpPr txBox="1"/>
            <p:nvPr/>
          </p:nvSpPr>
          <p:spPr>
            <a:xfrm>
              <a:off x="1371642" y="2044897"/>
              <a:ext cx="328936" cy="246221"/>
            </a:xfrm>
            <a:prstGeom prst="rect">
              <a:avLst/>
            </a:prstGeom>
            <a:noFill/>
          </p:spPr>
          <p:txBody>
            <a:bodyPr wrap="none" rtlCol="0">
              <a:spAutoFit/>
            </a:bodyPr>
            <a:lstStyle>
              <a:defPPr>
                <a:defRPr lang="en-US"/>
              </a:defPPr>
              <a:lvl1pPr algn="ctr">
                <a:defRPr sz="1000">
                  <a:solidFill>
                    <a:schemeClr val="accent1"/>
                  </a:solidFill>
                </a:defRPr>
              </a:lvl1pPr>
            </a:lstStyle>
            <a:p>
              <a:pPr defTabSz="457200"/>
              <a:r>
                <a:rPr lang="en-US">
                  <a:solidFill>
                    <a:srgbClr val="4472C4"/>
                  </a:solidFill>
                  <a:latin typeface="Calibri" panose="020F0502020204030204"/>
                </a:rPr>
                <a:t>D6</a:t>
              </a:r>
            </a:p>
          </p:txBody>
        </p:sp>
        <p:grpSp>
          <p:nvGrpSpPr>
            <p:cNvPr id="966" name="Group 965">
              <a:extLst>
                <a:ext uri="{FF2B5EF4-FFF2-40B4-BE49-F238E27FC236}">
                  <a16:creationId xmlns:a16="http://schemas.microsoft.com/office/drawing/2014/main" id="{FDECFC18-C02C-4C34-869C-CAD82F168B5F}"/>
                </a:ext>
              </a:extLst>
            </p:cNvPr>
            <p:cNvGrpSpPr/>
            <p:nvPr/>
          </p:nvGrpSpPr>
          <p:grpSpPr>
            <a:xfrm>
              <a:off x="5534547" y="3648196"/>
              <a:ext cx="218428" cy="218428"/>
              <a:chOff x="4439518" y="4439518"/>
              <a:chExt cx="437282" cy="437282"/>
            </a:xfrm>
          </p:grpSpPr>
          <p:sp>
            <p:nvSpPr>
              <p:cNvPr id="967" name="Rectangle 966">
                <a:extLst>
                  <a:ext uri="{FF2B5EF4-FFF2-40B4-BE49-F238E27FC236}">
                    <a16:creationId xmlns:a16="http://schemas.microsoft.com/office/drawing/2014/main" id="{76820BB9-DEBD-47E5-ABFC-613C989B92E5}"/>
                  </a:ext>
                </a:extLst>
              </p:cNvPr>
              <p:cNvSpPr/>
              <p:nvPr/>
            </p:nvSpPr>
            <p:spPr>
              <a:xfrm>
                <a:off x="4439518" y="4439518"/>
                <a:ext cx="437282" cy="437282"/>
              </a:xfrm>
              <a:prstGeom prst="rect">
                <a:avLst/>
              </a:prstGeom>
              <a:solidFill>
                <a:srgbClr val="FF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68" name="Group 967">
                <a:extLst>
                  <a:ext uri="{FF2B5EF4-FFF2-40B4-BE49-F238E27FC236}">
                    <a16:creationId xmlns:a16="http://schemas.microsoft.com/office/drawing/2014/main" id="{8A690FB9-E316-4690-B307-FAD3CE202CAE}"/>
                  </a:ext>
                </a:extLst>
              </p:cNvPr>
              <p:cNvGrpSpPr/>
              <p:nvPr/>
            </p:nvGrpSpPr>
            <p:grpSpPr>
              <a:xfrm>
                <a:off x="4536281" y="4506132"/>
                <a:ext cx="285712" cy="287325"/>
                <a:chOff x="4536281" y="4506132"/>
                <a:chExt cx="285712" cy="287325"/>
              </a:xfrm>
            </p:grpSpPr>
            <p:sp>
              <p:nvSpPr>
                <p:cNvPr id="974" name="Arc 973">
                  <a:extLst>
                    <a:ext uri="{FF2B5EF4-FFF2-40B4-BE49-F238E27FC236}">
                      <a16:creationId xmlns:a16="http://schemas.microsoft.com/office/drawing/2014/main" id="{806CB437-9096-44BF-BB8D-FF6A567F9689}"/>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5" name="Isosceles Triangle 974">
                  <a:extLst>
                    <a:ext uri="{FF2B5EF4-FFF2-40B4-BE49-F238E27FC236}">
                      <a16:creationId xmlns:a16="http://schemas.microsoft.com/office/drawing/2014/main" id="{DABC5479-0F00-429F-9F8C-4C11E55B620E}"/>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69" name="Group 968">
                <a:extLst>
                  <a:ext uri="{FF2B5EF4-FFF2-40B4-BE49-F238E27FC236}">
                    <a16:creationId xmlns:a16="http://schemas.microsoft.com/office/drawing/2014/main" id="{E2816CB0-B824-46AF-BF41-44F1EA0C71AB}"/>
                  </a:ext>
                </a:extLst>
              </p:cNvPr>
              <p:cNvGrpSpPr/>
              <p:nvPr/>
            </p:nvGrpSpPr>
            <p:grpSpPr>
              <a:xfrm rot="10800000">
                <a:off x="4493427" y="4520822"/>
                <a:ext cx="307143" cy="263511"/>
                <a:chOff x="4514850" y="4496608"/>
                <a:chExt cx="307143" cy="263511"/>
              </a:xfrm>
            </p:grpSpPr>
            <p:sp>
              <p:nvSpPr>
                <p:cNvPr id="972" name="Arc 971">
                  <a:extLst>
                    <a:ext uri="{FF2B5EF4-FFF2-40B4-BE49-F238E27FC236}">
                      <a16:creationId xmlns:a16="http://schemas.microsoft.com/office/drawing/2014/main" id="{3CCBB81C-3DD6-4E70-B86A-669558EDDCB5}"/>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73" name="Isosceles Triangle 972">
                  <a:extLst>
                    <a:ext uri="{FF2B5EF4-FFF2-40B4-BE49-F238E27FC236}">
                      <a16:creationId xmlns:a16="http://schemas.microsoft.com/office/drawing/2014/main" id="{0976AE73-7FBA-4DE8-AF99-B3B713FA4B24}"/>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970" name="Straight Connector 969">
                <a:extLst>
                  <a:ext uri="{FF2B5EF4-FFF2-40B4-BE49-F238E27FC236}">
                    <a16:creationId xmlns:a16="http://schemas.microsoft.com/office/drawing/2014/main" id="{32353485-69FC-4A5F-BC6F-B819AA7D121F}"/>
                  </a:ext>
                </a:extLst>
              </p:cNvPr>
              <p:cNvCxnSpPr/>
              <p:nvPr/>
            </p:nvCxnSpPr>
            <p:spPr>
              <a:xfrm>
                <a:off x="4495801" y="4633907"/>
                <a:ext cx="103371" cy="0"/>
              </a:xfrm>
              <a:prstGeom prst="line">
                <a:avLst/>
              </a:prstGeom>
              <a:noFill/>
              <a:ln w="19050" cap="flat" cmpd="sng" algn="ctr">
                <a:solidFill>
                  <a:srgbClr val="FF0000"/>
                </a:solidFill>
                <a:prstDash val="solid"/>
                <a:miter lim="800000"/>
              </a:ln>
              <a:effectLst/>
            </p:spPr>
          </p:cxnSp>
          <p:cxnSp>
            <p:nvCxnSpPr>
              <p:cNvPr id="971" name="Straight Connector 970">
                <a:extLst>
                  <a:ext uri="{FF2B5EF4-FFF2-40B4-BE49-F238E27FC236}">
                    <a16:creationId xmlns:a16="http://schemas.microsoft.com/office/drawing/2014/main" id="{D4A1D409-4868-40AF-BCF7-C0119BB327AD}"/>
                  </a:ext>
                </a:extLst>
              </p:cNvPr>
              <p:cNvCxnSpPr/>
              <p:nvPr/>
            </p:nvCxnSpPr>
            <p:spPr>
              <a:xfrm>
                <a:off x="4737879" y="4679157"/>
                <a:ext cx="103371" cy="0"/>
              </a:xfrm>
              <a:prstGeom prst="line">
                <a:avLst/>
              </a:prstGeom>
              <a:noFill/>
              <a:ln w="25400" cap="flat" cmpd="sng" algn="ctr">
                <a:solidFill>
                  <a:srgbClr val="FF0000"/>
                </a:solidFill>
                <a:prstDash val="solid"/>
                <a:miter lim="800000"/>
              </a:ln>
              <a:effectLst/>
            </p:spPr>
          </p:cxnSp>
        </p:grpSp>
        <p:sp>
          <p:nvSpPr>
            <p:cNvPr id="976" name="TextBox 975">
              <a:extLst>
                <a:ext uri="{FF2B5EF4-FFF2-40B4-BE49-F238E27FC236}">
                  <a16:creationId xmlns:a16="http://schemas.microsoft.com/office/drawing/2014/main" id="{6A49EA2D-73F4-4E75-937F-D52118C8BCA2}"/>
                </a:ext>
              </a:extLst>
            </p:cNvPr>
            <p:cNvSpPr txBox="1"/>
            <p:nvPr/>
          </p:nvSpPr>
          <p:spPr>
            <a:xfrm>
              <a:off x="5037549" y="3577324"/>
              <a:ext cx="328936" cy="553998"/>
            </a:xfrm>
            <a:prstGeom prst="rect">
              <a:avLst/>
            </a:prstGeom>
            <a:noFill/>
          </p:spPr>
          <p:txBody>
            <a:bodyPr wrap="none" rtlCol="0">
              <a:spAutoFit/>
            </a:bodyPr>
            <a:lstStyle/>
            <a:p>
              <a:pPr algn="ctr" defTabSz="457200"/>
              <a:r>
                <a:rPr lang="en-US" sz="1000">
                  <a:solidFill>
                    <a:srgbClr val="FF0000"/>
                  </a:solidFill>
                  <a:latin typeface="Calibri" panose="020F0502020204030204"/>
                </a:rPr>
                <a:t>D6</a:t>
              </a:r>
            </a:p>
            <a:p>
              <a:pPr algn="ctr" defTabSz="457200"/>
              <a:r>
                <a:rPr lang="en-US" sz="1000">
                  <a:solidFill>
                    <a:srgbClr val="FF0000"/>
                  </a:solidFill>
                  <a:latin typeface="Calibri" panose="020F0502020204030204"/>
                </a:rPr>
                <a:t>X2</a:t>
              </a:r>
            </a:p>
            <a:p>
              <a:pPr algn="ctr" defTabSz="457200"/>
              <a:r>
                <a:rPr lang="en-US" sz="1000">
                  <a:solidFill>
                    <a:srgbClr val="FF0000"/>
                  </a:solidFill>
                  <a:latin typeface="Calibri" panose="020F0502020204030204"/>
                </a:rPr>
                <a:t>80</a:t>
              </a:r>
            </a:p>
          </p:txBody>
        </p:sp>
        <p:sp>
          <p:nvSpPr>
            <p:cNvPr id="977" name="TextBox 976">
              <a:extLst>
                <a:ext uri="{FF2B5EF4-FFF2-40B4-BE49-F238E27FC236}">
                  <a16:creationId xmlns:a16="http://schemas.microsoft.com/office/drawing/2014/main" id="{2F582F7B-7806-4353-8E6B-F9971AC71847}"/>
                </a:ext>
              </a:extLst>
            </p:cNvPr>
            <p:cNvSpPr txBox="1"/>
            <p:nvPr/>
          </p:nvSpPr>
          <p:spPr>
            <a:xfrm>
              <a:off x="5266051" y="3577324"/>
              <a:ext cx="328936" cy="553998"/>
            </a:xfrm>
            <a:prstGeom prst="rect">
              <a:avLst/>
            </a:prstGeom>
            <a:noFill/>
          </p:spPr>
          <p:txBody>
            <a:bodyPr wrap="none" rtlCol="0">
              <a:spAutoFit/>
            </a:bodyPr>
            <a:lstStyle>
              <a:defPPr>
                <a:defRPr lang="en-US"/>
              </a:defPPr>
              <a:lvl1pPr algn="ctr">
                <a:defRPr sz="1000">
                  <a:solidFill>
                    <a:schemeClr val="accent1"/>
                  </a:solidFill>
                </a:defRPr>
              </a:lvl1pPr>
            </a:lstStyle>
            <a:p>
              <a:pPr defTabSz="457200"/>
              <a:r>
                <a:rPr lang="en-US">
                  <a:solidFill>
                    <a:srgbClr val="4472C4"/>
                  </a:solidFill>
                  <a:latin typeface="Calibri" panose="020F0502020204030204"/>
                </a:rPr>
                <a:t>D6</a:t>
              </a:r>
            </a:p>
            <a:p>
              <a:pPr defTabSz="457200"/>
              <a:r>
                <a:rPr lang="en-US">
                  <a:solidFill>
                    <a:srgbClr val="4472C4"/>
                  </a:solidFill>
                  <a:latin typeface="Calibri" panose="020F0502020204030204"/>
                </a:rPr>
                <a:t>X2</a:t>
              </a:r>
            </a:p>
            <a:p>
              <a:pPr defTabSz="457200"/>
              <a:r>
                <a:rPr lang="en-US">
                  <a:solidFill>
                    <a:srgbClr val="4472C4"/>
                  </a:solidFill>
                  <a:latin typeface="Calibri" panose="020F0502020204030204"/>
                </a:rPr>
                <a:t>80</a:t>
              </a:r>
            </a:p>
          </p:txBody>
        </p:sp>
        <p:cxnSp>
          <p:nvCxnSpPr>
            <p:cNvPr id="978" name="Straight Connector 977">
              <a:extLst>
                <a:ext uri="{FF2B5EF4-FFF2-40B4-BE49-F238E27FC236}">
                  <a16:creationId xmlns:a16="http://schemas.microsoft.com/office/drawing/2014/main" id="{6BB84082-4E9B-4C7A-A233-2499C100DF22}"/>
                </a:ext>
              </a:extLst>
            </p:cNvPr>
            <p:cNvCxnSpPr/>
            <p:nvPr/>
          </p:nvCxnSpPr>
          <p:spPr>
            <a:xfrm>
              <a:off x="5637349" y="2303852"/>
              <a:ext cx="0" cy="1209600"/>
            </a:xfrm>
            <a:prstGeom prst="line">
              <a:avLst/>
            </a:prstGeom>
            <a:noFill/>
            <a:ln w="31750" cap="flat" cmpd="sng" algn="ctr">
              <a:solidFill>
                <a:srgbClr val="A5A5A5"/>
              </a:solidFill>
              <a:prstDash val="solid"/>
              <a:miter lim="800000"/>
            </a:ln>
            <a:effectLst/>
          </p:spPr>
        </p:cxnSp>
        <p:sp>
          <p:nvSpPr>
            <p:cNvPr id="979" name="TextBox 978">
              <a:extLst>
                <a:ext uri="{FF2B5EF4-FFF2-40B4-BE49-F238E27FC236}">
                  <a16:creationId xmlns:a16="http://schemas.microsoft.com/office/drawing/2014/main" id="{ECD1FEDE-BAE5-4458-8392-EE5C9DA5023B}"/>
                </a:ext>
              </a:extLst>
            </p:cNvPr>
            <p:cNvSpPr txBox="1"/>
            <p:nvPr/>
          </p:nvSpPr>
          <p:spPr>
            <a:xfrm>
              <a:off x="5448035" y="2410685"/>
              <a:ext cx="391453" cy="246221"/>
            </a:xfrm>
            <a:prstGeom prst="rect">
              <a:avLst/>
            </a:prstGeom>
            <a:noFill/>
          </p:spPr>
          <p:txBody>
            <a:bodyPr wrap="none" rtlCol="0">
              <a:spAutoFit/>
            </a:bodyPr>
            <a:lstStyle/>
            <a:p>
              <a:pPr algn="ctr" defTabSz="457200"/>
              <a:r>
                <a:rPr lang="en-US" sz="1000" b="1">
                  <a:solidFill>
                    <a:srgbClr val="000000"/>
                  </a:solidFill>
                  <a:latin typeface="Calibri" panose="020F0502020204030204"/>
                </a:rPr>
                <a:t>10</a:t>
              </a:r>
              <a:r>
                <a:rPr lang="en-US" sz="1000" b="1" baseline="30000">
                  <a:solidFill>
                    <a:srgbClr val="000000"/>
                  </a:solidFill>
                  <a:latin typeface="Calibri" panose="020F0502020204030204"/>
                </a:rPr>
                <a:t>th</a:t>
              </a:r>
              <a:endParaRPr lang="en-US" sz="1000" b="1">
                <a:solidFill>
                  <a:srgbClr val="000000"/>
                </a:solidFill>
                <a:latin typeface="Calibri" panose="020F0502020204030204"/>
              </a:endParaRPr>
            </a:p>
          </p:txBody>
        </p:sp>
        <p:sp>
          <p:nvSpPr>
            <p:cNvPr id="980" name="Freeform: Shape 979">
              <a:extLst>
                <a:ext uri="{FF2B5EF4-FFF2-40B4-BE49-F238E27FC236}">
                  <a16:creationId xmlns:a16="http://schemas.microsoft.com/office/drawing/2014/main" id="{3BE4D257-FD1F-441E-9389-1DCA9B94648B}"/>
                </a:ext>
              </a:extLst>
            </p:cNvPr>
            <p:cNvSpPr/>
            <p:nvPr/>
          </p:nvSpPr>
          <p:spPr>
            <a:xfrm>
              <a:off x="4758899" y="3039716"/>
              <a:ext cx="828675" cy="539750"/>
            </a:xfrm>
            <a:custGeom>
              <a:avLst/>
              <a:gdLst>
                <a:gd name="connsiteX0" fmla="*/ 0 w 828675"/>
                <a:gd name="connsiteY0" fmla="*/ 0 h 539750"/>
                <a:gd name="connsiteX1" fmla="*/ 828675 w 828675"/>
                <a:gd name="connsiteY1" fmla="*/ 0 h 539750"/>
                <a:gd name="connsiteX2" fmla="*/ 828675 w 828675"/>
                <a:gd name="connsiteY2" fmla="*/ 539750 h 539750"/>
              </a:gdLst>
              <a:ahLst/>
              <a:cxnLst>
                <a:cxn ang="0">
                  <a:pos x="connsiteX0" y="connsiteY0"/>
                </a:cxn>
                <a:cxn ang="0">
                  <a:pos x="connsiteX1" y="connsiteY1"/>
                </a:cxn>
                <a:cxn ang="0">
                  <a:pos x="connsiteX2" y="connsiteY2"/>
                </a:cxn>
              </a:cxnLst>
              <a:rect l="l" t="t" r="r" b="b"/>
              <a:pathLst>
                <a:path w="828675" h="539750">
                  <a:moveTo>
                    <a:pt x="0" y="0"/>
                  </a:moveTo>
                  <a:lnTo>
                    <a:pt x="828675" y="0"/>
                  </a:lnTo>
                  <a:lnTo>
                    <a:pt x="828675" y="539750"/>
                  </a:lnTo>
                </a:path>
              </a:pathLst>
            </a:custGeom>
            <a:noFill/>
            <a:ln w="25400" cap="flat" cmpd="sng" algn="ctr">
              <a:solidFill>
                <a:srgbClr val="FF0000"/>
              </a:solidFill>
              <a:prstDash val="solid"/>
              <a:miter lim="800000"/>
              <a:headEnd type="none"/>
              <a:tailEnd type="stealt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1" name="Freeform: Shape 980">
              <a:extLst>
                <a:ext uri="{FF2B5EF4-FFF2-40B4-BE49-F238E27FC236}">
                  <a16:creationId xmlns:a16="http://schemas.microsoft.com/office/drawing/2014/main" id="{6B5716E4-8825-4B10-800A-60231821FFB0}"/>
                </a:ext>
              </a:extLst>
            </p:cNvPr>
            <p:cNvSpPr/>
            <p:nvPr/>
          </p:nvSpPr>
          <p:spPr>
            <a:xfrm>
              <a:off x="1892623" y="2864289"/>
              <a:ext cx="3448050" cy="638175"/>
            </a:xfrm>
            <a:custGeom>
              <a:avLst/>
              <a:gdLst>
                <a:gd name="connsiteX0" fmla="*/ 4152900 w 4152900"/>
                <a:gd name="connsiteY0" fmla="*/ 776288 h 776288"/>
                <a:gd name="connsiteX1" fmla="*/ 4152900 w 4152900"/>
                <a:gd name="connsiteY1" fmla="*/ 138113 h 776288"/>
                <a:gd name="connsiteX2" fmla="*/ 704850 w 4152900"/>
                <a:gd name="connsiteY2" fmla="*/ 138113 h 776288"/>
                <a:gd name="connsiteX3" fmla="*/ 566737 w 4152900"/>
                <a:gd name="connsiteY3" fmla="*/ 0 h 776288"/>
                <a:gd name="connsiteX4" fmla="*/ 0 w 4152900"/>
                <a:gd name="connsiteY4" fmla="*/ 0 h 776288"/>
                <a:gd name="connsiteX0" fmla="*/ 4152900 w 4152900"/>
                <a:gd name="connsiteY0" fmla="*/ 776288 h 776288"/>
                <a:gd name="connsiteX1" fmla="*/ 4152900 w 4152900"/>
                <a:gd name="connsiteY1" fmla="*/ 138113 h 776288"/>
                <a:gd name="connsiteX2" fmla="*/ 704850 w 4152900"/>
                <a:gd name="connsiteY2" fmla="*/ 138113 h 776288"/>
                <a:gd name="connsiteX3" fmla="*/ 566737 w 4152900"/>
                <a:gd name="connsiteY3" fmla="*/ 0 h 776288"/>
                <a:gd name="connsiteX4" fmla="*/ 0 w 4152900"/>
                <a:gd name="connsiteY4" fmla="*/ 0 h 776288"/>
                <a:gd name="connsiteX0" fmla="*/ 4152900 w 4152900"/>
                <a:gd name="connsiteY0" fmla="*/ 776301 h 776301"/>
                <a:gd name="connsiteX1" fmla="*/ 4152900 w 4152900"/>
                <a:gd name="connsiteY1" fmla="*/ 138126 h 776301"/>
                <a:gd name="connsiteX2" fmla="*/ 704850 w 4152900"/>
                <a:gd name="connsiteY2" fmla="*/ 138126 h 776301"/>
                <a:gd name="connsiteX3" fmla="*/ 566737 w 4152900"/>
                <a:gd name="connsiteY3" fmla="*/ 13 h 776301"/>
                <a:gd name="connsiteX4" fmla="*/ 0 w 4152900"/>
                <a:gd name="connsiteY4" fmla="*/ 13 h 776301"/>
                <a:gd name="connsiteX0" fmla="*/ 3586163 w 3586163"/>
                <a:gd name="connsiteY0" fmla="*/ 776301 h 776301"/>
                <a:gd name="connsiteX1" fmla="*/ 3586163 w 3586163"/>
                <a:gd name="connsiteY1" fmla="*/ 138126 h 776301"/>
                <a:gd name="connsiteX2" fmla="*/ 138113 w 3586163"/>
                <a:gd name="connsiteY2" fmla="*/ 138126 h 776301"/>
                <a:gd name="connsiteX3" fmla="*/ 0 w 3586163"/>
                <a:gd name="connsiteY3" fmla="*/ 13 h 776301"/>
                <a:gd name="connsiteX0" fmla="*/ 3448050 w 3448050"/>
                <a:gd name="connsiteY0" fmla="*/ 638175 h 638175"/>
                <a:gd name="connsiteX1" fmla="*/ 3448050 w 3448050"/>
                <a:gd name="connsiteY1" fmla="*/ 0 h 638175"/>
                <a:gd name="connsiteX2" fmla="*/ 0 w 3448050"/>
                <a:gd name="connsiteY2" fmla="*/ 0 h 638175"/>
              </a:gdLst>
              <a:ahLst/>
              <a:cxnLst>
                <a:cxn ang="0">
                  <a:pos x="connsiteX0" y="connsiteY0"/>
                </a:cxn>
                <a:cxn ang="0">
                  <a:pos x="connsiteX1" y="connsiteY1"/>
                </a:cxn>
                <a:cxn ang="0">
                  <a:pos x="connsiteX2" y="connsiteY2"/>
                </a:cxn>
              </a:cxnLst>
              <a:rect l="l" t="t" r="r" b="b"/>
              <a:pathLst>
                <a:path w="3448050" h="638175">
                  <a:moveTo>
                    <a:pt x="3448050" y="638175"/>
                  </a:moveTo>
                  <a:lnTo>
                    <a:pt x="3448050" y="0"/>
                  </a:lnTo>
                  <a:lnTo>
                    <a:pt x="0" y="0"/>
                  </a:lnTo>
                </a:path>
              </a:pathLst>
            </a:custGeom>
            <a:noFill/>
            <a:ln w="25400" cap="flat" cmpd="sng" algn="ctr">
              <a:solidFill>
                <a:srgbClr val="4472C4"/>
              </a:solidFill>
              <a:prstDash val="solid"/>
              <a:miter lim="800000"/>
              <a:headEnd type="oval"/>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2" name="TextBox 981">
              <a:extLst>
                <a:ext uri="{FF2B5EF4-FFF2-40B4-BE49-F238E27FC236}">
                  <a16:creationId xmlns:a16="http://schemas.microsoft.com/office/drawing/2014/main" id="{071DC196-BEDD-4EC7-93FF-E40D020CE882}"/>
                </a:ext>
              </a:extLst>
            </p:cNvPr>
            <p:cNvSpPr txBox="1"/>
            <p:nvPr/>
          </p:nvSpPr>
          <p:spPr>
            <a:xfrm>
              <a:off x="133004" y="2600897"/>
              <a:ext cx="409086" cy="246221"/>
            </a:xfrm>
            <a:prstGeom prst="rect">
              <a:avLst/>
            </a:prstGeom>
            <a:noFill/>
          </p:spPr>
          <p:txBody>
            <a:bodyPr wrap="none" rtlCol="0">
              <a:spAutoFit/>
            </a:bodyPr>
            <a:lstStyle>
              <a:defPPr>
                <a:defRPr lang="en-US"/>
              </a:defPPr>
              <a:lvl1pPr algn="ctr">
                <a:defRPr sz="1000">
                  <a:solidFill>
                    <a:schemeClr val="accent1"/>
                  </a:solidFill>
                </a:defRPr>
              </a:lvl1pPr>
            </a:lstStyle>
            <a:p>
              <a:pPr defTabSz="457200"/>
              <a:r>
                <a:rPr lang="en-US">
                  <a:solidFill>
                    <a:srgbClr val="4472C4"/>
                  </a:solidFill>
                  <a:latin typeface="Calibri" panose="020F0502020204030204"/>
                </a:rPr>
                <a:t>30s</a:t>
              </a:r>
              <a:r>
                <a:rPr lang="en-US" baseline="30000">
                  <a:solidFill>
                    <a:srgbClr val="4472C4"/>
                  </a:solidFill>
                  <a:latin typeface="Calibri" panose="020F0502020204030204"/>
                </a:rPr>
                <a:t>1</a:t>
              </a:r>
            </a:p>
          </p:txBody>
        </p:sp>
        <p:sp>
          <p:nvSpPr>
            <p:cNvPr id="983" name="TextBox 982">
              <a:extLst>
                <a:ext uri="{FF2B5EF4-FFF2-40B4-BE49-F238E27FC236}">
                  <a16:creationId xmlns:a16="http://schemas.microsoft.com/office/drawing/2014/main" id="{942B6344-032B-4FB7-9B47-C0EBE4781AA3}"/>
                </a:ext>
              </a:extLst>
            </p:cNvPr>
            <p:cNvSpPr txBox="1"/>
            <p:nvPr/>
          </p:nvSpPr>
          <p:spPr>
            <a:xfrm>
              <a:off x="944194" y="3577324"/>
              <a:ext cx="317715" cy="400110"/>
            </a:xfrm>
            <a:prstGeom prst="rect">
              <a:avLst/>
            </a:prstGeom>
            <a:noFill/>
          </p:spPr>
          <p:txBody>
            <a:bodyPr wrap="none" rtlCol="0">
              <a:spAutoFit/>
            </a:bodyPr>
            <a:lstStyle/>
            <a:p>
              <a:pPr algn="ctr" defTabSz="457200"/>
              <a:r>
                <a:rPr lang="en-US" sz="1000">
                  <a:solidFill>
                    <a:srgbClr val="4472C4"/>
                  </a:solidFill>
                  <a:latin typeface="Calibri" panose="020F0502020204030204"/>
                </a:rPr>
                <a:t>X2</a:t>
              </a:r>
            </a:p>
            <a:p>
              <a:pPr algn="ctr" defTabSz="457200"/>
              <a:endParaRPr lang="en-US" sz="1000">
                <a:solidFill>
                  <a:srgbClr val="4472C4"/>
                </a:solidFill>
                <a:latin typeface="Calibri" panose="020F0502020204030204"/>
              </a:endParaRPr>
            </a:p>
          </p:txBody>
        </p:sp>
        <p:grpSp>
          <p:nvGrpSpPr>
            <p:cNvPr id="984" name="Group 983">
              <a:extLst>
                <a:ext uri="{FF2B5EF4-FFF2-40B4-BE49-F238E27FC236}">
                  <a16:creationId xmlns:a16="http://schemas.microsoft.com/office/drawing/2014/main" id="{5C05B6F6-7BDC-42C2-942C-248425A7E303}"/>
                </a:ext>
              </a:extLst>
            </p:cNvPr>
            <p:cNvGrpSpPr/>
            <p:nvPr/>
          </p:nvGrpSpPr>
          <p:grpSpPr>
            <a:xfrm>
              <a:off x="982514" y="3772288"/>
              <a:ext cx="218428" cy="218428"/>
              <a:chOff x="4439518" y="4439518"/>
              <a:chExt cx="437282" cy="437282"/>
            </a:xfrm>
          </p:grpSpPr>
          <p:sp>
            <p:nvSpPr>
              <p:cNvPr id="985" name="Rectangle 984">
                <a:extLst>
                  <a:ext uri="{FF2B5EF4-FFF2-40B4-BE49-F238E27FC236}">
                    <a16:creationId xmlns:a16="http://schemas.microsoft.com/office/drawing/2014/main" id="{D03BB2A3-C0A7-4747-8720-8CBFD8241837}"/>
                  </a:ext>
                </a:extLst>
              </p:cNvPr>
              <p:cNvSpPr/>
              <p:nvPr/>
            </p:nvSpPr>
            <p:spPr>
              <a:xfrm>
                <a:off x="4439518" y="4439518"/>
                <a:ext cx="437282" cy="437282"/>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86" name="Group 985">
                <a:extLst>
                  <a:ext uri="{FF2B5EF4-FFF2-40B4-BE49-F238E27FC236}">
                    <a16:creationId xmlns:a16="http://schemas.microsoft.com/office/drawing/2014/main" id="{2C5E2E92-566B-454D-8F96-DBAA1DEDF452}"/>
                  </a:ext>
                </a:extLst>
              </p:cNvPr>
              <p:cNvGrpSpPr/>
              <p:nvPr/>
            </p:nvGrpSpPr>
            <p:grpSpPr>
              <a:xfrm>
                <a:off x="4536281" y="4506132"/>
                <a:ext cx="285712" cy="287325"/>
                <a:chOff x="4536281" y="4506132"/>
                <a:chExt cx="285712" cy="287325"/>
              </a:xfrm>
            </p:grpSpPr>
            <p:sp>
              <p:nvSpPr>
                <p:cNvPr id="992" name="Arc 991">
                  <a:extLst>
                    <a:ext uri="{FF2B5EF4-FFF2-40B4-BE49-F238E27FC236}">
                      <a16:creationId xmlns:a16="http://schemas.microsoft.com/office/drawing/2014/main" id="{5E74C013-D05B-46BB-AC85-1749D6B2EB4B}"/>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3" name="Isosceles Triangle 992">
                  <a:extLst>
                    <a:ext uri="{FF2B5EF4-FFF2-40B4-BE49-F238E27FC236}">
                      <a16:creationId xmlns:a16="http://schemas.microsoft.com/office/drawing/2014/main" id="{D6E6A58B-E833-4572-AE31-5E511CEC4FC9}"/>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987" name="Group 986">
                <a:extLst>
                  <a:ext uri="{FF2B5EF4-FFF2-40B4-BE49-F238E27FC236}">
                    <a16:creationId xmlns:a16="http://schemas.microsoft.com/office/drawing/2014/main" id="{BB06CB6E-E28B-42D5-A838-253ABEA0B98D}"/>
                  </a:ext>
                </a:extLst>
              </p:cNvPr>
              <p:cNvGrpSpPr/>
              <p:nvPr/>
            </p:nvGrpSpPr>
            <p:grpSpPr>
              <a:xfrm rot="10800000">
                <a:off x="4493427" y="4520822"/>
                <a:ext cx="307143" cy="263511"/>
                <a:chOff x="4514850" y="4496608"/>
                <a:chExt cx="307143" cy="263511"/>
              </a:xfrm>
            </p:grpSpPr>
            <p:sp>
              <p:nvSpPr>
                <p:cNvPr id="990" name="Arc 989">
                  <a:extLst>
                    <a:ext uri="{FF2B5EF4-FFF2-40B4-BE49-F238E27FC236}">
                      <a16:creationId xmlns:a16="http://schemas.microsoft.com/office/drawing/2014/main" id="{17F1463E-7E80-42D4-821A-5E7E6B08C2D9}"/>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91" name="Isosceles Triangle 990">
                  <a:extLst>
                    <a:ext uri="{FF2B5EF4-FFF2-40B4-BE49-F238E27FC236}">
                      <a16:creationId xmlns:a16="http://schemas.microsoft.com/office/drawing/2014/main" id="{E2A0A97F-8B2C-4571-BD68-7BCFB98F086B}"/>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988" name="Straight Connector 987">
                <a:extLst>
                  <a:ext uri="{FF2B5EF4-FFF2-40B4-BE49-F238E27FC236}">
                    <a16:creationId xmlns:a16="http://schemas.microsoft.com/office/drawing/2014/main" id="{16264E00-3CF1-4A80-ABDA-CAB77672D301}"/>
                  </a:ext>
                </a:extLst>
              </p:cNvPr>
              <p:cNvCxnSpPr/>
              <p:nvPr/>
            </p:nvCxnSpPr>
            <p:spPr>
              <a:xfrm>
                <a:off x="4495801" y="4633907"/>
                <a:ext cx="103371" cy="0"/>
              </a:xfrm>
              <a:prstGeom prst="line">
                <a:avLst/>
              </a:prstGeom>
              <a:noFill/>
              <a:ln w="19050" cap="flat" cmpd="sng" algn="ctr">
                <a:solidFill>
                  <a:srgbClr val="4472C4"/>
                </a:solidFill>
                <a:prstDash val="solid"/>
                <a:miter lim="800000"/>
              </a:ln>
              <a:effectLst/>
            </p:spPr>
          </p:cxnSp>
          <p:cxnSp>
            <p:nvCxnSpPr>
              <p:cNvPr id="989" name="Straight Connector 988">
                <a:extLst>
                  <a:ext uri="{FF2B5EF4-FFF2-40B4-BE49-F238E27FC236}">
                    <a16:creationId xmlns:a16="http://schemas.microsoft.com/office/drawing/2014/main" id="{3B5B3603-9108-4803-A55C-D8868839760D}"/>
                  </a:ext>
                </a:extLst>
              </p:cNvPr>
              <p:cNvCxnSpPr/>
              <p:nvPr/>
            </p:nvCxnSpPr>
            <p:spPr>
              <a:xfrm>
                <a:off x="4737879" y="4679157"/>
                <a:ext cx="103371" cy="0"/>
              </a:xfrm>
              <a:prstGeom prst="line">
                <a:avLst/>
              </a:prstGeom>
              <a:noFill/>
              <a:ln w="25400" cap="flat" cmpd="sng" algn="ctr">
                <a:solidFill>
                  <a:srgbClr val="4472C4"/>
                </a:solidFill>
                <a:prstDash val="solid"/>
                <a:miter lim="800000"/>
              </a:ln>
              <a:effectLst/>
            </p:spPr>
          </p:cxnSp>
        </p:grpSp>
        <p:sp>
          <p:nvSpPr>
            <p:cNvPr id="994" name="Rectangle 993">
              <a:extLst>
                <a:ext uri="{FF2B5EF4-FFF2-40B4-BE49-F238E27FC236}">
                  <a16:creationId xmlns:a16="http://schemas.microsoft.com/office/drawing/2014/main" id="{A384C999-D6FB-4538-B1ED-90C35475C16A}"/>
                </a:ext>
              </a:extLst>
            </p:cNvPr>
            <p:cNvSpPr/>
            <p:nvPr/>
          </p:nvSpPr>
          <p:spPr>
            <a:xfrm>
              <a:off x="1367544" y="2862695"/>
              <a:ext cx="3814664" cy="182880"/>
            </a:xfrm>
            <a:prstGeom prst="rect">
              <a:avLst/>
            </a:prstGeom>
            <a:noFill/>
            <a:ln w="25400" cap="flat" cmpd="sng" algn="ctr">
              <a:noFill/>
              <a:prstDash val="sysDot"/>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K STREET NW TRANSITWAY</a:t>
              </a:r>
            </a:p>
          </p:txBody>
        </p:sp>
        <p:cxnSp>
          <p:nvCxnSpPr>
            <p:cNvPr id="995" name="Straight Arrow Connector 994">
              <a:extLst>
                <a:ext uri="{FF2B5EF4-FFF2-40B4-BE49-F238E27FC236}">
                  <a16:creationId xmlns:a16="http://schemas.microsoft.com/office/drawing/2014/main" id="{8E1958E7-1EDF-45BD-BCF8-9CBDC5A5F378}"/>
                </a:ext>
              </a:extLst>
            </p:cNvPr>
            <p:cNvCxnSpPr/>
            <p:nvPr/>
          </p:nvCxnSpPr>
          <p:spPr>
            <a:xfrm flipV="1">
              <a:off x="5421410" y="2338827"/>
              <a:ext cx="0" cy="631644"/>
            </a:xfrm>
            <a:prstGeom prst="straightConnector1">
              <a:avLst/>
            </a:prstGeom>
            <a:noFill/>
            <a:ln w="25400" cap="flat" cmpd="sng" algn="ctr">
              <a:solidFill>
                <a:srgbClr val="FF0000"/>
              </a:solidFill>
              <a:prstDash val="solid"/>
              <a:miter lim="800000"/>
              <a:headEnd type="none"/>
              <a:tailEnd type="stealth"/>
            </a:ln>
            <a:effectLst/>
          </p:spPr>
        </p:cxnSp>
        <p:sp>
          <p:nvSpPr>
            <p:cNvPr id="996" name="TextBox 995">
              <a:extLst>
                <a:ext uri="{FF2B5EF4-FFF2-40B4-BE49-F238E27FC236}">
                  <a16:creationId xmlns:a16="http://schemas.microsoft.com/office/drawing/2014/main" id="{77A3CC90-ADD4-4091-AC71-B54A6B143CFA}"/>
                </a:ext>
              </a:extLst>
            </p:cNvPr>
            <p:cNvSpPr txBox="1"/>
            <p:nvPr/>
          </p:nvSpPr>
          <p:spPr>
            <a:xfrm>
              <a:off x="5247943" y="2132206"/>
              <a:ext cx="330540" cy="246221"/>
            </a:xfrm>
            <a:prstGeom prst="rect">
              <a:avLst/>
            </a:prstGeom>
            <a:noFill/>
          </p:spPr>
          <p:txBody>
            <a:bodyPr wrap="none" rtlCol="0">
              <a:spAutoFit/>
            </a:bodyPr>
            <a:lstStyle/>
            <a:p>
              <a:pPr algn="ctr" defTabSz="457200"/>
              <a:r>
                <a:rPr lang="en-US" sz="1000">
                  <a:solidFill>
                    <a:srgbClr val="FF0000"/>
                  </a:solidFill>
                  <a:latin typeface="Calibri" panose="020F0502020204030204"/>
                </a:rPr>
                <a:t>G8</a:t>
              </a:r>
            </a:p>
          </p:txBody>
        </p:sp>
        <p:cxnSp>
          <p:nvCxnSpPr>
            <p:cNvPr id="997" name="Straight Arrow Connector 996">
              <a:extLst>
                <a:ext uri="{FF2B5EF4-FFF2-40B4-BE49-F238E27FC236}">
                  <a16:creationId xmlns:a16="http://schemas.microsoft.com/office/drawing/2014/main" id="{AF34ECFC-8D06-42CF-9C88-3D6C1518D135}"/>
                </a:ext>
              </a:extLst>
            </p:cNvPr>
            <p:cNvCxnSpPr>
              <a:cxnSpLocks/>
            </p:cNvCxnSpPr>
            <p:nvPr/>
          </p:nvCxnSpPr>
          <p:spPr>
            <a:xfrm>
              <a:off x="5170175" y="2373752"/>
              <a:ext cx="0" cy="481612"/>
            </a:xfrm>
            <a:prstGeom prst="straightConnector1">
              <a:avLst/>
            </a:prstGeom>
            <a:noFill/>
            <a:ln w="25400" cap="flat" cmpd="sng" algn="ctr">
              <a:solidFill>
                <a:srgbClr val="4472C4"/>
              </a:solidFill>
              <a:prstDash val="solid"/>
              <a:miter lim="800000"/>
              <a:headEnd type="oval"/>
              <a:tailEnd type="none"/>
            </a:ln>
            <a:effectLst/>
          </p:spPr>
        </p:cxnSp>
        <p:sp>
          <p:nvSpPr>
            <p:cNvPr id="998" name="TextBox 997">
              <a:extLst>
                <a:ext uri="{FF2B5EF4-FFF2-40B4-BE49-F238E27FC236}">
                  <a16:creationId xmlns:a16="http://schemas.microsoft.com/office/drawing/2014/main" id="{D02EE441-8A8D-4FE7-B6CA-30505E25A499}"/>
                </a:ext>
              </a:extLst>
            </p:cNvPr>
            <p:cNvSpPr txBox="1"/>
            <p:nvPr/>
          </p:nvSpPr>
          <p:spPr>
            <a:xfrm>
              <a:off x="5000545" y="2132206"/>
              <a:ext cx="330540" cy="246221"/>
            </a:xfrm>
            <a:prstGeom prst="rect">
              <a:avLst/>
            </a:prstGeom>
            <a:noFill/>
          </p:spPr>
          <p:txBody>
            <a:bodyPr wrap="none" rtlCol="0">
              <a:spAutoFit/>
            </a:bodyPr>
            <a:lstStyle>
              <a:defPPr>
                <a:defRPr lang="en-US"/>
              </a:defPPr>
              <a:lvl1pPr algn="ctr">
                <a:defRPr sz="1000">
                  <a:solidFill>
                    <a:schemeClr val="accent1"/>
                  </a:solidFill>
                </a:defRPr>
              </a:lvl1pPr>
            </a:lstStyle>
            <a:p>
              <a:pPr defTabSz="457200"/>
              <a:r>
                <a:rPr lang="en-US">
                  <a:solidFill>
                    <a:srgbClr val="4472C4"/>
                  </a:solidFill>
                  <a:latin typeface="Calibri" panose="020F0502020204030204"/>
                </a:rPr>
                <a:t>G8</a:t>
              </a:r>
            </a:p>
          </p:txBody>
        </p:sp>
      </p:grpSp>
      <p:sp>
        <p:nvSpPr>
          <p:cNvPr id="1000" name="Rectangle 999">
            <a:extLst>
              <a:ext uri="{FF2B5EF4-FFF2-40B4-BE49-F238E27FC236}">
                <a16:creationId xmlns:a16="http://schemas.microsoft.com/office/drawing/2014/main" id="{A3E741D5-2AA1-488E-807B-1A02EEE5410E}"/>
              </a:ext>
            </a:extLst>
          </p:cNvPr>
          <p:cNvSpPr/>
          <p:nvPr/>
        </p:nvSpPr>
        <p:spPr>
          <a:xfrm>
            <a:off x="6158476" y="2517098"/>
            <a:ext cx="1467068" cy="369332"/>
          </a:xfrm>
          <a:prstGeom prst="rect">
            <a:avLst/>
          </a:prstGeom>
          <a:solidFill>
            <a:schemeClr val="tx2"/>
          </a:solidFill>
        </p:spPr>
        <p:txBody>
          <a:bodyPr wrap="none">
            <a:spAutoFit/>
          </a:bodyPr>
          <a:lstStyle/>
          <a:p>
            <a:r>
              <a:rPr lang="en-US" b="1">
                <a:solidFill>
                  <a:schemeClr val="bg1"/>
                </a:solidFill>
              </a:rPr>
              <a:t>Alternative 2</a:t>
            </a:r>
            <a:endParaRPr lang="en-US">
              <a:solidFill>
                <a:schemeClr val="bg1"/>
              </a:solidFill>
            </a:endParaRPr>
          </a:p>
        </p:txBody>
      </p:sp>
      <p:sp>
        <p:nvSpPr>
          <p:cNvPr id="1066" name="TextBox 1065">
            <a:extLst>
              <a:ext uri="{FF2B5EF4-FFF2-40B4-BE49-F238E27FC236}">
                <a16:creationId xmlns:a16="http://schemas.microsoft.com/office/drawing/2014/main" id="{FD79EE07-9EF3-4167-88C2-624C9AA4A5A9}"/>
              </a:ext>
            </a:extLst>
          </p:cNvPr>
          <p:cNvSpPr txBox="1"/>
          <p:nvPr/>
        </p:nvSpPr>
        <p:spPr>
          <a:xfrm>
            <a:off x="195820" y="5692000"/>
            <a:ext cx="11927866" cy="112338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b="1" dirty="0">
                <a:solidFill>
                  <a:schemeClr val="accent1"/>
                </a:solidFill>
              </a:rPr>
              <a:t>Alternative 1 </a:t>
            </a:r>
            <a:r>
              <a:rPr lang="en-US" sz="2000" dirty="0"/>
              <a:t>introduces </a:t>
            </a:r>
            <a:r>
              <a:rPr lang="en-US" sz="2000" b="1" u="sng" dirty="0"/>
              <a:t>more access points on and off the transitway</a:t>
            </a:r>
            <a:r>
              <a:rPr lang="en-US" sz="2000" b="1" dirty="0"/>
              <a:t> </a:t>
            </a:r>
            <a:r>
              <a:rPr lang="en-US" sz="2000" dirty="0"/>
              <a:t>on the west end of the network</a:t>
            </a:r>
          </a:p>
          <a:p>
            <a:pPr marL="285750" indent="-285750">
              <a:buFont typeface="Arial" panose="020B0604020202020204" pitchFamily="34" charset="0"/>
              <a:buChar char="•"/>
            </a:pPr>
            <a:endParaRPr lang="en-US" sz="700" dirty="0"/>
          </a:p>
          <a:p>
            <a:pPr marL="285750" indent="-285750">
              <a:buFont typeface="Arial" panose="020B0604020202020204" pitchFamily="34" charset="0"/>
              <a:buChar char="•"/>
            </a:pPr>
            <a:r>
              <a:rPr lang="en-US" sz="2000" b="1" dirty="0">
                <a:solidFill>
                  <a:schemeClr val="tx2"/>
                </a:solidFill>
              </a:rPr>
              <a:t>Alternative 2 </a:t>
            </a:r>
            <a:r>
              <a:rPr lang="en-US" sz="2000" dirty="0"/>
              <a:t>adjusts bus routing on the east end of the corridor to </a:t>
            </a:r>
            <a:r>
              <a:rPr lang="en-US" sz="2000" b="1" u="sng" dirty="0"/>
              <a:t>increase the number of buses utilizing the full transitway</a:t>
            </a:r>
          </a:p>
        </p:txBody>
      </p:sp>
      <p:grpSp>
        <p:nvGrpSpPr>
          <p:cNvPr id="88" name="Group 87">
            <a:extLst>
              <a:ext uri="{FF2B5EF4-FFF2-40B4-BE49-F238E27FC236}">
                <a16:creationId xmlns:a16="http://schemas.microsoft.com/office/drawing/2014/main" id="{EFA07766-2698-4F14-A0AA-384574483739}"/>
              </a:ext>
            </a:extLst>
          </p:cNvPr>
          <p:cNvGrpSpPr/>
          <p:nvPr/>
        </p:nvGrpSpPr>
        <p:grpSpPr>
          <a:xfrm>
            <a:off x="9344167" y="175583"/>
            <a:ext cx="2686270" cy="2278814"/>
            <a:chOff x="9283879" y="215775"/>
            <a:chExt cx="2686270" cy="2278814"/>
          </a:xfrm>
        </p:grpSpPr>
        <p:grpSp>
          <p:nvGrpSpPr>
            <p:cNvPr id="1065" name="Group 1064">
              <a:extLst>
                <a:ext uri="{FF2B5EF4-FFF2-40B4-BE49-F238E27FC236}">
                  <a16:creationId xmlns:a16="http://schemas.microsoft.com/office/drawing/2014/main" id="{A4476650-EBBF-4D40-B1BE-3EB2765B31D0}"/>
                </a:ext>
              </a:extLst>
            </p:cNvPr>
            <p:cNvGrpSpPr/>
            <p:nvPr/>
          </p:nvGrpSpPr>
          <p:grpSpPr>
            <a:xfrm>
              <a:off x="9331252" y="215775"/>
              <a:ext cx="2638897" cy="2278814"/>
              <a:chOff x="5024469" y="4958408"/>
              <a:chExt cx="2121967" cy="1832421"/>
            </a:xfrm>
          </p:grpSpPr>
          <p:sp>
            <p:nvSpPr>
              <p:cNvPr id="1030" name="Rectangle 1029">
                <a:extLst>
                  <a:ext uri="{FF2B5EF4-FFF2-40B4-BE49-F238E27FC236}">
                    <a16:creationId xmlns:a16="http://schemas.microsoft.com/office/drawing/2014/main" id="{FB9FEB76-661B-4DBD-9598-88D4A5A90EF4}"/>
                  </a:ext>
                </a:extLst>
              </p:cNvPr>
              <p:cNvSpPr/>
              <p:nvPr/>
            </p:nvSpPr>
            <p:spPr>
              <a:xfrm>
                <a:off x="5024469" y="4958408"/>
                <a:ext cx="2121966" cy="1804999"/>
              </a:xfrm>
              <a:prstGeom prst="rect">
                <a:avLst/>
              </a:prstGeom>
              <a:solidFill>
                <a:srgbClr val="DAE3F3"/>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2" name="TextBox 1031">
                <a:extLst>
                  <a:ext uri="{FF2B5EF4-FFF2-40B4-BE49-F238E27FC236}">
                    <a16:creationId xmlns:a16="http://schemas.microsoft.com/office/drawing/2014/main" id="{AAF6EF3F-8CA5-4285-BF2C-2CDCD2752608}"/>
                  </a:ext>
                </a:extLst>
              </p:cNvPr>
              <p:cNvSpPr txBox="1"/>
              <p:nvPr/>
            </p:nvSpPr>
            <p:spPr>
              <a:xfrm>
                <a:off x="5926577" y="4975845"/>
                <a:ext cx="1219646" cy="197989"/>
              </a:xfrm>
              <a:prstGeom prst="rect">
                <a:avLst/>
              </a:prstGeom>
              <a:noFill/>
            </p:spPr>
            <p:txBody>
              <a:bodyPr wrap="none" rtlCol="0">
                <a:spAutoFit/>
              </a:bodyPr>
              <a:lstStyle/>
              <a:p>
                <a:pPr algn="ctr" defTabSz="457200"/>
                <a:r>
                  <a:rPr lang="en-US" sz="1000" b="1">
                    <a:solidFill>
                      <a:prstClr val="black"/>
                    </a:solidFill>
                    <a:latin typeface="Calibri" panose="020F0502020204030204"/>
                  </a:rPr>
                  <a:t>Eastbound     Westbound</a:t>
                </a:r>
              </a:p>
            </p:txBody>
          </p:sp>
          <p:cxnSp>
            <p:nvCxnSpPr>
              <p:cNvPr id="1033" name="Straight Connector 1032">
                <a:extLst>
                  <a:ext uri="{FF2B5EF4-FFF2-40B4-BE49-F238E27FC236}">
                    <a16:creationId xmlns:a16="http://schemas.microsoft.com/office/drawing/2014/main" id="{7DE3C0C0-EDF1-4010-9DD7-93CAEEEB0AB7}"/>
                  </a:ext>
                </a:extLst>
              </p:cNvPr>
              <p:cNvCxnSpPr/>
              <p:nvPr/>
            </p:nvCxnSpPr>
            <p:spPr>
              <a:xfrm>
                <a:off x="6135157" y="5262982"/>
                <a:ext cx="247045" cy="0"/>
              </a:xfrm>
              <a:prstGeom prst="line">
                <a:avLst/>
              </a:prstGeom>
              <a:noFill/>
              <a:ln w="25400" cap="flat" cmpd="sng" algn="ctr">
                <a:solidFill>
                  <a:srgbClr val="FF0000"/>
                </a:solidFill>
                <a:prstDash val="solid"/>
                <a:miter lim="800000"/>
                <a:headEnd type="oval"/>
                <a:tailEnd type="none"/>
              </a:ln>
              <a:effectLst/>
            </p:spPr>
          </p:cxnSp>
          <p:cxnSp>
            <p:nvCxnSpPr>
              <p:cNvPr id="1034" name="Straight Connector 1033">
                <a:extLst>
                  <a:ext uri="{FF2B5EF4-FFF2-40B4-BE49-F238E27FC236}">
                    <a16:creationId xmlns:a16="http://schemas.microsoft.com/office/drawing/2014/main" id="{FE8B48D7-8CCC-431E-A00C-6AB950D40A98}"/>
                  </a:ext>
                </a:extLst>
              </p:cNvPr>
              <p:cNvCxnSpPr/>
              <p:nvPr/>
            </p:nvCxnSpPr>
            <p:spPr>
              <a:xfrm>
                <a:off x="6713200" y="5262982"/>
                <a:ext cx="247045" cy="0"/>
              </a:xfrm>
              <a:prstGeom prst="line">
                <a:avLst/>
              </a:prstGeom>
              <a:noFill/>
              <a:ln w="25400" cap="flat" cmpd="sng" algn="ctr">
                <a:solidFill>
                  <a:srgbClr val="4472C4"/>
                </a:solidFill>
                <a:prstDash val="solid"/>
                <a:miter lim="800000"/>
                <a:headEnd type="oval"/>
                <a:tailEnd type="none"/>
              </a:ln>
              <a:effectLst/>
            </p:spPr>
          </p:cxnSp>
          <p:cxnSp>
            <p:nvCxnSpPr>
              <p:cNvPr id="1035" name="Straight Connector 1034">
                <a:extLst>
                  <a:ext uri="{FF2B5EF4-FFF2-40B4-BE49-F238E27FC236}">
                    <a16:creationId xmlns:a16="http://schemas.microsoft.com/office/drawing/2014/main" id="{C3C7E380-FF07-45F4-9365-058556A71D64}"/>
                  </a:ext>
                </a:extLst>
              </p:cNvPr>
              <p:cNvCxnSpPr/>
              <p:nvPr/>
            </p:nvCxnSpPr>
            <p:spPr>
              <a:xfrm>
                <a:off x="6135157" y="5410620"/>
                <a:ext cx="247045" cy="0"/>
              </a:xfrm>
              <a:prstGeom prst="line">
                <a:avLst/>
              </a:prstGeom>
              <a:noFill/>
              <a:ln w="25400" cap="flat" cmpd="sng" algn="ctr">
                <a:solidFill>
                  <a:srgbClr val="FF0000"/>
                </a:solidFill>
                <a:prstDash val="solid"/>
                <a:miter lim="800000"/>
                <a:headEnd type="none"/>
                <a:tailEnd type="stealth"/>
              </a:ln>
              <a:effectLst/>
            </p:spPr>
          </p:cxnSp>
          <p:cxnSp>
            <p:nvCxnSpPr>
              <p:cNvPr id="1036" name="Straight Connector 1035">
                <a:extLst>
                  <a:ext uri="{FF2B5EF4-FFF2-40B4-BE49-F238E27FC236}">
                    <a16:creationId xmlns:a16="http://schemas.microsoft.com/office/drawing/2014/main" id="{52F4232E-EC09-4DFE-9A91-D6F1FFDB6D68}"/>
                  </a:ext>
                </a:extLst>
              </p:cNvPr>
              <p:cNvCxnSpPr/>
              <p:nvPr/>
            </p:nvCxnSpPr>
            <p:spPr>
              <a:xfrm>
                <a:off x="6713200" y="5410620"/>
                <a:ext cx="247045" cy="0"/>
              </a:xfrm>
              <a:prstGeom prst="line">
                <a:avLst/>
              </a:prstGeom>
              <a:noFill/>
              <a:ln w="25400" cap="flat" cmpd="sng" algn="ctr">
                <a:solidFill>
                  <a:srgbClr val="4472C4"/>
                </a:solidFill>
                <a:prstDash val="solid"/>
                <a:miter lim="800000"/>
                <a:headEnd type="none"/>
                <a:tailEnd type="stealth"/>
              </a:ln>
              <a:effectLst/>
            </p:spPr>
          </p:cxnSp>
          <p:sp>
            <p:nvSpPr>
              <p:cNvPr id="1037" name="Rectangle 1036">
                <a:extLst>
                  <a:ext uri="{FF2B5EF4-FFF2-40B4-BE49-F238E27FC236}">
                    <a16:creationId xmlns:a16="http://schemas.microsoft.com/office/drawing/2014/main" id="{8D016116-AFB7-46CC-A40A-47A1A483F7C3}"/>
                  </a:ext>
                </a:extLst>
              </p:cNvPr>
              <p:cNvSpPr/>
              <p:nvPr/>
            </p:nvSpPr>
            <p:spPr>
              <a:xfrm>
                <a:off x="6153976" y="5816817"/>
                <a:ext cx="871292" cy="109537"/>
              </a:xfrm>
              <a:prstGeom prst="rect">
                <a:avLst/>
              </a:prstGeom>
              <a:noFill/>
              <a:ln w="25400" cap="flat" cmpd="sng" algn="ctr">
                <a:solidFill>
                  <a:srgbClr val="7030A0"/>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38" name="Group 1037">
                <a:extLst>
                  <a:ext uri="{FF2B5EF4-FFF2-40B4-BE49-F238E27FC236}">
                    <a16:creationId xmlns:a16="http://schemas.microsoft.com/office/drawing/2014/main" id="{CBDAAAD4-10C9-4C77-93F2-C8BFBAB06C81}"/>
                  </a:ext>
                </a:extLst>
              </p:cNvPr>
              <p:cNvGrpSpPr/>
              <p:nvPr/>
            </p:nvGrpSpPr>
            <p:grpSpPr>
              <a:xfrm>
                <a:off x="6716425" y="5519276"/>
                <a:ext cx="218428" cy="218428"/>
                <a:chOff x="4439518" y="4439518"/>
                <a:chExt cx="437282" cy="437282"/>
              </a:xfrm>
            </p:grpSpPr>
            <p:sp>
              <p:nvSpPr>
                <p:cNvPr id="1039" name="Rectangle 1038">
                  <a:extLst>
                    <a:ext uri="{FF2B5EF4-FFF2-40B4-BE49-F238E27FC236}">
                      <a16:creationId xmlns:a16="http://schemas.microsoft.com/office/drawing/2014/main" id="{191D8C9F-6553-4F14-9D20-C6C5C3FA3A9F}"/>
                    </a:ext>
                  </a:extLst>
                </p:cNvPr>
                <p:cNvSpPr/>
                <p:nvPr/>
              </p:nvSpPr>
              <p:spPr>
                <a:xfrm>
                  <a:off x="4439518" y="4439518"/>
                  <a:ext cx="437282" cy="437282"/>
                </a:xfrm>
                <a:prstGeom prst="rect">
                  <a:avLst/>
                </a:prstGeom>
                <a:solidFill>
                  <a:srgbClr val="4472C4"/>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40" name="Group 1039">
                  <a:extLst>
                    <a:ext uri="{FF2B5EF4-FFF2-40B4-BE49-F238E27FC236}">
                      <a16:creationId xmlns:a16="http://schemas.microsoft.com/office/drawing/2014/main" id="{F270C8A1-F172-4B91-AD6F-15D1661B3003}"/>
                    </a:ext>
                  </a:extLst>
                </p:cNvPr>
                <p:cNvGrpSpPr/>
                <p:nvPr/>
              </p:nvGrpSpPr>
              <p:grpSpPr>
                <a:xfrm>
                  <a:off x="4536281" y="4506132"/>
                  <a:ext cx="285712" cy="287325"/>
                  <a:chOff x="4536281" y="4506132"/>
                  <a:chExt cx="285712" cy="287325"/>
                </a:xfrm>
              </p:grpSpPr>
              <p:sp>
                <p:nvSpPr>
                  <p:cNvPr id="1046" name="Arc 1045">
                    <a:extLst>
                      <a:ext uri="{FF2B5EF4-FFF2-40B4-BE49-F238E27FC236}">
                        <a16:creationId xmlns:a16="http://schemas.microsoft.com/office/drawing/2014/main" id="{881792DF-8455-4237-AC5E-4A1018A2451F}"/>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7" name="Isosceles Triangle 1046">
                    <a:extLst>
                      <a:ext uri="{FF2B5EF4-FFF2-40B4-BE49-F238E27FC236}">
                        <a16:creationId xmlns:a16="http://schemas.microsoft.com/office/drawing/2014/main" id="{B7612146-8CB7-4724-9F2B-F39D75B4E659}"/>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41" name="Group 1040">
                  <a:extLst>
                    <a:ext uri="{FF2B5EF4-FFF2-40B4-BE49-F238E27FC236}">
                      <a16:creationId xmlns:a16="http://schemas.microsoft.com/office/drawing/2014/main" id="{1EC0B115-BDD7-49EF-A7A7-B4CDC3C87DC6}"/>
                    </a:ext>
                  </a:extLst>
                </p:cNvPr>
                <p:cNvGrpSpPr/>
                <p:nvPr/>
              </p:nvGrpSpPr>
              <p:grpSpPr>
                <a:xfrm rot="10800000">
                  <a:off x="4493427" y="4520822"/>
                  <a:ext cx="307143" cy="263511"/>
                  <a:chOff x="4514850" y="4496608"/>
                  <a:chExt cx="307143" cy="263511"/>
                </a:xfrm>
              </p:grpSpPr>
              <p:sp>
                <p:nvSpPr>
                  <p:cNvPr id="1044" name="Arc 1043">
                    <a:extLst>
                      <a:ext uri="{FF2B5EF4-FFF2-40B4-BE49-F238E27FC236}">
                        <a16:creationId xmlns:a16="http://schemas.microsoft.com/office/drawing/2014/main" id="{569FD4CA-0903-4083-BA06-1D0144CD846B}"/>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45" name="Isosceles Triangle 1044">
                    <a:extLst>
                      <a:ext uri="{FF2B5EF4-FFF2-40B4-BE49-F238E27FC236}">
                        <a16:creationId xmlns:a16="http://schemas.microsoft.com/office/drawing/2014/main" id="{06DE298F-991F-4469-842A-5F4E33E2C042}"/>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42" name="Straight Connector 1041">
                  <a:extLst>
                    <a:ext uri="{FF2B5EF4-FFF2-40B4-BE49-F238E27FC236}">
                      <a16:creationId xmlns:a16="http://schemas.microsoft.com/office/drawing/2014/main" id="{75023D33-3C5D-466D-ABBD-45E9FA8D2048}"/>
                    </a:ext>
                  </a:extLst>
                </p:cNvPr>
                <p:cNvCxnSpPr/>
                <p:nvPr/>
              </p:nvCxnSpPr>
              <p:spPr>
                <a:xfrm>
                  <a:off x="4495801" y="4633907"/>
                  <a:ext cx="103371" cy="0"/>
                </a:xfrm>
                <a:prstGeom prst="line">
                  <a:avLst/>
                </a:prstGeom>
                <a:noFill/>
                <a:ln w="19050" cap="flat" cmpd="sng" algn="ctr">
                  <a:solidFill>
                    <a:srgbClr val="4472C4"/>
                  </a:solidFill>
                  <a:prstDash val="solid"/>
                  <a:miter lim="800000"/>
                </a:ln>
                <a:effectLst/>
              </p:spPr>
            </p:cxnSp>
            <p:cxnSp>
              <p:nvCxnSpPr>
                <p:cNvPr id="1043" name="Straight Connector 1042">
                  <a:extLst>
                    <a:ext uri="{FF2B5EF4-FFF2-40B4-BE49-F238E27FC236}">
                      <a16:creationId xmlns:a16="http://schemas.microsoft.com/office/drawing/2014/main" id="{125AAA52-0213-4AD7-9E42-45469798AD11}"/>
                    </a:ext>
                  </a:extLst>
                </p:cNvPr>
                <p:cNvCxnSpPr/>
                <p:nvPr/>
              </p:nvCxnSpPr>
              <p:spPr>
                <a:xfrm>
                  <a:off x="4737879" y="4679157"/>
                  <a:ext cx="103371" cy="0"/>
                </a:xfrm>
                <a:prstGeom prst="line">
                  <a:avLst/>
                </a:prstGeom>
                <a:noFill/>
                <a:ln w="25400" cap="flat" cmpd="sng" algn="ctr">
                  <a:solidFill>
                    <a:srgbClr val="4472C4"/>
                  </a:solidFill>
                  <a:prstDash val="solid"/>
                  <a:miter lim="800000"/>
                </a:ln>
                <a:effectLst/>
              </p:spPr>
            </p:cxnSp>
          </p:grpSp>
          <p:grpSp>
            <p:nvGrpSpPr>
              <p:cNvPr id="1048" name="Group 1047">
                <a:extLst>
                  <a:ext uri="{FF2B5EF4-FFF2-40B4-BE49-F238E27FC236}">
                    <a16:creationId xmlns:a16="http://schemas.microsoft.com/office/drawing/2014/main" id="{53AE025A-78C3-442D-8730-2977057810D3}"/>
                  </a:ext>
                </a:extLst>
              </p:cNvPr>
              <p:cNvGrpSpPr/>
              <p:nvPr/>
            </p:nvGrpSpPr>
            <p:grpSpPr>
              <a:xfrm>
                <a:off x="6128054" y="5519276"/>
                <a:ext cx="218428" cy="218428"/>
                <a:chOff x="4439518" y="4439518"/>
                <a:chExt cx="437282" cy="437282"/>
              </a:xfrm>
            </p:grpSpPr>
            <p:sp>
              <p:nvSpPr>
                <p:cNvPr id="1049" name="Rectangle 1048">
                  <a:extLst>
                    <a:ext uri="{FF2B5EF4-FFF2-40B4-BE49-F238E27FC236}">
                      <a16:creationId xmlns:a16="http://schemas.microsoft.com/office/drawing/2014/main" id="{5336F8DB-8818-4591-8C09-3B9547CF26A2}"/>
                    </a:ext>
                  </a:extLst>
                </p:cNvPr>
                <p:cNvSpPr/>
                <p:nvPr/>
              </p:nvSpPr>
              <p:spPr>
                <a:xfrm>
                  <a:off x="4439518" y="4439518"/>
                  <a:ext cx="437282" cy="437282"/>
                </a:xfrm>
                <a:prstGeom prst="rect">
                  <a:avLst/>
                </a:prstGeom>
                <a:solidFill>
                  <a:srgbClr val="FF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050" name="Group 1049">
                  <a:extLst>
                    <a:ext uri="{FF2B5EF4-FFF2-40B4-BE49-F238E27FC236}">
                      <a16:creationId xmlns:a16="http://schemas.microsoft.com/office/drawing/2014/main" id="{33349212-67CC-42EB-BE74-8741F853590E}"/>
                    </a:ext>
                  </a:extLst>
                </p:cNvPr>
                <p:cNvGrpSpPr/>
                <p:nvPr/>
              </p:nvGrpSpPr>
              <p:grpSpPr>
                <a:xfrm>
                  <a:off x="4536281" y="4506132"/>
                  <a:ext cx="285712" cy="287325"/>
                  <a:chOff x="4536281" y="4506132"/>
                  <a:chExt cx="285712" cy="287325"/>
                </a:xfrm>
              </p:grpSpPr>
              <p:sp>
                <p:nvSpPr>
                  <p:cNvPr id="1056" name="Arc 1055">
                    <a:extLst>
                      <a:ext uri="{FF2B5EF4-FFF2-40B4-BE49-F238E27FC236}">
                        <a16:creationId xmlns:a16="http://schemas.microsoft.com/office/drawing/2014/main" id="{3BE1B1C7-9A04-4CE9-B44A-5FC85D6EBCFB}"/>
                      </a:ext>
                    </a:extLst>
                  </p:cNvPr>
                  <p:cNvSpPr/>
                  <p:nvPr/>
                </p:nvSpPr>
                <p:spPr>
                  <a:xfrm>
                    <a:off x="4536281" y="4529946"/>
                    <a:ext cx="263511" cy="263511"/>
                  </a:xfrm>
                  <a:prstGeom prst="arc">
                    <a:avLst>
                      <a:gd name="adj1" fmla="val 12014391"/>
                      <a:gd name="adj2" fmla="val 18847018"/>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57" name="Isosceles Triangle 1056">
                    <a:extLst>
                      <a:ext uri="{FF2B5EF4-FFF2-40B4-BE49-F238E27FC236}">
                        <a16:creationId xmlns:a16="http://schemas.microsoft.com/office/drawing/2014/main" id="{153B88F0-B6FF-4F45-9B04-7041B1016767}"/>
                      </a:ext>
                    </a:extLst>
                  </p:cNvPr>
                  <p:cNvSpPr/>
                  <p:nvPr/>
                </p:nvSpPr>
                <p:spPr>
                  <a:xfrm>
                    <a:off x="4700589" y="4506132"/>
                    <a:ext cx="121404" cy="123017"/>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51" name="Group 1050">
                  <a:extLst>
                    <a:ext uri="{FF2B5EF4-FFF2-40B4-BE49-F238E27FC236}">
                      <a16:creationId xmlns:a16="http://schemas.microsoft.com/office/drawing/2014/main" id="{81D5E321-1E08-4AF4-9225-F9900DB24DED}"/>
                    </a:ext>
                  </a:extLst>
                </p:cNvPr>
                <p:cNvGrpSpPr/>
                <p:nvPr/>
              </p:nvGrpSpPr>
              <p:grpSpPr>
                <a:xfrm rot="10800000">
                  <a:off x="4493427" y="4520822"/>
                  <a:ext cx="307143" cy="263511"/>
                  <a:chOff x="4514850" y="4496608"/>
                  <a:chExt cx="307143" cy="263511"/>
                </a:xfrm>
              </p:grpSpPr>
              <p:sp>
                <p:nvSpPr>
                  <p:cNvPr id="1054" name="Arc 1053">
                    <a:extLst>
                      <a:ext uri="{FF2B5EF4-FFF2-40B4-BE49-F238E27FC236}">
                        <a16:creationId xmlns:a16="http://schemas.microsoft.com/office/drawing/2014/main" id="{8A31DCDF-ED0D-4ADA-84E9-4B682B54D3ED}"/>
                      </a:ext>
                    </a:extLst>
                  </p:cNvPr>
                  <p:cNvSpPr/>
                  <p:nvPr/>
                </p:nvSpPr>
                <p:spPr>
                  <a:xfrm>
                    <a:off x="4514850" y="4496608"/>
                    <a:ext cx="263511" cy="263511"/>
                  </a:xfrm>
                  <a:prstGeom prst="arc">
                    <a:avLst>
                      <a:gd name="adj1" fmla="val 12152906"/>
                      <a:gd name="adj2" fmla="val 19611325"/>
                    </a:avLst>
                  </a:prstGeom>
                  <a:noFill/>
                  <a:ln w="31750" cap="sq" cmpd="sng" algn="ctr">
                    <a:solidFill>
                      <a:sysClr val="window" lastClr="FFFFFF"/>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55" name="Isosceles Triangle 1054">
                    <a:extLst>
                      <a:ext uri="{FF2B5EF4-FFF2-40B4-BE49-F238E27FC236}">
                        <a16:creationId xmlns:a16="http://schemas.microsoft.com/office/drawing/2014/main" id="{7358D9DB-EEAB-401D-BEC5-7C0445217B5D}"/>
                      </a:ext>
                    </a:extLst>
                  </p:cNvPr>
                  <p:cNvSpPr/>
                  <p:nvPr/>
                </p:nvSpPr>
                <p:spPr>
                  <a:xfrm>
                    <a:off x="4695795" y="4501275"/>
                    <a:ext cx="126198" cy="127875"/>
                  </a:xfrm>
                  <a:prstGeom prst="triangle">
                    <a:avLst>
                      <a:gd name="adj" fmla="val 100000"/>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cxnSp>
              <p:nvCxnSpPr>
                <p:cNvPr id="1052" name="Straight Connector 1051">
                  <a:extLst>
                    <a:ext uri="{FF2B5EF4-FFF2-40B4-BE49-F238E27FC236}">
                      <a16:creationId xmlns:a16="http://schemas.microsoft.com/office/drawing/2014/main" id="{9325424C-563C-4E32-820C-00F38B91FF29}"/>
                    </a:ext>
                  </a:extLst>
                </p:cNvPr>
                <p:cNvCxnSpPr/>
                <p:nvPr/>
              </p:nvCxnSpPr>
              <p:spPr>
                <a:xfrm>
                  <a:off x="4495801" y="4633907"/>
                  <a:ext cx="103371" cy="0"/>
                </a:xfrm>
                <a:prstGeom prst="line">
                  <a:avLst/>
                </a:prstGeom>
                <a:noFill/>
                <a:ln w="19050" cap="flat" cmpd="sng" algn="ctr">
                  <a:solidFill>
                    <a:srgbClr val="FF0000"/>
                  </a:solidFill>
                  <a:prstDash val="solid"/>
                  <a:miter lim="800000"/>
                </a:ln>
                <a:effectLst/>
              </p:spPr>
            </p:cxnSp>
            <p:cxnSp>
              <p:nvCxnSpPr>
                <p:cNvPr id="1053" name="Straight Connector 1052">
                  <a:extLst>
                    <a:ext uri="{FF2B5EF4-FFF2-40B4-BE49-F238E27FC236}">
                      <a16:creationId xmlns:a16="http://schemas.microsoft.com/office/drawing/2014/main" id="{B5AAA715-A097-4FC8-B56D-4086435F5B9E}"/>
                    </a:ext>
                  </a:extLst>
                </p:cNvPr>
                <p:cNvCxnSpPr/>
                <p:nvPr/>
              </p:nvCxnSpPr>
              <p:spPr>
                <a:xfrm>
                  <a:off x="4737879" y="4679157"/>
                  <a:ext cx="103371" cy="0"/>
                </a:xfrm>
                <a:prstGeom prst="line">
                  <a:avLst/>
                </a:prstGeom>
                <a:noFill/>
                <a:ln w="25400" cap="flat" cmpd="sng" algn="ctr">
                  <a:solidFill>
                    <a:srgbClr val="FF0000"/>
                  </a:solidFill>
                  <a:prstDash val="solid"/>
                  <a:miter lim="800000"/>
                </a:ln>
                <a:effectLst/>
              </p:spPr>
            </p:cxnSp>
          </p:grpSp>
          <p:sp>
            <p:nvSpPr>
              <p:cNvPr id="1058" name="TextBox 1057">
                <a:extLst>
                  <a:ext uri="{FF2B5EF4-FFF2-40B4-BE49-F238E27FC236}">
                    <a16:creationId xmlns:a16="http://schemas.microsoft.com/office/drawing/2014/main" id="{DDA067D1-0532-4509-91C9-28C58AAFF135}"/>
                  </a:ext>
                </a:extLst>
              </p:cNvPr>
              <p:cNvSpPr txBox="1"/>
              <p:nvPr/>
            </p:nvSpPr>
            <p:spPr>
              <a:xfrm>
                <a:off x="5394477" y="6592840"/>
                <a:ext cx="1331788" cy="197989"/>
              </a:xfrm>
              <a:prstGeom prst="rect">
                <a:avLst/>
              </a:prstGeom>
              <a:noFill/>
            </p:spPr>
            <p:txBody>
              <a:bodyPr wrap="none" rtlCol="0">
                <a:spAutoFit/>
              </a:bodyPr>
              <a:lstStyle>
                <a:defPPr>
                  <a:defRPr lang="en-US"/>
                </a:defPPr>
                <a:lvl1pPr algn="ctr">
                  <a:defRPr sz="1000">
                    <a:solidFill>
                      <a:schemeClr val="accent1"/>
                    </a:solidFill>
                  </a:defRPr>
                </a:lvl1pPr>
              </a:lstStyle>
              <a:p>
                <a:pPr algn="l" defTabSz="457200"/>
                <a:r>
                  <a:rPr lang="en-US" baseline="30000" dirty="0">
                    <a:solidFill>
                      <a:prstClr val="black"/>
                    </a:solidFill>
                    <a:latin typeface="Calibri" panose="020F0502020204030204"/>
                  </a:rPr>
                  <a:t>1</a:t>
                </a:r>
                <a:r>
                  <a:rPr lang="en-US" dirty="0">
                    <a:solidFill>
                      <a:prstClr val="black"/>
                    </a:solidFill>
                    <a:latin typeface="Calibri" panose="020F0502020204030204"/>
                  </a:rPr>
                  <a:t>30N, 30S, 32, 33, 36, 37, 39</a:t>
                </a:r>
                <a:endParaRPr lang="en-US" baseline="30000" dirty="0">
                  <a:solidFill>
                    <a:prstClr val="black"/>
                  </a:solidFill>
                  <a:latin typeface="Calibri" panose="020F0502020204030204"/>
                </a:endParaRPr>
              </a:p>
            </p:txBody>
          </p:sp>
          <p:cxnSp>
            <p:nvCxnSpPr>
              <p:cNvPr id="1061" name="Straight Connector 1060">
                <a:extLst>
                  <a:ext uri="{FF2B5EF4-FFF2-40B4-BE49-F238E27FC236}">
                    <a16:creationId xmlns:a16="http://schemas.microsoft.com/office/drawing/2014/main" id="{F89B79F5-98DC-4A39-868E-B7639BFA115C}"/>
                  </a:ext>
                </a:extLst>
              </p:cNvPr>
              <p:cNvCxnSpPr>
                <a:cxnSpLocks/>
              </p:cNvCxnSpPr>
              <p:nvPr/>
            </p:nvCxnSpPr>
            <p:spPr>
              <a:xfrm>
                <a:off x="5024469" y="5337175"/>
                <a:ext cx="2112333" cy="0"/>
              </a:xfrm>
              <a:prstGeom prst="line">
                <a:avLst/>
              </a:prstGeom>
            </p:spPr>
            <p:style>
              <a:lnRef idx="1">
                <a:schemeClr val="dk1"/>
              </a:lnRef>
              <a:fillRef idx="0">
                <a:schemeClr val="dk1"/>
              </a:fillRef>
              <a:effectRef idx="0">
                <a:schemeClr val="dk1"/>
              </a:effectRef>
              <a:fontRef idx="minor">
                <a:schemeClr val="tx1"/>
              </a:fontRef>
            </p:style>
          </p:cxnSp>
          <p:cxnSp>
            <p:nvCxnSpPr>
              <p:cNvPr id="1062" name="Straight Connector 1061">
                <a:extLst>
                  <a:ext uri="{FF2B5EF4-FFF2-40B4-BE49-F238E27FC236}">
                    <a16:creationId xmlns:a16="http://schemas.microsoft.com/office/drawing/2014/main" id="{401610D0-DCEF-4D61-91DA-249CC7259E28}"/>
                  </a:ext>
                </a:extLst>
              </p:cNvPr>
              <p:cNvCxnSpPr>
                <a:cxnSpLocks/>
              </p:cNvCxnSpPr>
              <p:nvPr/>
            </p:nvCxnSpPr>
            <p:spPr>
              <a:xfrm>
                <a:off x="5024469" y="5486400"/>
                <a:ext cx="2121967" cy="0"/>
              </a:xfrm>
              <a:prstGeom prst="line">
                <a:avLst/>
              </a:prstGeom>
            </p:spPr>
            <p:style>
              <a:lnRef idx="1">
                <a:schemeClr val="dk1"/>
              </a:lnRef>
              <a:fillRef idx="0">
                <a:schemeClr val="dk1"/>
              </a:fillRef>
              <a:effectRef idx="0">
                <a:schemeClr val="dk1"/>
              </a:effectRef>
              <a:fontRef idx="minor">
                <a:schemeClr val="tx1"/>
              </a:fontRef>
            </p:style>
          </p:cxnSp>
          <p:cxnSp>
            <p:nvCxnSpPr>
              <p:cNvPr id="1063" name="Straight Connector 1062">
                <a:extLst>
                  <a:ext uri="{FF2B5EF4-FFF2-40B4-BE49-F238E27FC236}">
                    <a16:creationId xmlns:a16="http://schemas.microsoft.com/office/drawing/2014/main" id="{2C279431-ECB9-45B5-B0D5-B83DF5BB93A3}"/>
                  </a:ext>
                </a:extLst>
              </p:cNvPr>
              <p:cNvCxnSpPr>
                <a:cxnSpLocks/>
              </p:cNvCxnSpPr>
              <p:nvPr/>
            </p:nvCxnSpPr>
            <p:spPr>
              <a:xfrm>
                <a:off x="5024469" y="5772150"/>
                <a:ext cx="2117871" cy="0"/>
              </a:xfrm>
              <a:prstGeom prst="line">
                <a:avLst/>
              </a:prstGeom>
            </p:spPr>
            <p:style>
              <a:lnRef idx="1">
                <a:schemeClr val="dk1"/>
              </a:lnRef>
              <a:fillRef idx="0">
                <a:schemeClr val="dk1"/>
              </a:fillRef>
              <a:effectRef idx="0">
                <a:schemeClr val="dk1"/>
              </a:effectRef>
              <a:fontRef idx="minor">
                <a:schemeClr val="tx1"/>
              </a:fontRef>
            </p:style>
          </p:cxnSp>
          <p:cxnSp>
            <p:nvCxnSpPr>
              <p:cNvPr id="1064" name="Straight Connector 1063">
                <a:extLst>
                  <a:ext uri="{FF2B5EF4-FFF2-40B4-BE49-F238E27FC236}">
                    <a16:creationId xmlns:a16="http://schemas.microsoft.com/office/drawing/2014/main" id="{044D962D-FEF9-4D56-9462-1EA8CBD0A5F5}"/>
                  </a:ext>
                </a:extLst>
              </p:cNvPr>
              <p:cNvCxnSpPr>
                <a:cxnSpLocks/>
              </p:cNvCxnSpPr>
              <p:nvPr/>
            </p:nvCxnSpPr>
            <p:spPr>
              <a:xfrm>
                <a:off x="5024469" y="5177003"/>
                <a:ext cx="2121967" cy="0"/>
              </a:xfrm>
              <a:prstGeom prst="line">
                <a:avLst/>
              </a:prstGeom>
            </p:spPr>
            <p:style>
              <a:lnRef idx="1">
                <a:schemeClr val="dk1"/>
              </a:lnRef>
              <a:fillRef idx="0">
                <a:schemeClr val="dk1"/>
              </a:fillRef>
              <a:effectRef idx="0">
                <a:schemeClr val="dk1"/>
              </a:effectRef>
              <a:fontRef idx="minor">
                <a:schemeClr val="tx1"/>
              </a:fontRef>
            </p:style>
          </p:cxnSp>
        </p:grpSp>
        <p:sp>
          <p:nvSpPr>
            <p:cNvPr id="86" name="Rectangle 85">
              <a:extLst>
                <a:ext uri="{FF2B5EF4-FFF2-40B4-BE49-F238E27FC236}">
                  <a16:creationId xmlns:a16="http://schemas.microsoft.com/office/drawing/2014/main" id="{A77214A3-6048-45A2-93CE-25E8C76A6C52}"/>
                </a:ext>
              </a:extLst>
            </p:cNvPr>
            <p:cNvSpPr/>
            <p:nvPr/>
          </p:nvSpPr>
          <p:spPr>
            <a:xfrm>
              <a:off x="9364263" y="459906"/>
              <a:ext cx="1089392" cy="276999"/>
            </a:xfrm>
            <a:prstGeom prst="rect">
              <a:avLst/>
            </a:prstGeom>
          </p:spPr>
          <p:txBody>
            <a:bodyPr wrap="square">
              <a:spAutoFit/>
            </a:bodyPr>
            <a:lstStyle/>
            <a:p>
              <a:pPr defTabSz="457200"/>
              <a:r>
                <a:rPr lang="en-US" sz="1200" b="1" dirty="0">
                  <a:solidFill>
                    <a:prstClr val="black"/>
                  </a:solidFill>
                  <a:latin typeface="Calibri" panose="020F0502020204030204"/>
                </a:rPr>
                <a:t>Route Origin</a:t>
              </a:r>
            </a:p>
          </p:txBody>
        </p:sp>
        <p:sp>
          <p:nvSpPr>
            <p:cNvPr id="561" name="Rectangle 560">
              <a:extLst>
                <a:ext uri="{FF2B5EF4-FFF2-40B4-BE49-F238E27FC236}">
                  <a16:creationId xmlns:a16="http://schemas.microsoft.com/office/drawing/2014/main" id="{0C68E5A5-5503-41FB-8F5A-D61B19C01967}"/>
                </a:ext>
              </a:extLst>
            </p:cNvPr>
            <p:cNvSpPr/>
            <p:nvPr/>
          </p:nvSpPr>
          <p:spPr>
            <a:xfrm>
              <a:off x="9364265" y="642351"/>
              <a:ext cx="1414388" cy="276999"/>
            </a:xfrm>
            <a:prstGeom prst="rect">
              <a:avLst/>
            </a:prstGeom>
          </p:spPr>
          <p:txBody>
            <a:bodyPr wrap="square">
              <a:spAutoFit/>
            </a:bodyPr>
            <a:lstStyle/>
            <a:p>
              <a:pPr defTabSz="457200"/>
              <a:r>
                <a:rPr lang="en-US" sz="1200" b="1" dirty="0">
                  <a:solidFill>
                    <a:prstClr val="black"/>
                  </a:solidFill>
                  <a:latin typeface="Calibri" panose="020F0502020204030204"/>
                </a:rPr>
                <a:t>Route Destination</a:t>
              </a:r>
            </a:p>
          </p:txBody>
        </p:sp>
        <p:sp>
          <p:nvSpPr>
            <p:cNvPr id="87" name="Rectangle 86">
              <a:extLst>
                <a:ext uri="{FF2B5EF4-FFF2-40B4-BE49-F238E27FC236}">
                  <a16:creationId xmlns:a16="http://schemas.microsoft.com/office/drawing/2014/main" id="{D31D9440-53F9-4938-8325-1671B7A88EF7}"/>
                </a:ext>
              </a:extLst>
            </p:cNvPr>
            <p:cNvSpPr/>
            <p:nvPr/>
          </p:nvSpPr>
          <p:spPr>
            <a:xfrm>
              <a:off x="9283879" y="916109"/>
              <a:ext cx="1307916" cy="276999"/>
            </a:xfrm>
            <a:prstGeom prst="rect">
              <a:avLst/>
            </a:prstGeom>
          </p:spPr>
          <p:txBody>
            <a:bodyPr wrap="square">
              <a:spAutoFit/>
            </a:bodyPr>
            <a:lstStyle/>
            <a:p>
              <a:pPr algn="ctr" defTabSz="457200"/>
              <a:r>
                <a:rPr lang="en-US" sz="1200" b="1">
                  <a:solidFill>
                    <a:prstClr val="black"/>
                  </a:solidFill>
                  <a:latin typeface="Calibri" panose="020F0502020204030204"/>
                </a:rPr>
                <a:t>USGT Circulator </a:t>
              </a:r>
            </a:p>
          </p:txBody>
        </p:sp>
        <p:sp>
          <p:nvSpPr>
            <p:cNvPr id="563" name="Rectangle 562">
              <a:extLst>
                <a:ext uri="{FF2B5EF4-FFF2-40B4-BE49-F238E27FC236}">
                  <a16:creationId xmlns:a16="http://schemas.microsoft.com/office/drawing/2014/main" id="{62A6DA86-4C2E-4477-8055-6769E19CDE59}"/>
                </a:ext>
              </a:extLst>
            </p:cNvPr>
            <p:cNvSpPr/>
            <p:nvPr/>
          </p:nvSpPr>
          <p:spPr>
            <a:xfrm>
              <a:off x="9364262" y="1241606"/>
              <a:ext cx="1228841" cy="276999"/>
            </a:xfrm>
            <a:prstGeom prst="rect">
              <a:avLst/>
            </a:prstGeom>
          </p:spPr>
          <p:txBody>
            <a:bodyPr wrap="square">
              <a:spAutoFit/>
            </a:bodyPr>
            <a:lstStyle/>
            <a:p>
              <a:pPr defTabSz="457200"/>
              <a:r>
                <a:rPr lang="en-US" sz="1200" b="1" dirty="0">
                  <a:solidFill>
                    <a:prstClr val="black"/>
                  </a:solidFill>
                  <a:latin typeface="Calibri" panose="020F0502020204030204"/>
                </a:rPr>
                <a:t>Transitway</a:t>
              </a:r>
            </a:p>
          </p:txBody>
        </p:sp>
        <p:sp>
          <p:nvSpPr>
            <p:cNvPr id="486" name="Rectangle 485">
              <a:extLst>
                <a:ext uri="{FF2B5EF4-FFF2-40B4-BE49-F238E27FC236}">
                  <a16:creationId xmlns:a16="http://schemas.microsoft.com/office/drawing/2014/main" id="{EC70F16E-572C-4B58-90C1-799E4821A06D}"/>
                </a:ext>
              </a:extLst>
            </p:cNvPr>
            <p:cNvSpPr/>
            <p:nvPr/>
          </p:nvSpPr>
          <p:spPr>
            <a:xfrm>
              <a:off x="9364262" y="1532138"/>
              <a:ext cx="2143243" cy="800219"/>
            </a:xfrm>
            <a:prstGeom prst="rect">
              <a:avLst/>
            </a:prstGeom>
          </p:spPr>
          <p:txBody>
            <a:bodyPr wrap="square">
              <a:spAutoFit/>
            </a:bodyPr>
            <a:lstStyle/>
            <a:p>
              <a:pPr defTabSz="457200"/>
              <a:r>
                <a:rPr lang="en-US" sz="1200" b="1" dirty="0">
                  <a:solidFill>
                    <a:prstClr val="black"/>
                  </a:solidFill>
                  <a:latin typeface="Calibri" panose="020F0502020204030204"/>
                </a:rPr>
                <a:t>Transitway Entrance Only</a:t>
              </a:r>
            </a:p>
            <a:p>
              <a:pPr defTabSz="457200"/>
              <a:endParaRPr lang="en-US" sz="500" b="1" dirty="0">
                <a:solidFill>
                  <a:prstClr val="black"/>
                </a:solidFill>
                <a:latin typeface="Calibri" panose="020F0502020204030204"/>
              </a:endParaRPr>
            </a:p>
            <a:p>
              <a:pPr defTabSz="457200"/>
              <a:r>
                <a:rPr lang="en-US" sz="1200" b="1" dirty="0">
                  <a:solidFill>
                    <a:prstClr val="black"/>
                  </a:solidFill>
                  <a:latin typeface="Calibri" panose="020F0502020204030204"/>
                </a:rPr>
                <a:t>Transitway Exit Only</a:t>
              </a:r>
            </a:p>
            <a:p>
              <a:pPr defTabSz="457200"/>
              <a:endParaRPr lang="en-US" sz="500" b="1" dirty="0">
                <a:solidFill>
                  <a:prstClr val="black"/>
                </a:solidFill>
                <a:latin typeface="Calibri" panose="020F0502020204030204"/>
              </a:endParaRPr>
            </a:p>
            <a:p>
              <a:pPr defTabSz="457200"/>
              <a:r>
                <a:rPr lang="en-US" sz="1200" b="1" dirty="0">
                  <a:solidFill>
                    <a:prstClr val="black"/>
                  </a:solidFill>
                  <a:latin typeface="Calibri" panose="020F0502020204030204"/>
                </a:rPr>
                <a:t>Transitway Entrance/Exit</a:t>
              </a:r>
            </a:p>
          </p:txBody>
        </p:sp>
      </p:grpSp>
      <p:pic>
        <p:nvPicPr>
          <p:cNvPr id="257" name="Picture 256">
            <a:extLst>
              <a:ext uri="{FF2B5EF4-FFF2-40B4-BE49-F238E27FC236}">
                <a16:creationId xmlns:a16="http://schemas.microsoft.com/office/drawing/2014/main" id="{4FD8A78D-63DE-4622-80E8-83F13668777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1395" t="59047" r="52132" b="10500"/>
          <a:stretch/>
        </p:blipFill>
        <p:spPr>
          <a:xfrm>
            <a:off x="214796" y="319991"/>
            <a:ext cx="874360" cy="909212"/>
          </a:xfrm>
          <a:prstGeom prst="rect">
            <a:avLst/>
          </a:prstGeom>
        </p:spPr>
      </p:pic>
      <p:sp>
        <p:nvSpPr>
          <p:cNvPr id="258" name="Title 1">
            <a:extLst>
              <a:ext uri="{FF2B5EF4-FFF2-40B4-BE49-F238E27FC236}">
                <a16:creationId xmlns:a16="http://schemas.microsoft.com/office/drawing/2014/main" id="{4CD5091F-33CF-483F-A3C0-5F1783EB8363}"/>
              </a:ext>
            </a:extLst>
          </p:cNvPr>
          <p:cNvSpPr>
            <a:spLocks noGrp="1"/>
          </p:cNvSpPr>
          <p:nvPr>
            <p:ph type="title"/>
          </p:nvPr>
        </p:nvSpPr>
        <p:spPr>
          <a:xfrm>
            <a:off x="1109252" y="357814"/>
            <a:ext cx="7589794" cy="877653"/>
          </a:xfrm>
        </p:spPr>
        <p:txBody>
          <a:bodyPr>
            <a:normAutofit/>
          </a:bodyPr>
          <a:lstStyle/>
          <a:p>
            <a:r>
              <a:rPr lang="en-US">
                <a:solidFill>
                  <a:schemeClr val="tx2"/>
                </a:solidFill>
              </a:rPr>
              <a:t>Transitway Access Options</a:t>
            </a:r>
          </a:p>
        </p:txBody>
      </p:sp>
      <p:sp>
        <p:nvSpPr>
          <p:cNvPr id="468" name="Rectangle 467">
            <a:extLst>
              <a:ext uri="{FF2B5EF4-FFF2-40B4-BE49-F238E27FC236}">
                <a16:creationId xmlns:a16="http://schemas.microsoft.com/office/drawing/2014/main" id="{7161F47B-0908-4A8D-A8FD-0E4780AF55E7}"/>
              </a:ext>
            </a:extLst>
          </p:cNvPr>
          <p:cNvSpPr/>
          <p:nvPr/>
        </p:nvSpPr>
        <p:spPr>
          <a:xfrm>
            <a:off x="123812" y="5133908"/>
            <a:ext cx="2416046" cy="369332"/>
          </a:xfrm>
          <a:prstGeom prst="rect">
            <a:avLst/>
          </a:prstGeom>
          <a:noFill/>
        </p:spPr>
        <p:txBody>
          <a:bodyPr wrap="none" anchor="ctr">
            <a:spAutoFit/>
          </a:bodyPr>
          <a:lstStyle/>
          <a:p>
            <a:r>
              <a:rPr lang="en-US" b="1" dirty="0">
                <a:solidFill>
                  <a:schemeClr val="accent1"/>
                </a:solidFill>
              </a:rPr>
              <a:t>5 Entry/Exit Locations</a:t>
            </a:r>
            <a:endParaRPr lang="en-US" dirty="0">
              <a:solidFill>
                <a:schemeClr val="accent1"/>
              </a:solidFill>
            </a:endParaRPr>
          </a:p>
        </p:txBody>
      </p:sp>
      <p:sp>
        <p:nvSpPr>
          <p:cNvPr id="469" name="Rectangle 468">
            <a:extLst>
              <a:ext uri="{FF2B5EF4-FFF2-40B4-BE49-F238E27FC236}">
                <a16:creationId xmlns:a16="http://schemas.microsoft.com/office/drawing/2014/main" id="{8CDB5F3A-F612-435C-9381-01F53177E4E3}"/>
              </a:ext>
            </a:extLst>
          </p:cNvPr>
          <p:cNvSpPr/>
          <p:nvPr/>
        </p:nvSpPr>
        <p:spPr>
          <a:xfrm>
            <a:off x="6220993" y="5129462"/>
            <a:ext cx="3057247" cy="369332"/>
          </a:xfrm>
          <a:prstGeom prst="rect">
            <a:avLst/>
          </a:prstGeom>
          <a:noFill/>
        </p:spPr>
        <p:txBody>
          <a:bodyPr wrap="none" anchor="ctr">
            <a:spAutoFit/>
          </a:bodyPr>
          <a:lstStyle/>
          <a:p>
            <a:r>
              <a:rPr lang="en-US" b="1" dirty="0">
                <a:solidFill>
                  <a:schemeClr val="tx2"/>
                </a:solidFill>
              </a:rPr>
              <a:t>4 Entry and 3 Exit Locations</a:t>
            </a:r>
            <a:endParaRPr lang="en-US" dirty="0">
              <a:solidFill>
                <a:schemeClr val="tx2"/>
              </a:solidFill>
            </a:endParaRPr>
          </a:p>
        </p:txBody>
      </p:sp>
      <p:pic>
        <p:nvPicPr>
          <p:cNvPr id="5" name="Picture 4" descr="Icon&#10;&#10;Description automatically generated">
            <a:extLst>
              <a:ext uri="{FF2B5EF4-FFF2-40B4-BE49-F238E27FC236}">
                <a16:creationId xmlns:a16="http://schemas.microsoft.com/office/drawing/2014/main" id="{9E447C93-B072-44EA-9A66-36606157F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3973" y="3657806"/>
            <a:ext cx="274320" cy="274320"/>
          </a:xfrm>
          <a:prstGeom prst="ellipse">
            <a:avLst/>
          </a:prstGeom>
        </p:spPr>
      </p:pic>
      <p:pic>
        <p:nvPicPr>
          <p:cNvPr id="7" name="Picture 6" descr="Icon&#10;&#10;Description automatically generated">
            <a:extLst>
              <a:ext uri="{FF2B5EF4-FFF2-40B4-BE49-F238E27FC236}">
                <a16:creationId xmlns:a16="http://schemas.microsoft.com/office/drawing/2014/main" id="{2DB908B7-946E-4865-80A9-4B4744CA5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704" y="3657806"/>
            <a:ext cx="274320" cy="274320"/>
          </a:xfrm>
          <a:prstGeom prst="ellipse">
            <a:avLst/>
          </a:prstGeom>
        </p:spPr>
      </p:pic>
      <p:pic>
        <p:nvPicPr>
          <p:cNvPr id="9" name="Picture 8" descr="Icon&#10;&#10;Description automatically generated">
            <a:extLst>
              <a:ext uri="{FF2B5EF4-FFF2-40B4-BE49-F238E27FC236}">
                <a16:creationId xmlns:a16="http://schemas.microsoft.com/office/drawing/2014/main" id="{3401B424-89F1-4239-9714-00941BA4C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8522" y="3657806"/>
            <a:ext cx="274320" cy="274320"/>
          </a:xfrm>
          <a:prstGeom prst="ellipse">
            <a:avLst/>
          </a:prstGeom>
        </p:spPr>
      </p:pic>
      <p:pic>
        <p:nvPicPr>
          <p:cNvPr id="475" name="Picture 474" descr="Icon&#10;&#10;Description automatically generated">
            <a:extLst>
              <a:ext uri="{FF2B5EF4-FFF2-40B4-BE49-F238E27FC236}">
                <a16:creationId xmlns:a16="http://schemas.microsoft.com/office/drawing/2014/main" id="{1450FFD9-6315-4652-84EF-A95D88BF2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5707" y="3657806"/>
            <a:ext cx="274320" cy="274320"/>
          </a:xfrm>
          <a:prstGeom prst="ellipse">
            <a:avLst/>
          </a:prstGeom>
        </p:spPr>
      </p:pic>
      <p:pic>
        <p:nvPicPr>
          <p:cNvPr id="476" name="Picture 475" descr="Icon&#10;&#10;Description automatically generated">
            <a:extLst>
              <a:ext uri="{FF2B5EF4-FFF2-40B4-BE49-F238E27FC236}">
                <a16:creationId xmlns:a16="http://schemas.microsoft.com/office/drawing/2014/main" id="{9D1E3EE8-7397-4A61-B74A-2197FC5B2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707" y="3657806"/>
            <a:ext cx="274320" cy="274320"/>
          </a:xfrm>
          <a:prstGeom prst="ellipse">
            <a:avLst/>
          </a:prstGeom>
        </p:spPr>
      </p:pic>
      <p:pic>
        <p:nvPicPr>
          <p:cNvPr id="477" name="Picture 476" descr="Icon&#10;&#10;Description automatically generated">
            <a:extLst>
              <a:ext uri="{FF2B5EF4-FFF2-40B4-BE49-F238E27FC236}">
                <a16:creationId xmlns:a16="http://schemas.microsoft.com/office/drawing/2014/main" id="{2835A639-D990-4049-8DB5-4450617B32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289" y="3657806"/>
            <a:ext cx="274320" cy="274320"/>
          </a:xfrm>
          <a:prstGeom prst="ellipse">
            <a:avLst/>
          </a:prstGeom>
        </p:spPr>
      </p:pic>
      <p:pic>
        <p:nvPicPr>
          <p:cNvPr id="478" name="Picture 477" descr="Icon&#10;&#10;Description automatically generated">
            <a:extLst>
              <a:ext uri="{FF2B5EF4-FFF2-40B4-BE49-F238E27FC236}">
                <a16:creationId xmlns:a16="http://schemas.microsoft.com/office/drawing/2014/main" id="{25C92237-28DF-44E7-B375-596CBAA22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244" y="3657806"/>
            <a:ext cx="274320" cy="274320"/>
          </a:xfrm>
          <a:prstGeom prst="ellipse">
            <a:avLst/>
          </a:prstGeom>
        </p:spPr>
      </p:pic>
      <p:pic>
        <p:nvPicPr>
          <p:cNvPr id="479" name="Picture 478" descr="Icon&#10;&#10;Description automatically generated">
            <a:extLst>
              <a:ext uri="{FF2B5EF4-FFF2-40B4-BE49-F238E27FC236}">
                <a16:creationId xmlns:a16="http://schemas.microsoft.com/office/drawing/2014/main" id="{87DE18A8-1E4C-46B8-9496-B6504A01A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7308" y="3657806"/>
            <a:ext cx="274320" cy="274320"/>
          </a:xfrm>
          <a:prstGeom prst="ellipse">
            <a:avLst/>
          </a:prstGeom>
        </p:spPr>
      </p:pic>
      <p:pic>
        <p:nvPicPr>
          <p:cNvPr id="481" name="Picture 480" descr="Icon&#10;&#10;Description automatically generated">
            <a:extLst>
              <a:ext uri="{FF2B5EF4-FFF2-40B4-BE49-F238E27FC236}">
                <a16:creationId xmlns:a16="http://schemas.microsoft.com/office/drawing/2014/main" id="{60733800-A8D8-4DBC-A9E7-C5480F84F8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1311" y="3657806"/>
            <a:ext cx="274320" cy="274320"/>
          </a:xfrm>
          <a:prstGeom prst="ellipse">
            <a:avLst/>
          </a:prstGeom>
        </p:spPr>
      </p:pic>
      <p:pic>
        <p:nvPicPr>
          <p:cNvPr id="482" name="Picture 481" descr="Icon&#10;&#10;Description automatically generated">
            <a:extLst>
              <a:ext uri="{FF2B5EF4-FFF2-40B4-BE49-F238E27FC236}">
                <a16:creationId xmlns:a16="http://schemas.microsoft.com/office/drawing/2014/main" id="{D3768388-7EB0-40C8-BB7C-61DF2E3D5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7893" y="3657806"/>
            <a:ext cx="274320" cy="274320"/>
          </a:xfrm>
          <a:prstGeom prst="ellipse">
            <a:avLst/>
          </a:prstGeom>
        </p:spPr>
      </p:pic>
      <p:pic>
        <p:nvPicPr>
          <p:cNvPr id="483" name="Picture 482" descr="Icon&#10;&#10;Description automatically generated">
            <a:extLst>
              <a:ext uri="{FF2B5EF4-FFF2-40B4-BE49-F238E27FC236}">
                <a16:creationId xmlns:a16="http://schemas.microsoft.com/office/drawing/2014/main" id="{116FA4B8-FD96-4100-A030-433D96F8A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6523" y="1525563"/>
            <a:ext cx="228600" cy="228600"/>
          </a:xfrm>
          <a:prstGeom prst="ellipse">
            <a:avLst/>
          </a:prstGeom>
        </p:spPr>
      </p:pic>
      <p:pic>
        <p:nvPicPr>
          <p:cNvPr id="484" name="Picture 483" descr="Icon&#10;&#10;Description automatically generated">
            <a:extLst>
              <a:ext uri="{FF2B5EF4-FFF2-40B4-BE49-F238E27FC236}">
                <a16:creationId xmlns:a16="http://schemas.microsoft.com/office/drawing/2014/main" id="{54A697AD-4867-4DED-87E6-8B7DF26EB1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6523" y="1786417"/>
            <a:ext cx="228600" cy="228600"/>
          </a:xfrm>
          <a:prstGeom prst="ellipse">
            <a:avLst/>
          </a:prstGeom>
        </p:spPr>
      </p:pic>
      <p:pic>
        <p:nvPicPr>
          <p:cNvPr id="485" name="Picture 484" descr="Icon&#10;&#10;Description automatically generated">
            <a:extLst>
              <a:ext uri="{FF2B5EF4-FFF2-40B4-BE49-F238E27FC236}">
                <a16:creationId xmlns:a16="http://schemas.microsoft.com/office/drawing/2014/main" id="{8BD2F6C4-2958-47DF-942B-111D5DCD9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6523" y="2038366"/>
            <a:ext cx="228600" cy="228600"/>
          </a:xfrm>
          <a:prstGeom prst="ellipse">
            <a:avLst/>
          </a:prstGeom>
        </p:spPr>
      </p:pic>
    </p:spTree>
    <p:extLst>
      <p:ext uri="{BB962C8B-B14F-4D97-AF65-F5344CB8AC3E}">
        <p14:creationId xmlns:p14="http://schemas.microsoft.com/office/powerpoint/2010/main" val="2498448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F17BFBA7-E3A6-47E1-BBFA-6E0FEAA33FF3}"/>
              </a:ext>
            </a:extLst>
          </p:cNvPr>
          <p:cNvPicPr>
            <a:picLocks noChangeAspect="1"/>
          </p:cNvPicPr>
          <p:nvPr/>
        </p:nvPicPr>
        <p:blipFill rotWithShape="1">
          <a:blip r:embed="rId2">
            <a:extLst>
              <a:ext uri="{28A0092B-C50C-407E-A947-70E740481C1C}">
                <a14:useLocalDpi xmlns:a14="http://schemas.microsoft.com/office/drawing/2010/main" val="0"/>
              </a:ext>
            </a:extLst>
          </a:blip>
          <a:srcRect l="10234" t="36476" r="8384" b="36029"/>
          <a:stretch/>
        </p:blipFill>
        <p:spPr>
          <a:xfrm>
            <a:off x="0" y="2529269"/>
            <a:ext cx="12192000" cy="2659164"/>
          </a:xfrm>
          <a:prstGeom prst="rect">
            <a:avLst/>
          </a:prstGeom>
          <a:ln>
            <a:solidFill>
              <a:schemeClr val="tx1"/>
            </a:solidFill>
          </a:ln>
        </p:spPr>
      </p:pic>
      <p:grpSp>
        <p:nvGrpSpPr>
          <p:cNvPr id="52" name="Group 51">
            <a:extLst>
              <a:ext uri="{FF2B5EF4-FFF2-40B4-BE49-F238E27FC236}">
                <a16:creationId xmlns:a16="http://schemas.microsoft.com/office/drawing/2014/main" id="{C8A1286C-6572-4652-93BC-6C47678EDF06}"/>
              </a:ext>
            </a:extLst>
          </p:cNvPr>
          <p:cNvGrpSpPr/>
          <p:nvPr/>
        </p:nvGrpSpPr>
        <p:grpSpPr>
          <a:xfrm>
            <a:off x="85771" y="2611413"/>
            <a:ext cx="3846496" cy="307777"/>
            <a:chOff x="891137" y="4988739"/>
            <a:chExt cx="3846496" cy="307777"/>
          </a:xfrm>
        </p:grpSpPr>
        <p:sp>
          <p:nvSpPr>
            <p:cNvPr id="51" name="TextBox 50">
              <a:extLst>
                <a:ext uri="{FF2B5EF4-FFF2-40B4-BE49-F238E27FC236}">
                  <a16:creationId xmlns:a16="http://schemas.microsoft.com/office/drawing/2014/main" id="{497E1028-10F9-458F-8D2C-468704156B60}"/>
                </a:ext>
              </a:extLst>
            </p:cNvPr>
            <p:cNvSpPr txBox="1"/>
            <p:nvPr/>
          </p:nvSpPr>
          <p:spPr>
            <a:xfrm>
              <a:off x="891137" y="4988739"/>
              <a:ext cx="3846496" cy="307777"/>
            </a:xfrm>
            <a:prstGeom prst="rect">
              <a:avLst/>
            </a:prstGeom>
            <a:solidFill>
              <a:schemeClr val="bg1"/>
            </a:solidFill>
            <a:ln>
              <a:noFill/>
            </a:ln>
            <a:effectLst>
              <a:glow rad="139700">
                <a:schemeClr val="bg1">
                  <a:alpha val="99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r"/>
              <a:r>
                <a:rPr lang="en-US" sz="1400" b="1">
                  <a:ln w="0">
                    <a:noFill/>
                  </a:ln>
                  <a:solidFill>
                    <a:schemeClr val="tx1"/>
                  </a:solidFill>
                  <a:effectLst>
                    <a:glow rad="139700">
                      <a:schemeClr val="bg1">
                        <a:lumMod val="50000"/>
                        <a:alpha val="40000"/>
                      </a:schemeClr>
                    </a:glow>
                  </a:effectLst>
                </a:rPr>
                <a:t>Bus Stop Locations on K Street Transitway</a:t>
              </a:r>
            </a:p>
          </p:txBody>
        </p:sp>
        <p:sp>
          <p:nvSpPr>
            <p:cNvPr id="50" name="Rectangle: Rounded Corners 49">
              <a:extLst>
                <a:ext uri="{FF2B5EF4-FFF2-40B4-BE49-F238E27FC236}">
                  <a16:creationId xmlns:a16="http://schemas.microsoft.com/office/drawing/2014/main" id="{477196F1-D2AC-4536-8854-A47304CC6A87}"/>
                </a:ext>
              </a:extLst>
            </p:cNvPr>
            <p:cNvSpPr/>
            <p:nvPr/>
          </p:nvSpPr>
          <p:spPr>
            <a:xfrm>
              <a:off x="992808" y="4992600"/>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Arrow: Right 28">
            <a:extLst>
              <a:ext uri="{FF2B5EF4-FFF2-40B4-BE49-F238E27FC236}">
                <a16:creationId xmlns:a16="http://schemas.microsoft.com/office/drawing/2014/main" id="{25056AFC-1E77-4DEB-AABE-31954E0C6E87}"/>
              </a:ext>
            </a:extLst>
          </p:cNvPr>
          <p:cNvSpPr/>
          <p:nvPr/>
        </p:nvSpPr>
        <p:spPr>
          <a:xfrm rot="10800000">
            <a:off x="275208" y="3494383"/>
            <a:ext cx="11695811" cy="223871"/>
          </a:xfrm>
          <a:prstGeom prst="rightArrow">
            <a:avLst>
              <a:gd name="adj1" fmla="val 50000"/>
              <a:gd name="adj2" fmla="val 76102"/>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52133699-C96E-4405-8766-01A6EBD6E2F9}"/>
              </a:ext>
            </a:extLst>
          </p:cNvPr>
          <p:cNvPicPr>
            <a:picLocks noChangeAspect="1"/>
          </p:cNvPicPr>
          <p:nvPr/>
        </p:nvPicPr>
        <p:blipFill rotWithShape="1">
          <a:blip r:embed="rId3"/>
          <a:srcRect l="9678" t="4224" r="12203" b="23120"/>
          <a:stretch/>
        </p:blipFill>
        <p:spPr>
          <a:xfrm>
            <a:off x="4895652" y="3331275"/>
            <a:ext cx="203201" cy="192425"/>
          </a:xfrm>
          <a:prstGeom prst="rect">
            <a:avLst/>
          </a:prstGeom>
        </p:spPr>
      </p:pic>
      <p:sp>
        <p:nvSpPr>
          <p:cNvPr id="11" name="Arrow: Right 10">
            <a:extLst>
              <a:ext uri="{FF2B5EF4-FFF2-40B4-BE49-F238E27FC236}">
                <a16:creationId xmlns:a16="http://schemas.microsoft.com/office/drawing/2014/main" id="{F72C780A-09A8-49D2-B032-0F044D794E7A}"/>
              </a:ext>
            </a:extLst>
          </p:cNvPr>
          <p:cNvSpPr/>
          <p:nvPr/>
        </p:nvSpPr>
        <p:spPr>
          <a:xfrm>
            <a:off x="275208" y="3932587"/>
            <a:ext cx="11779632" cy="223871"/>
          </a:xfrm>
          <a:prstGeom prst="rightArrow">
            <a:avLst>
              <a:gd name="adj1" fmla="val 50000"/>
              <a:gd name="adj2" fmla="val 76102"/>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ontent Placeholder 2">
            <a:extLst>
              <a:ext uri="{FF2B5EF4-FFF2-40B4-BE49-F238E27FC236}">
                <a16:creationId xmlns:a16="http://schemas.microsoft.com/office/drawing/2014/main" id="{BE42E3A5-05AF-4365-BB76-A0BDBA2E0183}"/>
              </a:ext>
            </a:extLst>
          </p:cNvPr>
          <p:cNvSpPr txBox="1">
            <a:spLocks/>
          </p:cNvSpPr>
          <p:nvPr/>
        </p:nvSpPr>
        <p:spPr>
          <a:xfrm>
            <a:off x="925880" y="1261435"/>
            <a:ext cx="1886645" cy="80595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en-US" sz="3200" b="1"/>
              <a:t>Average Dwell Time</a:t>
            </a:r>
          </a:p>
        </p:txBody>
      </p:sp>
      <p:sp>
        <p:nvSpPr>
          <p:cNvPr id="61" name="Content Placeholder 2">
            <a:extLst>
              <a:ext uri="{FF2B5EF4-FFF2-40B4-BE49-F238E27FC236}">
                <a16:creationId xmlns:a16="http://schemas.microsoft.com/office/drawing/2014/main" id="{B6302DDB-B4D1-4CA5-9DB4-D42E83AD83B7}"/>
              </a:ext>
            </a:extLst>
          </p:cNvPr>
          <p:cNvSpPr txBox="1">
            <a:spLocks/>
          </p:cNvSpPr>
          <p:nvPr/>
        </p:nvSpPr>
        <p:spPr>
          <a:xfrm>
            <a:off x="2723512" y="1603719"/>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16 sec</a:t>
            </a:r>
          </a:p>
        </p:txBody>
      </p:sp>
      <p:grpSp>
        <p:nvGrpSpPr>
          <p:cNvPr id="62" name="Group 61">
            <a:extLst>
              <a:ext uri="{FF2B5EF4-FFF2-40B4-BE49-F238E27FC236}">
                <a16:creationId xmlns:a16="http://schemas.microsoft.com/office/drawing/2014/main" id="{E609BA70-5B7A-4DC7-8656-A932A5FD6F25}"/>
              </a:ext>
            </a:extLst>
          </p:cNvPr>
          <p:cNvGrpSpPr/>
          <p:nvPr/>
        </p:nvGrpSpPr>
        <p:grpSpPr>
          <a:xfrm>
            <a:off x="114179" y="1471486"/>
            <a:ext cx="779323" cy="434826"/>
            <a:chOff x="239159" y="3975319"/>
            <a:chExt cx="779323" cy="434826"/>
          </a:xfrm>
        </p:grpSpPr>
        <p:sp>
          <p:nvSpPr>
            <p:cNvPr id="63" name="Freeform: Shape 62">
              <a:extLst>
                <a:ext uri="{FF2B5EF4-FFF2-40B4-BE49-F238E27FC236}">
                  <a16:creationId xmlns:a16="http://schemas.microsoft.com/office/drawing/2014/main" id="{9E003CD6-BDA2-456A-8494-6D86744E4488}"/>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solidFill>
              <a:schemeClr val="tx1">
                <a:lumMod val="50000"/>
              </a:schemeClr>
            </a:solidFill>
            <a:ln w="883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47887AB-AC34-480D-9C7B-BDC66C658CD1}"/>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821504-4022-40FA-B98F-CCA539C55EE5}"/>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grpSp>
      <p:grpSp>
        <p:nvGrpSpPr>
          <p:cNvPr id="66" name="Group 65">
            <a:extLst>
              <a:ext uri="{FF2B5EF4-FFF2-40B4-BE49-F238E27FC236}">
                <a16:creationId xmlns:a16="http://schemas.microsoft.com/office/drawing/2014/main" id="{250FEC78-7D2E-41CD-A386-A4A8D448BE7B}"/>
              </a:ext>
            </a:extLst>
          </p:cNvPr>
          <p:cNvGrpSpPr/>
          <p:nvPr/>
        </p:nvGrpSpPr>
        <p:grpSpPr>
          <a:xfrm>
            <a:off x="75217" y="1972131"/>
            <a:ext cx="5664937" cy="461985"/>
            <a:chOff x="203737" y="4307891"/>
            <a:chExt cx="5665340" cy="461985"/>
          </a:xfrm>
        </p:grpSpPr>
        <p:sp>
          <p:nvSpPr>
            <p:cNvPr id="67" name="Rectangle 66">
              <a:extLst>
                <a:ext uri="{FF2B5EF4-FFF2-40B4-BE49-F238E27FC236}">
                  <a16:creationId xmlns:a16="http://schemas.microsoft.com/office/drawing/2014/main" id="{B35F1925-1CAF-45BC-871C-F6D490BC974A}"/>
                </a:ext>
              </a:extLst>
            </p:cNvPr>
            <p:cNvSpPr/>
            <p:nvPr/>
          </p:nvSpPr>
          <p:spPr>
            <a:xfrm>
              <a:off x="203737" y="4421341"/>
              <a:ext cx="5465685" cy="19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a:extLst>
                <a:ext uri="{FF2B5EF4-FFF2-40B4-BE49-F238E27FC236}">
                  <a16:creationId xmlns:a16="http://schemas.microsoft.com/office/drawing/2014/main" id="{7DB163B1-C4A9-448E-BBB2-ED336EB01CB0}"/>
                </a:ext>
              </a:extLst>
            </p:cNvPr>
            <p:cNvSpPr/>
            <p:nvPr/>
          </p:nvSpPr>
          <p:spPr>
            <a:xfrm rot="5400000">
              <a:off x="5454908" y="4355707"/>
              <a:ext cx="461985" cy="3663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1998A98-2495-4923-B03D-5E49FEB150E5}"/>
                </a:ext>
              </a:extLst>
            </p:cNvPr>
            <p:cNvSpPr txBox="1"/>
            <p:nvPr/>
          </p:nvSpPr>
          <p:spPr>
            <a:xfrm>
              <a:off x="208540" y="4394753"/>
              <a:ext cx="5289498" cy="276999"/>
            </a:xfrm>
            <a:prstGeom prst="rect">
              <a:avLst/>
            </a:prstGeom>
            <a:noFill/>
          </p:spPr>
          <p:txBody>
            <a:bodyPr wrap="square" rtlCol="0" anchor="ctr">
              <a:spAutoFit/>
            </a:bodyPr>
            <a:lstStyle/>
            <a:p>
              <a:pPr algn="ctr"/>
              <a:r>
                <a:rPr lang="en-US" sz="1200" b="1" spc="300">
                  <a:solidFill>
                    <a:schemeClr val="bg1"/>
                  </a:solidFill>
                </a:rPr>
                <a:t>EASTBOUND</a:t>
              </a:r>
            </a:p>
          </p:txBody>
        </p:sp>
      </p:grpSp>
      <p:sp>
        <p:nvSpPr>
          <p:cNvPr id="70" name="Content Placeholder 2">
            <a:extLst>
              <a:ext uri="{FF2B5EF4-FFF2-40B4-BE49-F238E27FC236}">
                <a16:creationId xmlns:a16="http://schemas.microsoft.com/office/drawing/2014/main" id="{7C0C7392-501F-4A32-AC21-60C010DFFCF8}"/>
              </a:ext>
            </a:extLst>
          </p:cNvPr>
          <p:cNvSpPr txBox="1">
            <a:spLocks/>
          </p:cNvSpPr>
          <p:nvPr/>
        </p:nvSpPr>
        <p:spPr>
          <a:xfrm>
            <a:off x="2587391" y="1313732"/>
            <a:ext cx="1634087" cy="28998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71" name="Content Placeholder 2">
            <a:extLst>
              <a:ext uri="{FF2B5EF4-FFF2-40B4-BE49-F238E27FC236}">
                <a16:creationId xmlns:a16="http://schemas.microsoft.com/office/drawing/2014/main" id="{7C8DBC07-4FB6-4655-9E99-4AE03D88F592}"/>
              </a:ext>
            </a:extLst>
          </p:cNvPr>
          <p:cNvSpPr txBox="1">
            <a:spLocks/>
          </p:cNvSpPr>
          <p:nvPr/>
        </p:nvSpPr>
        <p:spPr>
          <a:xfrm>
            <a:off x="4016000" y="1326668"/>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PM Peak</a:t>
            </a:r>
          </a:p>
        </p:txBody>
      </p:sp>
      <p:sp>
        <p:nvSpPr>
          <p:cNvPr id="74" name="Content Placeholder 2">
            <a:extLst>
              <a:ext uri="{FF2B5EF4-FFF2-40B4-BE49-F238E27FC236}">
                <a16:creationId xmlns:a16="http://schemas.microsoft.com/office/drawing/2014/main" id="{CD9A72F9-F922-44C1-9BE4-6B85B908585E}"/>
              </a:ext>
            </a:extLst>
          </p:cNvPr>
          <p:cNvSpPr txBox="1">
            <a:spLocks/>
          </p:cNvSpPr>
          <p:nvPr/>
        </p:nvSpPr>
        <p:spPr>
          <a:xfrm>
            <a:off x="4140374" y="1603719"/>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16 sec</a:t>
            </a:r>
          </a:p>
        </p:txBody>
      </p:sp>
      <p:grpSp>
        <p:nvGrpSpPr>
          <p:cNvPr id="75" name="Group 74">
            <a:extLst>
              <a:ext uri="{FF2B5EF4-FFF2-40B4-BE49-F238E27FC236}">
                <a16:creationId xmlns:a16="http://schemas.microsoft.com/office/drawing/2014/main" id="{DA8D0281-B8B5-44F1-A732-7709059FCE73}"/>
              </a:ext>
            </a:extLst>
          </p:cNvPr>
          <p:cNvGrpSpPr/>
          <p:nvPr/>
        </p:nvGrpSpPr>
        <p:grpSpPr>
          <a:xfrm>
            <a:off x="6431028" y="1991063"/>
            <a:ext cx="5666876" cy="461985"/>
            <a:chOff x="6238549" y="3363014"/>
            <a:chExt cx="5724937" cy="461985"/>
          </a:xfrm>
        </p:grpSpPr>
        <p:sp>
          <p:nvSpPr>
            <p:cNvPr id="76" name="Rectangle 75">
              <a:extLst>
                <a:ext uri="{FF2B5EF4-FFF2-40B4-BE49-F238E27FC236}">
                  <a16:creationId xmlns:a16="http://schemas.microsoft.com/office/drawing/2014/main" id="{93A30359-2F1B-40F8-A906-985CE620DF3C}"/>
                </a:ext>
              </a:extLst>
            </p:cNvPr>
            <p:cNvSpPr/>
            <p:nvPr/>
          </p:nvSpPr>
          <p:spPr>
            <a:xfrm>
              <a:off x="6497801" y="3494272"/>
              <a:ext cx="5465685" cy="195855"/>
            </a:xfrm>
            <a:prstGeom prst="rect">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EBB75295-5F7B-45BF-B2DD-2EF946D92C29}"/>
                </a:ext>
              </a:extLst>
            </p:cNvPr>
            <p:cNvSpPr txBox="1"/>
            <p:nvPr/>
          </p:nvSpPr>
          <p:spPr>
            <a:xfrm>
              <a:off x="6530822" y="3464266"/>
              <a:ext cx="5432662" cy="276999"/>
            </a:xfrm>
            <a:prstGeom prst="rect">
              <a:avLst/>
            </a:prstGeom>
            <a:noFill/>
          </p:spPr>
          <p:txBody>
            <a:bodyPr wrap="square" rtlCol="0" anchor="ctr">
              <a:spAutoFit/>
            </a:bodyPr>
            <a:lstStyle/>
            <a:p>
              <a:pPr algn="ctr"/>
              <a:r>
                <a:rPr lang="en-US" sz="1200" b="1" spc="300">
                  <a:solidFill>
                    <a:schemeClr val="bg1"/>
                  </a:solidFill>
                </a:rPr>
                <a:t>WESTBOUND</a:t>
              </a:r>
            </a:p>
          </p:txBody>
        </p:sp>
        <p:sp>
          <p:nvSpPr>
            <p:cNvPr id="78" name="Isosceles Triangle 77">
              <a:extLst>
                <a:ext uri="{FF2B5EF4-FFF2-40B4-BE49-F238E27FC236}">
                  <a16:creationId xmlns:a16="http://schemas.microsoft.com/office/drawing/2014/main" id="{F515E388-6F65-42DB-9905-88B0EEDE0A90}"/>
                </a:ext>
              </a:extLst>
            </p:cNvPr>
            <p:cNvSpPr/>
            <p:nvPr/>
          </p:nvSpPr>
          <p:spPr>
            <a:xfrm rot="16200000">
              <a:off x="6190733" y="3410830"/>
              <a:ext cx="461985" cy="366353"/>
            </a:xfrm>
            <a:prstGeom prst="triangle">
              <a:avLst/>
            </a:prstGeom>
            <a:solidFill>
              <a:srgbClr val="1B4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Content Placeholder 2">
            <a:extLst>
              <a:ext uri="{FF2B5EF4-FFF2-40B4-BE49-F238E27FC236}">
                <a16:creationId xmlns:a16="http://schemas.microsoft.com/office/drawing/2014/main" id="{3EA1036A-8217-4127-BFF4-23083002D339}"/>
              </a:ext>
            </a:extLst>
          </p:cNvPr>
          <p:cNvSpPr txBox="1">
            <a:spLocks/>
          </p:cNvSpPr>
          <p:nvPr/>
        </p:nvSpPr>
        <p:spPr>
          <a:xfrm>
            <a:off x="9406610" y="1345432"/>
            <a:ext cx="1886645" cy="80595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Font typeface="Arial" panose="020B0604020202020204" pitchFamily="34" charset="0"/>
              <a:buNone/>
            </a:pPr>
            <a:r>
              <a:rPr lang="en-US" sz="3200" b="1"/>
              <a:t>Average Dwell Time</a:t>
            </a:r>
          </a:p>
        </p:txBody>
      </p:sp>
      <p:sp>
        <p:nvSpPr>
          <p:cNvPr id="80" name="Content Placeholder 2">
            <a:extLst>
              <a:ext uri="{FF2B5EF4-FFF2-40B4-BE49-F238E27FC236}">
                <a16:creationId xmlns:a16="http://schemas.microsoft.com/office/drawing/2014/main" id="{63459A3A-5E61-41B3-921E-49F3009EAAE1}"/>
              </a:ext>
            </a:extLst>
          </p:cNvPr>
          <p:cNvSpPr txBox="1">
            <a:spLocks/>
          </p:cNvSpPr>
          <p:nvPr/>
        </p:nvSpPr>
        <p:spPr>
          <a:xfrm>
            <a:off x="6746195" y="1686326"/>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16 sec</a:t>
            </a:r>
          </a:p>
        </p:txBody>
      </p:sp>
      <p:sp>
        <p:nvSpPr>
          <p:cNvPr id="85" name="Content Placeholder 2">
            <a:extLst>
              <a:ext uri="{FF2B5EF4-FFF2-40B4-BE49-F238E27FC236}">
                <a16:creationId xmlns:a16="http://schemas.microsoft.com/office/drawing/2014/main" id="{8C381533-2067-48CA-B998-F3CD457C3ADF}"/>
              </a:ext>
            </a:extLst>
          </p:cNvPr>
          <p:cNvSpPr txBox="1">
            <a:spLocks/>
          </p:cNvSpPr>
          <p:nvPr/>
        </p:nvSpPr>
        <p:spPr>
          <a:xfrm>
            <a:off x="6610074" y="1396339"/>
            <a:ext cx="1634087" cy="28998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86" name="Content Placeholder 2">
            <a:extLst>
              <a:ext uri="{FF2B5EF4-FFF2-40B4-BE49-F238E27FC236}">
                <a16:creationId xmlns:a16="http://schemas.microsoft.com/office/drawing/2014/main" id="{61AE72D6-9AAB-482C-8F72-36487EFE9316}"/>
              </a:ext>
            </a:extLst>
          </p:cNvPr>
          <p:cNvSpPr txBox="1">
            <a:spLocks/>
          </p:cNvSpPr>
          <p:nvPr/>
        </p:nvSpPr>
        <p:spPr>
          <a:xfrm>
            <a:off x="8010108" y="1409275"/>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PM Peak</a:t>
            </a:r>
          </a:p>
        </p:txBody>
      </p:sp>
      <p:sp>
        <p:nvSpPr>
          <p:cNvPr id="87" name="Content Placeholder 2">
            <a:extLst>
              <a:ext uri="{FF2B5EF4-FFF2-40B4-BE49-F238E27FC236}">
                <a16:creationId xmlns:a16="http://schemas.microsoft.com/office/drawing/2014/main" id="{6191D5D2-E46D-4F24-84A7-29952DAC4687}"/>
              </a:ext>
            </a:extLst>
          </p:cNvPr>
          <p:cNvSpPr txBox="1">
            <a:spLocks/>
          </p:cNvSpPr>
          <p:nvPr/>
        </p:nvSpPr>
        <p:spPr>
          <a:xfrm>
            <a:off x="8134482" y="1686326"/>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16 sec</a:t>
            </a:r>
          </a:p>
        </p:txBody>
      </p:sp>
      <p:pic>
        <p:nvPicPr>
          <p:cNvPr id="88" name="Graphic 87" descr="Bus">
            <a:extLst>
              <a:ext uri="{FF2B5EF4-FFF2-40B4-BE49-F238E27FC236}">
                <a16:creationId xmlns:a16="http://schemas.microsoft.com/office/drawing/2014/main" id="{7ECBF80E-E154-4DB1-8624-2C85DE4D58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1195454" y="1323326"/>
            <a:ext cx="910776" cy="850170"/>
          </a:xfrm>
          <a:prstGeom prst="rect">
            <a:avLst/>
          </a:prstGeom>
        </p:spPr>
      </p:pic>
      <p:sp>
        <p:nvSpPr>
          <p:cNvPr id="90" name="Oval 89">
            <a:extLst>
              <a:ext uri="{FF2B5EF4-FFF2-40B4-BE49-F238E27FC236}">
                <a16:creationId xmlns:a16="http://schemas.microsoft.com/office/drawing/2014/main" id="{B4943620-01B8-434F-A9F1-8BF89705DDA8}"/>
              </a:ext>
            </a:extLst>
          </p:cNvPr>
          <p:cNvSpPr/>
          <p:nvPr/>
        </p:nvSpPr>
        <p:spPr>
          <a:xfrm>
            <a:off x="3814254" y="3208020"/>
            <a:ext cx="1106436" cy="1187367"/>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C19CC43-8685-4D01-9440-1C04AFB6B7C7}"/>
              </a:ext>
            </a:extLst>
          </p:cNvPr>
          <p:cNvGrpSpPr/>
          <p:nvPr/>
        </p:nvGrpSpPr>
        <p:grpSpPr>
          <a:xfrm>
            <a:off x="8411127" y="4789535"/>
            <a:ext cx="3667781" cy="307777"/>
            <a:chOff x="924737" y="5671668"/>
            <a:chExt cx="3667781" cy="307777"/>
          </a:xfrm>
        </p:grpSpPr>
        <p:sp>
          <p:nvSpPr>
            <p:cNvPr id="96" name="TextBox 95">
              <a:extLst>
                <a:ext uri="{FF2B5EF4-FFF2-40B4-BE49-F238E27FC236}">
                  <a16:creationId xmlns:a16="http://schemas.microsoft.com/office/drawing/2014/main" id="{D58CFCB4-9FF3-41B9-803C-133727D38888}"/>
                </a:ext>
              </a:extLst>
            </p:cNvPr>
            <p:cNvSpPr txBox="1"/>
            <p:nvPr/>
          </p:nvSpPr>
          <p:spPr>
            <a:xfrm>
              <a:off x="924737" y="5671668"/>
              <a:ext cx="3667781" cy="307777"/>
            </a:xfrm>
            <a:prstGeom prst="rect">
              <a:avLst/>
            </a:prstGeom>
            <a:solidFill>
              <a:schemeClr val="bg1"/>
            </a:solidFill>
            <a:ln>
              <a:noFill/>
            </a:ln>
            <a:effectLst>
              <a:glow rad="139700">
                <a:schemeClr val="bg1">
                  <a:alpha val="99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r"/>
              <a:r>
                <a:rPr lang="en-US" sz="1400" b="1">
                  <a:ln w="0">
                    <a:noFill/>
                  </a:ln>
                  <a:solidFill>
                    <a:schemeClr val="tx1"/>
                  </a:solidFill>
                  <a:effectLst>
                    <a:glow rad="139700">
                      <a:schemeClr val="bg1">
                        <a:lumMod val="50000"/>
                        <a:alpha val="40000"/>
                      </a:schemeClr>
                    </a:glow>
                  </a:effectLst>
                </a:rPr>
                <a:t>Hot Spots with High Average Dwell Time</a:t>
              </a:r>
            </a:p>
          </p:txBody>
        </p:sp>
        <p:sp>
          <p:nvSpPr>
            <p:cNvPr id="93" name="Oval 92">
              <a:extLst>
                <a:ext uri="{FF2B5EF4-FFF2-40B4-BE49-F238E27FC236}">
                  <a16:creationId xmlns:a16="http://schemas.microsoft.com/office/drawing/2014/main" id="{D3447ECA-5031-4DD2-B8E8-CC6378345DF7}"/>
                </a:ext>
              </a:extLst>
            </p:cNvPr>
            <p:cNvSpPr/>
            <p:nvPr/>
          </p:nvSpPr>
          <p:spPr>
            <a:xfrm>
              <a:off x="993211" y="5688463"/>
              <a:ext cx="215068" cy="239000"/>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102" name="Oval 101">
            <a:extLst>
              <a:ext uri="{FF2B5EF4-FFF2-40B4-BE49-F238E27FC236}">
                <a16:creationId xmlns:a16="http://schemas.microsoft.com/office/drawing/2014/main" id="{33CE0833-AC08-4F29-87E2-31EE8BF9F213}"/>
              </a:ext>
            </a:extLst>
          </p:cNvPr>
          <p:cNvSpPr/>
          <p:nvPr/>
        </p:nvSpPr>
        <p:spPr>
          <a:xfrm>
            <a:off x="261161" y="4996663"/>
            <a:ext cx="1886644" cy="1798678"/>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38EABC1-B246-48FD-A556-D7CA799DB8D6}"/>
              </a:ext>
            </a:extLst>
          </p:cNvPr>
          <p:cNvSpPr txBox="1"/>
          <p:nvPr/>
        </p:nvSpPr>
        <p:spPr>
          <a:xfrm>
            <a:off x="576781" y="5376421"/>
            <a:ext cx="1255404" cy="369332"/>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b="1">
                <a:ln w="0">
                  <a:noFill/>
                </a:ln>
                <a:solidFill>
                  <a:schemeClr val="tx1"/>
                </a:solidFill>
                <a:effectLst>
                  <a:glow rad="139700">
                    <a:schemeClr val="bg1">
                      <a:lumMod val="50000"/>
                      <a:alpha val="40000"/>
                    </a:schemeClr>
                  </a:glow>
                </a:effectLst>
              </a:rPr>
              <a:t>K+CT, EB</a:t>
            </a:r>
            <a:endParaRPr lang="en-US" b="1" baseline="30000">
              <a:ln w="0">
                <a:noFill/>
              </a:ln>
              <a:solidFill>
                <a:schemeClr val="tx1"/>
              </a:solidFill>
              <a:effectLst>
                <a:glow rad="139700">
                  <a:schemeClr val="bg1">
                    <a:lumMod val="50000"/>
                    <a:alpha val="40000"/>
                  </a:schemeClr>
                </a:glow>
              </a:effectLst>
            </a:endParaRPr>
          </a:p>
        </p:txBody>
      </p:sp>
      <p:sp>
        <p:nvSpPr>
          <p:cNvPr id="104" name="Content Placeholder 2">
            <a:extLst>
              <a:ext uri="{FF2B5EF4-FFF2-40B4-BE49-F238E27FC236}">
                <a16:creationId xmlns:a16="http://schemas.microsoft.com/office/drawing/2014/main" id="{B4985DCA-F514-4328-BD4F-8E80E3D57733}"/>
              </a:ext>
            </a:extLst>
          </p:cNvPr>
          <p:cNvSpPr txBox="1">
            <a:spLocks/>
          </p:cNvSpPr>
          <p:nvPr/>
        </p:nvSpPr>
        <p:spPr>
          <a:xfrm>
            <a:off x="501722" y="6145514"/>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30 sec</a:t>
            </a:r>
          </a:p>
        </p:txBody>
      </p:sp>
      <p:sp>
        <p:nvSpPr>
          <p:cNvPr id="105" name="Content Placeholder 2">
            <a:extLst>
              <a:ext uri="{FF2B5EF4-FFF2-40B4-BE49-F238E27FC236}">
                <a16:creationId xmlns:a16="http://schemas.microsoft.com/office/drawing/2014/main" id="{7B33C077-AD53-4DFA-8277-9A957B0623CE}"/>
              </a:ext>
            </a:extLst>
          </p:cNvPr>
          <p:cNvSpPr txBox="1">
            <a:spLocks/>
          </p:cNvSpPr>
          <p:nvPr/>
        </p:nvSpPr>
        <p:spPr>
          <a:xfrm>
            <a:off x="365601" y="5940308"/>
            <a:ext cx="1634087" cy="28998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106" name="Oval 105">
            <a:extLst>
              <a:ext uri="{FF2B5EF4-FFF2-40B4-BE49-F238E27FC236}">
                <a16:creationId xmlns:a16="http://schemas.microsoft.com/office/drawing/2014/main" id="{48C970C0-A776-40F6-BEDD-FEBF9FD77F16}"/>
              </a:ext>
            </a:extLst>
          </p:cNvPr>
          <p:cNvSpPr/>
          <p:nvPr/>
        </p:nvSpPr>
        <p:spPr>
          <a:xfrm>
            <a:off x="1966553" y="4997365"/>
            <a:ext cx="1886644" cy="1798678"/>
          </a:xfrm>
          <a:prstGeom prst="ellipse">
            <a:avLst/>
          </a:prstGeom>
          <a:solidFill>
            <a:schemeClr val="accent4">
              <a:lumMod val="60000"/>
              <a:lumOff val="40000"/>
              <a:alpha val="50196"/>
            </a:schemeClr>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8" name="Content Placeholder 2">
            <a:extLst>
              <a:ext uri="{FF2B5EF4-FFF2-40B4-BE49-F238E27FC236}">
                <a16:creationId xmlns:a16="http://schemas.microsoft.com/office/drawing/2014/main" id="{E6CC15F9-D504-49BB-999F-73C28E7CDA67}"/>
              </a:ext>
            </a:extLst>
          </p:cNvPr>
          <p:cNvSpPr txBox="1">
            <a:spLocks/>
          </p:cNvSpPr>
          <p:nvPr/>
        </p:nvSpPr>
        <p:spPr>
          <a:xfrm>
            <a:off x="2207114" y="6146216"/>
            <a:ext cx="1330462" cy="5061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25 sec</a:t>
            </a:r>
          </a:p>
        </p:txBody>
      </p:sp>
      <p:sp>
        <p:nvSpPr>
          <p:cNvPr id="109" name="Content Placeholder 2">
            <a:extLst>
              <a:ext uri="{FF2B5EF4-FFF2-40B4-BE49-F238E27FC236}">
                <a16:creationId xmlns:a16="http://schemas.microsoft.com/office/drawing/2014/main" id="{95D28CC3-725A-4621-8F8C-EA7F93E041DB}"/>
              </a:ext>
            </a:extLst>
          </p:cNvPr>
          <p:cNvSpPr txBox="1">
            <a:spLocks/>
          </p:cNvSpPr>
          <p:nvPr/>
        </p:nvSpPr>
        <p:spPr>
          <a:xfrm>
            <a:off x="2070993" y="5941010"/>
            <a:ext cx="1634087" cy="289987"/>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110" name="TextBox 109">
            <a:extLst>
              <a:ext uri="{FF2B5EF4-FFF2-40B4-BE49-F238E27FC236}">
                <a16:creationId xmlns:a16="http://schemas.microsoft.com/office/drawing/2014/main" id="{33F013AE-5D71-4343-B1FE-B4C7AFAAF3CA}"/>
              </a:ext>
            </a:extLst>
          </p:cNvPr>
          <p:cNvSpPr txBox="1"/>
          <p:nvPr/>
        </p:nvSpPr>
        <p:spPr>
          <a:xfrm>
            <a:off x="2164049" y="5376421"/>
            <a:ext cx="1491652" cy="369332"/>
          </a:xfrm>
          <a:prstGeom prst="rect">
            <a:avLst/>
          </a:prstGeom>
          <a:noFill/>
          <a:ln>
            <a:noFill/>
          </a:ln>
          <a:effectLst>
            <a:glow rad="190500">
              <a:schemeClr val="accent1">
                <a:satMod val="175000"/>
                <a:alpha val="56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b="1">
                <a:ln w="0">
                  <a:noFill/>
                </a:ln>
                <a:solidFill>
                  <a:schemeClr val="tx1"/>
                </a:solidFill>
                <a:effectLst>
                  <a:glow rad="139700">
                    <a:schemeClr val="bg1">
                      <a:lumMod val="50000"/>
                      <a:alpha val="40000"/>
                    </a:schemeClr>
                  </a:glow>
                </a:effectLst>
              </a:rPr>
              <a:t>K+CT, WB</a:t>
            </a:r>
            <a:endParaRPr lang="en-US" b="1" baseline="30000">
              <a:ln w="0">
                <a:noFill/>
              </a:ln>
              <a:solidFill>
                <a:schemeClr val="tx1"/>
              </a:solidFill>
              <a:effectLst>
                <a:glow rad="139700">
                  <a:schemeClr val="bg1">
                    <a:lumMod val="50000"/>
                    <a:alpha val="40000"/>
                  </a:schemeClr>
                </a:glow>
              </a:effectLst>
            </a:endParaRPr>
          </a:p>
        </p:txBody>
      </p:sp>
      <p:pic>
        <p:nvPicPr>
          <p:cNvPr id="92" name="Picture 91">
            <a:extLst>
              <a:ext uri="{FF2B5EF4-FFF2-40B4-BE49-F238E27FC236}">
                <a16:creationId xmlns:a16="http://schemas.microsoft.com/office/drawing/2014/main" id="{F1B24F97-113E-4D6E-9C8F-35FE58CF25D5}"/>
              </a:ext>
            </a:extLst>
          </p:cNvPr>
          <p:cNvPicPr>
            <a:picLocks noChangeAspect="1"/>
          </p:cNvPicPr>
          <p:nvPr/>
        </p:nvPicPr>
        <p:blipFill rotWithShape="1">
          <a:blip r:embed="rId3"/>
          <a:srcRect l="9678" t="4224" r="12203" b="23120"/>
          <a:stretch/>
        </p:blipFill>
        <p:spPr>
          <a:xfrm>
            <a:off x="3228149" y="4395387"/>
            <a:ext cx="203201" cy="192425"/>
          </a:xfrm>
          <a:prstGeom prst="rect">
            <a:avLst/>
          </a:prstGeom>
        </p:spPr>
      </p:pic>
      <p:pic>
        <p:nvPicPr>
          <p:cNvPr id="94" name="Picture 93">
            <a:extLst>
              <a:ext uri="{FF2B5EF4-FFF2-40B4-BE49-F238E27FC236}">
                <a16:creationId xmlns:a16="http://schemas.microsoft.com/office/drawing/2014/main" id="{8CB8E2C7-29A4-4273-9088-9A20E4BF7A80}"/>
              </a:ext>
            </a:extLst>
          </p:cNvPr>
          <p:cNvPicPr>
            <a:picLocks noChangeAspect="1"/>
          </p:cNvPicPr>
          <p:nvPr/>
        </p:nvPicPr>
        <p:blipFill rotWithShape="1">
          <a:blip r:embed="rId3"/>
          <a:srcRect l="9678" t="4224" r="12203" b="23120"/>
          <a:stretch/>
        </p:blipFill>
        <p:spPr>
          <a:xfrm>
            <a:off x="6806992" y="4662692"/>
            <a:ext cx="203201" cy="192425"/>
          </a:xfrm>
          <a:prstGeom prst="rect">
            <a:avLst/>
          </a:prstGeom>
        </p:spPr>
      </p:pic>
      <p:sp>
        <p:nvSpPr>
          <p:cNvPr id="97" name="Rectangle 96">
            <a:extLst>
              <a:ext uri="{FF2B5EF4-FFF2-40B4-BE49-F238E27FC236}">
                <a16:creationId xmlns:a16="http://schemas.microsoft.com/office/drawing/2014/main" id="{3BD3875A-32B8-4E1F-9B29-2957D712E47D}"/>
              </a:ext>
            </a:extLst>
          </p:cNvPr>
          <p:cNvSpPr/>
          <p:nvPr/>
        </p:nvSpPr>
        <p:spPr>
          <a:xfrm>
            <a:off x="1054100" y="3363523"/>
            <a:ext cx="9269844" cy="932951"/>
          </a:xfrm>
          <a:prstGeom prst="rect">
            <a:avLst/>
          </a:prstGeom>
          <a:solidFill>
            <a:srgbClr val="7030A0">
              <a:alpha val="20000"/>
            </a:srgbClr>
          </a:solid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06">
            <a:extLst>
              <a:ext uri="{FF2B5EF4-FFF2-40B4-BE49-F238E27FC236}">
                <a16:creationId xmlns:a16="http://schemas.microsoft.com/office/drawing/2014/main" id="{B52A31E1-4D43-4E5F-B85F-71AA576351CF}"/>
              </a:ext>
            </a:extLst>
          </p:cNvPr>
          <p:cNvSpPr/>
          <p:nvPr/>
        </p:nvSpPr>
        <p:spPr>
          <a:xfrm>
            <a:off x="2290793" y="3961268"/>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id="{96118028-2F02-4B44-BEE2-62258790D07B}"/>
              </a:ext>
            </a:extLst>
          </p:cNvPr>
          <p:cNvSpPr/>
          <p:nvPr/>
        </p:nvSpPr>
        <p:spPr>
          <a:xfrm>
            <a:off x="2290793" y="3403154"/>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0AAE1844-037D-480B-BEF6-5B7576E106EC}"/>
              </a:ext>
            </a:extLst>
          </p:cNvPr>
          <p:cNvSpPr txBox="1"/>
          <p:nvPr/>
        </p:nvSpPr>
        <p:spPr>
          <a:xfrm>
            <a:off x="1936432" y="3671178"/>
            <a:ext cx="876093" cy="307777"/>
          </a:xfrm>
          <a:prstGeom prst="rect">
            <a:avLst/>
          </a:prstGeom>
          <a:noFill/>
          <a:ln>
            <a:noFill/>
          </a:ln>
          <a:effectLst>
            <a:glow rad="228600">
              <a:schemeClr val="accent1">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bg1"/>
                </a:solidFill>
                <a:effectLst>
                  <a:glow rad="139700">
                    <a:schemeClr val="bg1">
                      <a:lumMod val="50000"/>
                      <a:alpha val="40000"/>
                    </a:schemeClr>
                  </a:glow>
                  <a:outerShdw blurRad="38100" dist="38100" dir="2700000" algn="tl">
                    <a:srgbClr val="000000">
                      <a:alpha val="43137"/>
                    </a:srgbClr>
                  </a:outerShdw>
                </a:effectLst>
              </a:rPr>
              <a:t>K+19</a:t>
            </a:r>
            <a:r>
              <a:rPr lang="en-US" sz="1400" b="1" baseline="30000">
                <a:ln w="0">
                  <a:noFill/>
                </a:ln>
                <a:solidFill>
                  <a:schemeClr val="bg1"/>
                </a:solidFill>
                <a:effectLst>
                  <a:glow rad="139700">
                    <a:schemeClr val="bg1">
                      <a:lumMod val="50000"/>
                      <a:alpha val="40000"/>
                    </a:schemeClr>
                  </a:glow>
                  <a:outerShdw blurRad="38100" dist="38100" dir="2700000" algn="tl">
                    <a:srgbClr val="000000">
                      <a:alpha val="43137"/>
                    </a:srgbClr>
                  </a:outerShdw>
                </a:effectLst>
              </a:rPr>
              <a:t>th</a:t>
            </a:r>
          </a:p>
        </p:txBody>
      </p:sp>
      <p:sp>
        <p:nvSpPr>
          <p:cNvPr id="116" name="Rectangle: Rounded Corners 115">
            <a:extLst>
              <a:ext uri="{FF2B5EF4-FFF2-40B4-BE49-F238E27FC236}">
                <a16:creationId xmlns:a16="http://schemas.microsoft.com/office/drawing/2014/main" id="{64EB76EC-EE28-4422-A322-1E439B431DF2}"/>
              </a:ext>
            </a:extLst>
          </p:cNvPr>
          <p:cNvSpPr/>
          <p:nvPr/>
        </p:nvSpPr>
        <p:spPr>
          <a:xfrm>
            <a:off x="4286627" y="3964342"/>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Rounded Corners 116">
            <a:extLst>
              <a:ext uri="{FF2B5EF4-FFF2-40B4-BE49-F238E27FC236}">
                <a16:creationId xmlns:a16="http://schemas.microsoft.com/office/drawing/2014/main" id="{6EFBF26A-72A6-40C4-8808-0ADFB9C6CCA7}"/>
              </a:ext>
            </a:extLst>
          </p:cNvPr>
          <p:cNvSpPr/>
          <p:nvPr/>
        </p:nvSpPr>
        <p:spPr>
          <a:xfrm>
            <a:off x="4286627" y="3406228"/>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52841FC9-359A-4384-A553-06D817535503}"/>
              </a:ext>
            </a:extLst>
          </p:cNvPr>
          <p:cNvSpPr txBox="1"/>
          <p:nvPr/>
        </p:nvSpPr>
        <p:spPr>
          <a:xfrm>
            <a:off x="3932266" y="3674252"/>
            <a:ext cx="876093" cy="307777"/>
          </a:xfrm>
          <a:prstGeom prst="rect">
            <a:avLst/>
          </a:prstGeom>
          <a:noFill/>
          <a:ln>
            <a:noFill/>
          </a:ln>
          <a:effectLst>
            <a:glow rad="228600">
              <a:schemeClr val="accent1">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bg1"/>
                </a:solidFill>
                <a:effectLst>
                  <a:glow rad="139700">
                    <a:schemeClr val="bg1">
                      <a:lumMod val="50000"/>
                      <a:alpha val="40000"/>
                    </a:schemeClr>
                  </a:glow>
                  <a:outerShdw blurRad="38100" dist="38100" dir="2700000" algn="tl">
                    <a:srgbClr val="000000">
                      <a:alpha val="43137"/>
                    </a:srgbClr>
                  </a:outerShdw>
                </a:effectLst>
              </a:rPr>
              <a:t>K+CT</a:t>
            </a:r>
            <a:endParaRPr lang="en-US" sz="1400" b="1" baseline="30000">
              <a:ln w="0">
                <a:noFill/>
              </a:ln>
              <a:solidFill>
                <a:schemeClr val="bg1"/>
              </a:solidFill>
              <a:effectLst>
                <a:glow rad="139700">
                  <a:schemeClr val="bg1">
                    <a:lumMod val="50000"/>
                    <a:alpha val="40000"/>
                  </a:schemeClr>
                </a:glow>
                <a:outerShdw blurRad="38100" dist="38100" dir="2700000" algn="tl">
                  <a:srgbClr val="000000">
                    <a:alpha val="43137"/>
                  </a:srgbClr>
                </a:outerShdw>
              </a:effectLst>
            </a:endParaRPr>
          </a:p>
        </p:txBody>
      </p:sp>
      <p:sp>
        <p:nvSpPr>
          <p:cNvPr id="120" name="Rectangle: Rounded Corners 119">
            <a:extLst>
              <a:ext uri="{FF2B5EF4-FFF2-40B4-BE49-F238E27FC236}">
                <a16:creationId xmlns:a16="http://schemas.microsoft.com/office/drawing/2014/main" id="{C48D6EA3-9010-4C0F-B71E-99616593AC62}"/>
              </a:ext>
            </a:extLst>
          </p:cNvPr>
          <p:cNvSpPr/>
          <p:nvPr/>
        </p:nvSpPr>
        <p:spPr>
          <a:xfrm>
            <a:off x="6230931" y="3955097"/>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93ABE0D3-5E12-4331-AF60-49F76B8F42A8}"/>
              </a:ext>
            </a:extLst>
          </p:cNvPr>
          <p:cNvSpPr/>
          <p:nvPr/>
        </p:nvSpPr>
        <p:spPr>
          <a:xfrm>
            <a:off x="6230931" y="3396983"/>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1BE87E32-A3BF-432C-84C6-1C43ACDABC9D}"/>
              </a:ext>
            </a:extLst>
          </p:cNvPr>
          <p:cNvSpPr txBox="1"/>
          <p:nvPr/>
        </p:nvSpPr>
        <p:spPr>
          <a:xfrm>
            <a:off x="5876570" y="3665007"/>
            <a:ext cx="876093" cy="307777"/>
          </a:xfrm>
          <a:prstGeom prst="rect">
            <a:avLst/>
          </a:prstGeom>
          <a:noFill/>
          <a:ln>
            <a:noFill/>
          </a:ln>
          <a:effectLst>
            <a:glow rad="228600">
              <a:schemeClr val="accent1">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bg1"/>
                </a:solidFill>
                <a:effectLst>
                  <a:glow rad="139700">
                    <a:schemeClr val="bg1">
                      <a:lumMod val="50000"/>
                      <a:alpha val="40000"/>
                    </a:schemeClr>
                  </a:glow>
                  <a:outerShdw blurRad="38100" dist="38100" dir="2700000" algn="tl">
                    <a:srgbClr val="000000">
                      <a:alpha val="43137"/>
                    </a:srgbClr>
                  </a:outerShdw>
                </a:effectLst>
              </a:rPr>
              <a:t>K+16</a:t>
            </a:r>
            <a:r>
              <a:rPr lang="en-US" sz="1400" b="1" baseline="30000">
                <a:ln w="0">
                  <a:noFill/>
                </a:ln>
                <a:solidFill>
                  <a:schemeClr val="bg1"/>
                </a:solidFill>
                <a:effectLst>
                  <a:glow rad="139700">
                    <a:schemeClr val="bg1">
                      <a:lumMod val="50000"/>
                      <a:alpha val="40000"/>
                    </a:schemeClr>
                  </a:glow>
                  <a:outerShdw blurRad="38100" dist="38100" dir="2700000" algn="tl">
                    <a:srgbClr val="000000">
                      <a:alpha val="43137"/>
                    </a:srgbClr>
                  </a:outerShdw>
                </a:effectLst>
              </a:rPr>
              <a:t>th</a:t>
            </a:r>
          </a:p>
        </p:txBody>
      </p:sp>
      <p:sp>
        <p:nvSpPr>
          <p:cNvPr id="124" name="Rectangle: Rounded Corners 123">
            <a:extLst>
              <a:ext uri="{FF2B5EF4-FFF2-40B4-BE49-F238E27FC236}">
                <a16:creationId xmlns:a16="http://schemas.microsoft.com/office/drawing/2014/main" id="{430FE998-704B-4602-9633-AACCDF1A3861}"/>
              </a:ext>
            </a:extLst>
          </p:cNvPr>
          <p:cNvSpPr/>
          <p:nvPr/>
        </p:nvSpPr>
        <p:spPr>
          <a:xfrm>
            <a:off x="8160475" y="3964205"/>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204579A5-91FC-4A64-8128-A8A74B79BE65}"/>
              </a:ext>
            </a:extLst>
          </p:cNvPr>
          <p:cNvSpPr/>
          <p:nvPr/>
        </p:nvSpPr>
        <p:spPr>
          <a:xfrm>
            <a:off x="8160475" y="3406091"/>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F4CA21CB-D6B6-4830-907C-D1871DB8C878}"/>
              </a:ext>
            </a:extLst>
          </p:cNvPr>
          <p:cNvSpPr txBox="1"/>
          <p:nvPr/>
        </p:nvSpPr>
        <p:spPr>
          <a:xfrm>
            <a:off x="7806114" y="3674115"/>
            <a:ext cx="876093" cy="307777"/>
          </a:xfrm>
          <a:prstGeom prst="rect">
            <a:avLst/>
          </a:prstGeom>
          <a:noFill/>
          <a:ln>
            <a:noFill/>
          </a:ln>
          <a:effectLst>
            <a:glow rad="228600">
              <a:schemeClr val="accent1">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bg1"/>
                </a:solidFill>
                <a:effectLst>
                  <a:glow rad="139700">
                    <a:schemeClr val="bg1">
                      <a:lumMod val="50000"/>
                      <a:alpha val="40000"/>
                    </a:schemeClr>
                  </a:glow>
                  <a:outerShdw blurRad="38100" dist="38100" dir="2700000" algn="tl">
                    <a:srgbClr val="000000">
                      <a:alpha val="43137"/>
                    </a:srgbClr>
                  </a:outerShdw>
                </a:effectLst>
              </a:rPr>
              <a:t>K+14</a:t>
            </a:r>
            <a:r>
              <a:rPr lang="en-US" sz="1400" b="1" baseline="30000">
                <a:ln w="0">
                  <a:noFill/>
                </a:ln>
                <a:solidFill>
                  <a:schemeClr val="bg1"/>
                </a:solidFill>
                <a:effectLst>
                  <a:glow rad="139700">
                    <a:schemeClr val="bg1">
                      <a:lumMod val="50000"/>
                      <a:alpha val="40000"/>
                    </a:schemeClr>
                  </a:glow>
                  <a:outerShdw blurRad="38100" dist="38100" dir="2700000" algn="tl">
                    <a:srgbClr val="000000">
                      <a:alpha val="43137"/>
                    </a:srgbClr>
                  </a:outerShdw>
                </a:effectLst>
              </a:rPr>
              <a:t>th</a:t>
            </a:r>
          </a:p>
        </p:txBody>
      </p:sp>
      <p:sp>
        <p:nvSpPr>
          <p:cNvPr id="128" name="Rectangle: Rounded Corners 127">
            <a:extLst>
              <a:ext uri="{FF2B5EF4-FFF2-40B4-BE49-F238E27FC236}">
                <a16:creationId xmlns:a16="http://schemas.microsoft.com/office/drawing/2014/main" id="{CB0BE9EC-AAC8-4301-A2A6-DFA0E346460F}"/>
              </a:ext>
            </a:extLst>
          </p:cNvPr>
          <p:cNvSpPr/>
          <p:nvPr/>
        </p:nvSpPr>
        <p:spPr>
          <a:xfrm>
            <a:off x="9802211" y="3955097"/>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128">
            <a:extLst>
              <a:ext uri="{FF2B5EF4-FFF2-40B4-BE49-F238E27FC236}">
                <a16:creationId xmlns:a16="http://schemas.microsoft.com/office/drawing/2014/main" id="{73800544-AD18-4347-AE82-337CF52C7625}"/>
              </a:ext>
            </a:extLst>
          </p:cNvPr>
          <p:cNvSpPr/>
          <p:nvPr/>
        </p:nvSpPr>
        <p:spPr>
          <a:xfrm>
            <a:off x="9802211" y="3396983"/>
            <a:ext cx="161691" cy="279562"/>
          </a:xfrm>
          <a:prstGeom prst="roundRect">
            <a:avLst/>
          </a:prstGeom>
          <a:solidFill>
            <a:srgbClr val="7030A0"/>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A6316B4E-5BCA-4951-A9A5-713DF805257D}"/>
              </a:ext>
            </a:extLst>
          </p:cNvPr>
          <p:cNvSpPr txBox="1"/>
          <p:nvPr/>
        </p:nvSpPr>
        <p:spPr>
          <a:xfrm>
            <a:off x="9447850" y="3665007"/>
            <a:ext cx="876093" cy="307777"/>
          </a:xfrm>
          <a:prstGeom prst="rect">
            <a:avLst/>
          </a:prstGeom>
          <a:noFill/>
          <a:ln>
            <a:noFill/>
          </a:ln>
          <a:effectLst>
            <a:glow rad="228600">
              <a:schemeClr val="accent1">
                <a:satMod val="175000"/>
                <a:alpha val="40000"/>
              </a:schemeClr>
            </a:glow>
          </a:effectLst>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b="1">
                <a:ln w="0">
                  <a:noFill/>
                </a:ln>
                <a:solidFill>
                  <a:schemeClr val="bg1"/>
                </a:solidFill>
                <a:effectLst>
                  <a:glow rad="139700">
                    <a:schemeClr val="bg1">
                      <a:lumMod val="50000"/>
                      <a:alpha val="40000"/>
                    </a:schemeClr>
                  </a:glow>
                  <a:outerShdw blurRad="38100" dist="38100" dir="2700000" algn="tl">
                    <a:srgbClr val="000000">
                      <a:alpha val="43137"/>
                    </a:srgbClr>
                  </a:outerShdw>
                </a:effectLst>
              </a:rPr>
              <a:t>K+13</a:t>
            </a:r>
            <a:r>
              <a:rPr lang="en-US" sz="1400" b="1" baseline="30000">
                <a:ln w="0">
                  <a:noFill/>
                </a:ln>
                <a:solidFill>
                  <a:schemeClr val="bg1"/>
                </a:solidFill>
                <a:effectLst>
                  <a:glow rad="139700">
                    <a:schemeClr val="bg1">
                      <a:lumMod val="50000"/>
                      <a:alpha val="40000"/>
                    </a:schemeClr>
                  </a:glow>
                  <a:outerShdw blurRad="38100" dist="38100" dir="2700000" algn="tl">
                    <a:srgbClr val="000000">
                      <a:alpha val="43137"/>
                    </a:srgbClr>
                  </a:outerShdw>
                </a:effectLst>
              </a:rPr>
              <a:t>th</a:t>
            </a:r>
          </a:p>
        </p:txBody>
      </p:sp>
      <p:sp>
        <p:nvSpPr>
          <p:cNvPr id="132" name="Content Placeholder 2">
            <a:extLst>
              <a:ext uri="{FF2B5EF4-FFF2-40B4-BE49-F238E27FC236}">
                <a16:creationId xmlns:a16="http://schemas.microsoft.com/office/drawing/2014/main" id="{9DC8CB32-E481-4462-9F81-654F1D4E5F68}"/>
              </a:ext>
            </a:extLst>
          </p:cNvPr>
          <p:cNvSpPr txBox="1">
            <a:spLocks/>
          </p:cNvSpPr>
          <p:nvPr/>
        </p:nvSpPr>
        <p:spPr>
          <a:xfrm>
            <a:off x="4053975" y="5276587"/>
            <a:ext cx="8138026" cy="1581413"/>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300"/>
              </a:spcBef>
              <a:buNone/>
            </a:pPr>
            <a:r>
              <a:rPr lang="en-US" sz="1050" i="1" u="sng"/>
              <a:t>Notes</a:t>
            </a:r>
            <a:r>
              <a:rPr lang="en-US" sz="1050" i="1"/>
              <a:t>:</a:t>
            </a:r>
          </a:p>
          <a:p>
            <a:pPr>
              <a:lnSpc>
                <a:spcPct val="110000"/>
              </a:lnSpc>
              <a:spcBef>
                <a:spcPts val="300"/>
              </a:spcBef>
            </a:pPr>
            <a:r>
              <a:rPr lang="en-US" sz="1050" i="1"/>
              <a:t>Transit dwell time distributions for build conditions were derived from existing conditions dwell time distributions and reduced to reflect level-boarding, all-door boarding/alighting. The dwell time distributions were adjusted, this slide shows the resulting average dwell time.</a:t>
            </a:r>
            <a:endParaRPr lang="en-US" sz="1050" i="1">
              <a:ea typeface="Arial Unicode MS"/>
              <a:cs typeface="Arial Unicode MS"/>
            </a:endParaRPr>
          </a:p>
          <a:p>
            <a:pPr>
              <a:lnSpc>
                <a:spcPct val="110000"/>
              </a:lnSpc>
              <a:spcBef>
                <a:spcPts val="300"/>
              </a:spcBef>
            </a:pPr>
            <a:r>
              <a:rPr lang="en-US" sz="1050" i="1"/>
              <a:t>The same reduced dwell-time distributions were applied in both alternatives.</a:t>
            </a:r>
            <a:endParaRPr lang="en-US" sz="1050" i="1">
              <a:ea typeface="Arial Unicode MS"/>
              <a:cs typeface="Arial Unicode MS"/>
            </a:endParaRPr>
          </a:p>
          <a:p>
            <a:pPr>
              <a:lnSpc>
                <a:spcPct val="110000"/>
              </a:lnSpc>
              <a:spcBef>
                <a:spcPts val="300"/>
              </a:spcBef>
            </a:pPr>
            <a:r>
              <a:rPr lang="en-US" sz="1050" i="1"/>
              <a:t>Bus routes and schedules were adjusted in each build alternative according to the designated transitway entry and exit locations.</a:t>
            </a:r>
          </a:p>
          <a:p>
            <a:pPr>
              <a:lnSpc>
                <a:spcPct val="110000"/>
              </a:lnSpc>
              <a:spcBef>
                <a:spcPts val="300"/>
              </a:spcBef>
            </a:pPr>
            <a:r>
              <a:rPr lang="en-US" sz="1050" i="1"/>
              <a:t>Due to these changes, more buses stop at each transitway stop as compared to individual stops in Existing Conditions and only WMATA and DC Circulator buses are allowed on the transitway. This contributes to the reported average dwell time. </a:t>
            </a:r>
            <a:endParaRPr lang="en-US" sz="1050" i="1">
              <a:ea typeface="Arial Unicode MS"/>
              <a:cs typeface="Arial Unicode MS"/>
            </a:endParaRPr>
          </a:p>
          <a:p>
            <a:pPr>
              <a:lnSpc>
                <a:spcPct val="110000"/>
              </a:lnSpc>
              <a:spcBef>
                <a:spcPts val="300"/>
              </a:spcBef>
            </a:pPr>
            <a:r>
              <a:rPr lang="en-US" sz="1050" i="1"/>
              <a:t>PM peak period average dwell times were consistent with one another; hot spots were not identified.</a:t>
            </a:r>
            <a:endParaRPr lang="en-US" sz="1050" i="1">
              <a:ea typeface="Arial Unicode MS"/>
              <a:cs typeface="Arial Unicode MS"/>
            </a:endParaRPr>
          </a:p>
        </p:txBody>
      </p:sp>
      <p:pic>
        <p:nvPicPr>
          <p:cNvPr id="81" name="Picture 80">
            <a:extLst>
              <a:ext uri="{FF2B5EF4-FFF2-40B4-BE49-F238E27FC236}">
                <a16:creationId xmlns:a16="http://schemas.microsoft.com/office/drawing/2014/main" id="{5CE7493A-F43A-4BD9-8FF0-F611A0A59F7D}"/>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31395" t="59047" r="52132" b="10500"/>
          <a:stretch/>
        </p:blipFill>
        <p:spPr>
          <a:xfrm>
            <a:off x="187052" y="100448"/>
            <a:ext cx="874360" cy="909212"/>
          </a:xfrm>
          <a:prstGeom prst="rect">
            <a:avLst/>
          </a:prstGeom>
        </p:spPr>
      </p:pic>
      <p:sp>
        <p:nvSpPr>
          <p:cNvPr id="82" name="Title 1">
            <a:extLst>
              <a:ext uri="{FF2B5EF4-FFF2-40B4-BE49-F238E27FC236}">
                <a16:creationId xmlns:a16="http://schemas.microsoft.com/office/drawing/2014/main" id="{853BB200-2845-4154-A27A-1D3BB9ED2F8B}"/>
              </a:ext>
            </a:extLst>
          </p:cNvPr>
          <p:cNvSpPr txBox="1">
            <a:spLocks/>
          </p:cNvSpPr>
          <p:nvPr/>
        </p:nvSpPr>
        <p:spPr>
          <a:xfrm>
            <a:off x="1081508" y="138271"/>
            <a:ext cx="11180350" cy="8776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solidFill>
                  <a:schemeClr val="tx2"/>
                </a:solidFill>
              </a:rPr>
              <a:t>Bus Dwell Time Assumptions</a:t>
            </a:r>
          </a:p>
        </p:txBody>
      </p:sp>
    </p:spTree>
    <p:extLst>
      <p:ext uri="{BB962C8B-B14F-4D97-AF65-F5344CB8AC3E}">
        <p14:creationId xmlns:p14="http://schemas.microsoft.com/office/powerpoint/2010/main" val="2613423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FC5AF49-9736-45B4-8060-6ADD0B314319}"/>
              </a:ext>
            </a:extLst>
          </p:cNvPr>
          <p:cNvSpPr/>
          <p:nvPr/>
        </p:nvSpPr>
        <p:spPr>
          <a:xfrm>
            <a:off x="2351796" y="-2334191"/>
            <a:ext cx="10806544" cy="1152637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7FFF7D0-CD31-4B19-8AC0-18722F1B457D}"/>
              </a:ext>
            </a:extLst>
          </p:cNvPr>
          <p:cNvSpPr/>
          <p:nvPr/>
        </p:nvSpPr>
        <p:spPr>
          <a:xfrm>
            <a:off x="2507621" y="-2334189"/>
            <a:ext cx="10806544" cy="11526378"/>
          </a:xfrm>
          <a:prstGeom prst="ellipse">
            <a:avLst/>
          </a:prstGeom>
          <a:solidFill>
            <a:srgbClr val="FF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4D13B9-0BEE-407A-821F-7802D834C415}"/>
              </a:ext>
            </a:extLst>
          </p:cNvPr>
          <p:cNvSpPr>
            <a:spLocks noGrp="1"/>
          </p:cNvSpPr>
          <p:nvPr>
            <p:ph type="ctrTitle"/>
          </p:nvPr>
        </p:nvSpPr>
        <p:spPr>
          <a:xfrm>
            <a:off x="3535206" y="2815742"/>
            <a:ext cx="6735465" cy="1144321"/>
          </a:xfrm>
        </p:spPr>
        <p:txBody>
          <a:bodyPr>
            <a:normAutofit/>
          </a:bodyPr>
          <a:lstStyle/>
          <a:p>
            <a:r>
              <a:rPr lang="en-US">
                <a:solidFill>
                  <a:schemeClr val="accent1"/>
                </a:solidFill>
              </a:rPr>
              <a:t>Alternatives Analysis</a:t>
            </a:r>
          </a:p>
        </p:txBody>
      </p:sp>
      <p:cxnSp>
        <p:nvCxnSpPr>
          <p:cNvPr id="9" name="Straight Connector 8">
            <a:extLst>
              <a:ext uri="{FF2B5EF4-FFF2-40B4-BE49-F238E27FC236}">
                <a16:creationId xmlns:a16="http://schemas.microsoft.com/office/drawing/2014/main" id="{E697791A-B416-44CD-A19E-BD839AE1C39F}"/>
              </a:ext>
            </a:extLst>
          </p:cNvPr>
          <p:cNvCxnSpPr>
            <a:cxnSpLocks/>
          </p:cNvCxnSpPr>
          <p:nvPr/>
        </p:nvCxnSpPr>
        <p:spPr>
          <a:xfrm>
            <a:off x="3645358" y="3764857"/>
            <a:ext cx="639671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4">
            <a:extLst>
              <a:ext uri="{FF2B5EF4-FFF2-40B4-BE49-F238E27FC236}">
                <a16:creationId xmlns:a16="http://schemas.microsoft.com/office/drawing/2014/main" id="{80A7D80A-3F1B-4FAC-A1A9-D8C55FA07FE3}"/>
              </a:ext>
            </a:extLst>
          </p:cNvPr>
          <p:cNvSpPr>
            <a:spLocks noGrp="1"/>
          </p:cNvSpPr>
          <p:nvPr>
            <p:ph type="subTitle" idx="1"/>
          </p:nvPr>
        </p:nvSpPr>
        <p:spPr>
          <a:xfrm>
            <a:off x="3771900" y="3951701"/>
            <a:ext cx="6245262" cy="928969"/>
          </a:xfrm>
        </p:spPr>
        <p:txBody>
          <a:bodyPr>
            <a:normAutofit/>
          </a:bodyPr>
          <a:lstStyle/>
          <a:p>
            <a:pPr algn="l"/>
            <a:r>
              <a:rPr lang="en-US" sz="1800"/>
              <a:t>Based on the poor performance of the PM peak period microsimulation model, the project team made the decision not to evaluate the AM peak period for Alternative 2</a:t>
            </a:r>
            <a:endParaRPr lang="en-US" sz="1400"/>
          </a:p>
        </p:txBody>
      </p:sp>
      <p:pic>
        <p:nvPicPr>
          <p:cNvPr id="8" name="Picture 7">
            <a:extLst>
              <a:ext uri="{FF2B5EF4-FFF2-40B4-BE49-F238E27FC236}">
                <a16:creationId xmlns:a16="http://schemas.microsoft.com/office/drawing/2014/main" id="{66CF5534-9753-436F-A5E8-915449B624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818" t="15185" r="26709" b="54362"/>
          <a:stretch/>
        </p:blipFill>
        <p:spPr>
          <a:xfrm>
            <a:off x="1557464" y="2478386"/>
            <a:ext cx="1825831" cy="1898608"/>
          </a:xfrm>
          <a:prstGeom prst="rect">
            <a:avLst/>
          </a:prstGeom>
        </p:spPr>
      </p:pic>
    </p:spTree>
    <p:extLst>
      <p:ext uri="{BB962C8B-B14F-4D97-AF65-F5344CB8AC3E}">
        <p14:creationId xmlns:p14="http://schemas.microsoft.com/office/powerpoint/2010/main" val="172664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4C6FDBD7-D1AE-4598-92DB-7126E29215DB}"/>
              </a:ext>
            </a:extLst>
          </p:cNvPr>
          <p:cNvSpPr/>
          <p:nvPr/>
        </p:nvSpPr>
        <p:spPr>
          <a:xfrm>
            <a:off x="6857235" y="3133839"/>
            <a:ext cx="4410427" cy="3615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Rectangle 125">
            <a:extLst>
              <a:ext uri="{FF2B5EF4-FFF2-40B4-BE49-F238E27FC236}">
                <a16:creationId xmlns:a16="http://schemas.microsoft.com/office/drawing/2014/main" id="{0F2AFAD8-C55C-4602-9A9B-794A3C77CF23}"/>
              </a:ext>
            </a:extLst>
          </p:cNvPr>
          <p:cNvSpPr/>
          <p:nvPr/>
        </p:nvSpPr>
        <p:spPr>
          <a:xfrm>
            <a:off x="6857235" y="2616843"/>
            <a:ext cx="4410427" cy="361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Rectangle 126">
            <a:extLst>
              <a:ext uri="{FF2B5EF4-FFF2-40B4-BE49-F238E27FC236}">
                <a16:creationId xmlns:a16="http://schemas.microsoft.com/office/drawing/2014/main" id="{89E4F239-C98B-4B0A-8D8D-7FBA1AF7E393}"/>
              </a:ext>
            </a:extLst>
          </p:cNvPr>
          <p:cNvSpPr/>
          <p:nvPr/>
        </p:nvSpPr>
        <p:spPr>
          <a:xfrm>
            <a:off x="6855594" y="2106583"/>
            <a:ext cx="4410427" cy="3615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 name="Rectangle 127">
            <a:extLst>
              <a:ext uri="{FF2B5EF4-FFF2-40B4-BE49-F238E27FC236}">
                <a16:creationId xmlns:a16="http://schemas.microsoft.com/office/drawing/2014/main" id="{CE2D6C97-21BB-41C0-9DC0-A45E74F1932A}"/>
              </a:ext>
            </a:extLst>
          </p:cNvPr>
          <p:cNvSpPr/>
          <p:nvPr/>
        </p:nvSpPr>
        <p:spPr>
          <a:xfrm>
            <a:off x="6855594" y="1589587"/>
            <a:ext cx="4410427" cy="361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a:extLst>
              <a:ext uri="{FF2B5EF4-FFF2-40B4-BE49-F238E27FC236}">
                <a16:creationId xmlns:a16="http://schemas.microsoft.com/office/drawing/2014/main" id="{361CE096-BE28-4ADF-9327-E78EFE14B9E3}"/>
              </a:ext>
            </a:extLst>
          </p:cNvPr>
          <p:cNvSpPr/>
          <p:nvPr/>
        </p:nvSpPr>
        <p:spPr>
          <a:xfrm>
            <a:off x="924029" y="3145498"/>
            <a:ext cx="4410427" cy="3615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Rectangle 123">
            <a:extLst>
              <a:ext uri="{FF2B5EF4-FFF2-40B4-BE49-F238E27FC236}">
                <a16:creationId xmlns:a16="http://schemas.microsoft.com/office/drawing/2014/main" id="{68EE440E-295C-4942-AC00-26B861F7627A}"/>
              </a:ext>
            </a:extLst>
          </p:cNvPr>
          <p:cNvSpPr/>
          <p:nvPr/>
        </p:nvSpPr>
        <p:spPr>
          <a:xfrm>
            <a:off x="924029" y="2628502"/>
            <a:ext cx="4410427" cy="361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9CC73832-8CC5-4CC2-86EF-C1BC434CAE78}"/>
              </a:ext>
            </a:extLst>
          </p:cNvPr>
          <p:cNvSpPr/>
          <p:nvPr/>
        </p:nvSpPr>
        <p:spPr>
          <a:xfrm>
            <a:off x="922388" y="2118242"/>
            <a:ext cx="4410427" cy="36153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FB6A0271-6CF2-4572-9B87-9477A107305B}"/>
              </a:ext>
            </a:extLst>
          </p:cNvPr>
          <p:cNvSpPr/>
          <p:nvPr/>
        </p:nvSpPr>
        <p:spPr>
          <a:xfrm>
            <a:off x="922388" y="1601246"/>
            <a:ext cx="4410427" cy="3615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AE17565-A79A-4290-9AA1-398A57C06CCE}"/>
              </a:ext>
            </a:extLst>
          </p:cNvPr>
          <p:cNvSpPr>
            <a:spLocks noGrp="1"/>
          </p:cNvSpPr>
          <p:nvPr>
            <p:ph type="title"/>
          </p:nvPr>
        </p:nvSpPr>
        <p:spPr>
          <a:xfrm>
            <a:off x="997468" y="-11829"/>
            <a:ext cx="10515600" cy="802554"/>
          </a:xfrm>
        </p:spPr>
        <p:txBody>
          <a:bodyPr>
            <a:normAutofit/>
          </a:bodyPr>
          <a:lstStyle/>
          <a:p>
            <a:r>
              <a:rPr lang="en-US" sz="4000">
                <a:solidFill>
                  <a:schemeClr val="accent1"/>
                </a:solidFill>
              </a:rPr>
              <a:t>Travel Time</a:t>
            </a:r>
            <a:endParaRPr lang="en-US" sz="4000" u="sng">
              <a:solidFill>
                <a:schemeClr val="accent1"/>
              </a:solidFill>
            </a:endParaRPr>
          </a:p>
        </p:txBody>
      </p:sp>
      <p:sp>
        <p:nvSpPr>
          <p:cNvPr id="3" name="Content Placeholder 2">
            <a:extLst>
              <a:ext uri="{FF2B5EF4-FFF2-40B4-BE49-F238E27FC236}">
                <a16:creationId xmlns:a16="http://schemas.microsoft.com/office/drawing/2014/main" id="{5A69CB8B-88B9-4176-995E-707DFA5BA2C4}"/>
              </a:ext>
            </a:extLst>
          </p:cNvPr>
          <p:cNvSpPr>
            <a:spLocks noGrp="1"/>
          </p:cNvSpPr>
          <p:nvPr>
            <p:ph idx="4294967295"/>
          </p:nvPr>
        </p:nvSpPr>
        <p:spPr>
          <a:xfrm>
            <a:off x="961630" y="1302719"/>
            <a:ext cx="1633538" cy="290513"/>
          </a:xfrm>
        </p:spPr>
        <p:txBody>
          <a:bodyPr anchor="ctr">
            <a:normAutofit lnSpcReduction="10000"/>
          </a:bodyPr>
          <a:lstStyle/>
          <a:p>
            <a:pPr marL="0" indent="0" algn="ctr">
              <a:buNone/>
            </a:pPr>
            <a:r>
              <a:rPr lang="en-US" sz="1600" b="1">
                <a:solidFill>
                  <a:schemeClr val="accent2"/>
                </a:solidFill>
              </a:rPr>
              <a:t>AM Peak</a:t>
            </a:r>
          </a:p>
        </p:txBody>
      </p:sp>
      <p:sp>
        <p:nvSpPr>
          <p:cNvPr id="12" name="Content Placeholder 2">
            <a:extLst>
              <a:ext uri="{FF2B5EF4-FFF2-40B4-BE49-F238E27FC236}">
                <a16:creationId xmlns:a16="http://schemas.microsoft.com/office/drawing/2014/main" id="{84A795B7-004B-4EFC-92DF-9705CD47F7C6}"/>
              </a:ext>
            </a:extLst>
          </p:cNvPr>
          <p:cNvSpPr txBox="1">
            <a:spLocks/>
          </p:cNvSpPr>
          <p:nvPr/>
        </p:nvSpPr>
        <p:spPr>
          <a:xfrm>
            <a:off x="3539679" y="1292220"/>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PM Peak</a:t>
            </a:r>
          </a:p>
        </p:txBody>
      </p:sp>
      <p:pic>
        <p:nvPicPr>
          <p:cNvPr id="32" name="Graphic 31" descr="Car">
            <a:extLst>
              <a:ext uri="{FF2B5EF4-FFF2-40B4-BE49-F238E27FC236}">
                <a16:creationId xmlns:a16="http://schemas.microsoft.com/office/drawing/2014/main" id="{1703A341-E323-4E4C-90F0-FA210B146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563753" y="1651968"/>
            <a:ext cx="910776" cy="850171"/>
          </a:xfrm>
          <a:prstGeom prst="rect">
            <a:avLst/>
          </a:prstGeom>
        </p:spPr>
      </p:pic>
      <p:pic>
        <p:nvPicPr>
          <p:cNvPr id="36" name="Graphic 35" descr="Bus">
            <a:extLst>
              <a:ext uri="{FF2B5EF4-FFF2-40B4-BE49-F238E27FC236}">
                <a16:creationId xmlns:a16="http://schemas.microsoft.com/office/drawing/2014/main" id="{4186F044-5519-4E33-8F2E-E162288839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563753" y="2666446"/>
            <a:ext cx="910776" cy="850170"/>
          </a:xfrm>
          <a:prstGeom prst="rect">
            <a:avLst/>
          </a:prstGeom>
        </p:spPr>
      </p:pic>
      <p:grpSp>
        <p:nvGrpSpPr>
          <p:cNvPr id="78" name="Group 77">
            <a:extLst>
              <a:ext uri="{FF2B5EF4-FFF2-40B4-BE49-F238E27FC236}">
                <a16:creationId xmlns:a16="http://schemas.microsoft.com/office/drawing/2014/main" id="{841A5DA0-349D-4C9D-B815-EC85ECC7F78D}"/>
              </a:ext>
            </a:extLst>
          </p:cNvPr>
          <p:cNvGrpSpPr/>
          <p:nvPr/>
        </p:nvGrpSpPr>
        <p:grpSpPr>
          <a:xfrm>
            <a:off x="2737753" y="2851909"/>
            <a:ext cx="779323" cy="434826"/>
            <a:chOff x="239159" y="3975319"/>
            <a:chExt cx="779323" cy="434826"/>
          </a:xfrm>
        </p:grpSpPr>
        <p:sp>
          <p:nvSpPr>
            <p:cNvPr id="57" name="Freeform: Shape 56">
              <a:extLst>
                <a:ext uri="{FF2B5EF4-FFF2-40B4-BE49-F238E27FC236}">
                  <a16:creationId xmlns:a16="http://schemas.microsoft.com/office/drawing/2014/main" id="{410B7AFC-289A-4586-B58E-952F342D97D3}"/>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solidFill>
              <a:schemeClr val="tx1">
                <a:lumMod val="50000"/>
              </a:schemeClr>
            </a:solidFill>
            <a:ln w="883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B9E2100-73B0-4771-8D29-EBFB0271A866}"/>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B9DBE8D-5A9C-4A7E-95D0-A99D6B6CC775}"/>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grpSp>
      <p:pic>
        <p:nvPicPr>
          <p:cNvPr id="26" name="Graphic 25" descr="Sun">
            <a:extLst>
              <a:ext uri="{FF2B5EF4-FFF2-40B4-BE49-F238E27FC236}">
                <a16:creationId xmlns:a16="http://schemas.microsoft.com/office/drawing/2014/main" id="{4531F047-6847-45D3-9D0B-CE8C18424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90060" y="669205"/>
            <a:ext cx="596159" cy="596159"/>
          </a:xfrm>
          <a:prstGeom prst="rect">
            <a:avLst/>
          </a:prstGeom>
        </p:spPr>
      </p:pic>
      <p:pic>
        <p:nvPicPr>
          <p:cNvPr id="28" name="Graphic 27" descr="Moon and stars">
            <a:extLst>
              <a:ext uri="{FF2B5EF4-FFF2-40B4-BE49-F238E27FC236}">
                <a16:creationId xmlns:a16="http://schemas.microsoft.com/office/drawing/2014/main" id="{A960075B-3DEE-4720-BA16-7DC98A30F2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63813" y="670351"/>
            <a:ext cx="596159" cy="596159"/>
          </a:xfrm>
          <a:prstGeom prst="rect">
            <a:avLst/>
          </a:prstGeom>
        </p:spPr>
      </p:pic>
      <p:sp>
        <p:nvSpPr>
          <p:cNvPr id="61" name="Content Placeholder 2">
            <a:extLst>
              <a:ext uri="{FF2B5EF4-FFF2-40B4-BE49-F238E27FC236}">
                <a16:creationId xmlns:a16="http://schemas.microsoft.com/office/drawing/2014/main" id="{B9EEC02B-4D43-42E5-BBCD-4A973BA5E59C}"/>
              </a:ext>
            </a:extLst>
          </p:cNvPr>
          <p:cNvSpPr txBox="1">
            <a:spLocks/>
          </p:cNvSpPr>
          <p:nvPr/>
        </p:nvSpPr>
        <p:spPr>
          <a:xfrm>
            <a:off x="924338" y="1606343"/>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t>6:16</a:t>
            </a:r>
          </a:p>
          <a:p>
            <a:pPr marL="0" indent="0" algn="ctr">
              <a:buNone/>
            </a:pPr>
            <a:r>
              <a:rPr lang="en-US" sz="2400" b="1"/>
              <a:t>--</a:t>
            </a:r>
          </a:p>
        </p:txBody>
      </p:sp>
      <p:sp>
        <p:nvSpPr>
          <p:cNvPr id="62" name="Content Placeholder 2">
            <a:extLst>
              <a:ext uri="{FF2B5EF4-FFF2-40B4-BE49-F238E27FC236}">
                <a16:creationId xmlns:a16="http://schemas.microsoft.com/office/drawing/2014/main" id="{A25CB795-FE5F-438E-B7DD-A034136B0FD4}"/>
              </a:ext>
            </a:extLst>
          </p:cNvPr>
          <p:cNvSpPr txBox="1">
            <a:spLocks/>
          </p:cNvSpPr>
          <p:nvPr/>
        </p:nvSpPr>
        <p:spPr>
          <a:xfrm>
            <a:off x="3522207" y="1605921"/>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None/>
            </a:pPr>
            <a:r>
              <a:rPr lang="en-US" sz="2400" b="1"/>
              <a:t>6:34</a:t>
            </a:r>
          </a:p>
        </p:txBody>
      </p:sp>
      <p:sp>
        <p:nvSpPr>
          <p:cNvPr id="63" name="Content Placeholder 2">
            <a:extLst>
              <a:ext uri="{FF2B5EF4-FFF2-40B4-BE49-F238E27FC236}">
                <a16:creationId xmlns:a16="http://schemas.microsoft.com/office/drawing/2014/main" id="{9B8AF101-9DDE-4EFF-934B-A0D6E41A3BDD}"/>
              </a:ext>
            </a:extLst>
          </p:cNvPr>
          <p:cNvSpPr txBox="1">
            <a:spLocks/>
          </p:cNvSpPr>
          <p:nvPr/>
        </p:nvSpPr>
        <p:spPr>
          <a:xfrm>
            <a:off x="922153" y="2631050"/>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t>9:06</a:t>
            </a:r>
          </a:p>
          <a:p>
            <a:pPr marL="0" indent="0" algn="ctr">
              <a:buNone/>
            </a:pPr>
            <a:r>
              <a:rPr lang="en-US" sz="2400" b="1"/>
              <a:t>--</a:t>
            </a:r>
          </a:p>
        </p:txBody>
      </p:sp>
      <p:sp>
        <p:nvSpPr>
          <p:cNvPr id="64" name="Content Placeholder 2">
            <a:extLst>
              <a:ext uri="{FF2B5EF4-FFF2-40B4-BE49-F238E27FC236}">
                <a16:creationId xmlns:a16="http://schemas.microsoft.com/office/drawing/2014/main" id="{3B429956-C32C-4309-BE60-C11888A88FA4}"/>
              </a:ext>
            </a:extLst>
          </p:cNvPr>
          <p:cNvSpPr txBox="1">
            <a:spLocks/>
          </p:cNvSpPr>
          <p:nvPr/>
        </p:nvSpPr>
        <p:spPr>
          <a:xfrm>
            <a:off x="3528289" y="2618263"/>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t>9:45</a:t>
            </a:r>
          </a:p>
        </p:txBody>
      </p:sp>
      <p:sp>
        <p:nvSpPr>
          <p:cNvPr id="65" name="Content Placeholder 2">
            <a:extLst>
              <a:ext uri="{FF2B5EF4-FFF2-40B4-BE49-F238E27FC236}">
                <a16:creationId xmlns:a16="http://schemas.microsoft.com/office/drawing/2014/main" id="{A5F8429F-974C-48B2-BC67-9E2C565746C3}"/>
              </a:ext>
            </a:extLst>
          </p:cNvPr>
          <p:cNvSpPr txBox="1">
            <a:spLocks/>
          </p:cNvSpPr>
          <p:nvPr/>
        </p:nvSpPr>
        <p:spPr>
          <a:xfrm>
            <a:off x="6806252" y="1611753"/>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t>7:54</a:t>
            </a:r>
          </a:p>
          <a:p>
            <a:pPr marL="0" indent="0" algn="ctr">
              <a:buNone/>
            </a:pPr>
            <a:r>
              <a:rPr lang="en-US" sz="2400" b="1"/>
              <a:t>--</a:t>
            </a:r>
          </a:p>
        </p:txBody>
      </p:sp>
      <p:sp>
        <p:nvSpPr>
          <p:cNvPr id="69" name="Content Placeholder 2">
            <a:extLst>
              <a:ext uri="{FF2B5EF4-FFF2-40B4-BE49-F238E27FC236}">
                <a16:creationId xmlns:a16="http://schemas.microsoft.com/office/drawing/2014/main" id="{9746B683-EE92-492C-B49F-D5A171553A78}"/>
              </a:ext>
            </a:extLst>
          </p:cNvPr>
          <p:cNvSpPr txBox="1">
            <a:spLocks/>
          </p:cNvSpPr>
          <p:nvPr/>
        </p:nvSpPr>
        <p:spPr>
          <a:xfrm>
            <a:off x="9390156" y="1599495"/>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t>8:09</a:t>
            </a:r>
          </a:p>
        </p:txBody>
      </p:sp>
      <p:sp>
        <p:nvSpPr>
          <p:cNvPr id="80" name="Content Placeholder 2">
            <a:extLst>
              <a:ext uri="{FF2B5EF4-FFF2-40B4-BE49-F238E27FC236}">
                <a16:creationId xmlns:a16="http://schemas.microsoft.com/office/drawing/2014/main" id="{ED63DB34-3A65-47C8-B3C2-0D02047AD808}"/>
              </a:ext>
            </a:extLst>
          </p:cNvPr>
          <p:cNvSpPr txBox="1">
            <a:spLocks/>
          </p:cNvSpPr>
          <p:nvPr/>
        </p:nvSpPr>
        <p:spPr>
          <a:xfrm>
            <a:off x="6808423" y="2625157"/>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9:06</a:t>
            </a:r>
          </a:p>
          <a:p>
            <a:pPr marL="0" indent="0" algn="ctr">
              <a:buNone/>
            </a:pPr>
            <a:r>
              <a:rPr lang="en-US" sz="2400" b="1" dirty="0"/>
              <a:t>--</a:t>
            </a:r>
          </a:p>
        </p:txBody>
      </p:sp>
      <p:sp>
        <p:nvSpPr>
          <p:cNvPr id="81" name="Content Placeholder 2">
            <a:extLst>
              <a:ext uri="{FF2B5EF4-FFF2-40B4-BE49-F238E27FC236}">
                <a16:creationId xmlns:a16="http://schemas.microsoft.com/office/drawing/2014/main" id="{4F7BD06A-E8F4-4EA8-AA04-B3E640914985}"/>
              </a:ext>
            </a:extLst>
          </p:cNvPr>
          <p:cNvSpPr txBox="1">
            <a:spLocks/>
          </p:cNvSpPr>
          <p:nvPr/>
        </p:nvSpPr>
        <p:spPr>
          <a:xfrm>
            <a:off x="9399178" y="2625157"/>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t>9:32</a:t>
            </a:r>
          </a:p>
          <a:p>
            <a:pPr marL="0" indent="0" algn="ctr">
              <a:buNone/>
            </a:pPr>
            <a:endParaRPr lang="en-US" sz="2400" b="1"/>
          </a:p>
          <a:p>
            <a:pPr marL="0" indent="0" algn="ctr">
              <a:buNone/>
            </a:pPr>
            <a:endParaRPr lang="en-US" sz="2400" b="1"/>
          </a:p>
        </p:txBody>
      </p:sp>
      <p:grpSp>
        <p:nvGrpSpPr>
          <p:cNvPr id="92" name="Group 91">
            <a:extLst>
              <a:ext uri="{FF2B5EF4-FFF2-40B4-BE49-F238E27FC236}">
                <a16:creationId xmlns:a16="http://schemas.microsoft.com/office/drawing/2014/main" id="{64FE323C-EBDE-442D-8AC7-2530FF965191}"/>
              </a:ext>
            </a:extLst>
          </p:cNvPr>
          <p:cNvGrpSpPr/>
          <p:nvPr/>
        </p:nvGrpSpPr>
        <p:grpSpPr>
          <a:xfrm>
            <a:off x="988139" y="3454708"/>
            <a:ext cx="4727715" cy="461985"/>
            <a:chOff x="203736" y="3361206"/>
            <a:chExt cx="5670027" cy="461985"/>
          </a:xfrm>
        </p:grpSpPr>
        <p:sp>
          <p:nvSpPr>
            <p:cNvPr id="93" name="Rectangle 92">
              <a:extLst>
                <a:ext uri="{FF2B5EF4-FFF2-40B4-BE49-F238E27FC236}">
                  <a16:creationId xmlns:a16="http://schemas.microsoft.com/office/drawing/2014/main" id="{AAFC0A76-02CD-4BB9-99F6-F7E70D14CB03}"/>
                </a:ext>
              </a:extLst>
            </p:cNvPr>
            <p:cNvSpPr/>
            <p:nvPr/>
          </p:nvSpPr>
          <p:spPr>
            <a:xfrm>
              <a:off x="203736" y="3487201"/>
              <a:ext cx="5465685" cy="195855"/>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81B8E5F2-D961-4BC8-99D3-B4D6DA6C4575}"/>
                </a:ext>
              </a:extLst>
            </p:cNvPr>
            <p:cNvSpPr txBox="1"/>
            <p:nvPr/>
          </p:nvSpPr>
          <p:spPr>
            <a:xfrm>
              <a:off x="217910" y="3458096"/>
              <a:ext cx="5289498" cy="276999"/>
            </a:xfrm>
            <a:prstGeom prst="rect">
              <a:avLst/>
            </a:prstGeom>
            <a:noFill/>
          </p:spPr>
          <p:txBody>
            <a:bodyPr wrap="square" rtlCol="0" anchor="ctr">
              <a:spAutoFit/>
            </a:bodyPr>
            <a:lstStyle/>
            <a:p>
              <a:pPr algn="ctr"/>
              <a:r>
                <a:rPr lang="en-US" sz="1200" b="1" spc="300">
                  <a:solidFill>
                    <a:schemeClr val="bg1"/>
                  </a:solidFill>
                </a:rPr>
                <a:t>EASTBOUND</a:t>
              </a:r>
            </a:p>
          </p:txBody>
        </p:sp>
        <p:sp>
          <p:nvSpPr>
            <p:cNvPr id="95" name="Isosceles Triangle 94">
              <a:extLst>
                <a:ext uri="{FF2B5EF4-FFF2-40B4-BE49-F238E27FC236}">
                  <a16:creationId xmlns:a16="http://schemas.microsoft.com/office/drawing/2014/main" id="{A3E36264-FC67-46B4-A2F1-3D8CDEA0DD7F}"/>
                </a:ext>
              </a:extLst>
            </p:cNvPr>
            <p:cNvSpPr/>
            <p:nvPr/>
          </p:nvSpPr>
          <p:spPr>
            <a:xfrm rot="5400000">
              <a:off x="5459594" y="3409022"/>
              <a:ext cx="461985" cy="36635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1E65408C-F579-4B20-8BA2-60305068C2E6}"/>
              </a:ext>
            </a:extLst>
          </p:cNvPr>
          <p:cNvSpPr/>
          <p:nvPr/>
        </p:nvSpPr>
        <p:spPr>
          <a:xfrm>
            <a:off x="127583" y="1590710"/>
            <a:ext cx="726409" cy="369332"/>
          </a:xfrm>
          <a:prstGeom prst="rect">
            <a:avLst/>
          </a:prstGeom>
          <a:solidFill>
            <a:schemeClr val="accent1"/>
          </a:solidFill>
        </p:spPr>
        <p:txBody>
          <a:bodyPr wrap="square">
            <a:spAutoFit/>
          </a:bodyPr>
          <a:lstStyle/>
          <a:p>
            <a:pPr algn="ctr"/>
            <a:r>
              <a:rPr lang="en-US" b="1">
                <a:solidFill>
                  <a:schemeClr val="bg1"/>
                </a:solidFill>
              </a:rPr>
              <a:t>Alt 1</a:t>
            </a:r>
            <a:endParaRPr lang="en-US">
              <a:solidFill>
                <a:schemeClr val="bg1"/>
              </a:solidFill>
            </a:endParaRPr>
          </a:p>
        </p:txBody>
      </p:sp>
      <p:sp>
        <p:nvSpPr>
          <p:cNvPr id="97" name="Rectangle 96">
            <a:extLst>
              <a:ext uri="{FF2B5EF4-FFF2-40B4-BE49-F238E27FC236}">
                <a16:creationId xmlns:a16="http://schemas.microsoft.com/office/drawing/2014/main" id="{1657D146-7188-445F-A626-8F99791DC143}"/>
              </a:ext>
            </a:extLst>
          </p:cNvPr>
          <p:cNvSpPr/>
          <p:nvPr/>
        </p:nvSpPr>
        <p:spPr>
          <a:xfrm>
            <a:off x="127582" y="2104413"/>
            <a:ext cx="736099" cy="369332"/>
          </a:xfrm>
          <a:prstGeom prst="rect">
            <a:avLst/>
          </a:prstGeom>
          <a:solidFill>
            <a:schemeClr val="tx2"/>
          </a:solidFill>
        </p:spPr>
        <p:txBody>
          <a:bodyPr wrap="none">
            <a:spAutoFit/>
          </a:bodyPr>
          <a:lstStyle/>
          <a:p>
            <a:pPr algn="ctr"/>
            <a:r>
              <a:rPr lang="en-US" b="1">
                <a:solidFill>
                  <a:schemeClr val="bg1"/>
                </a:solidFill>
              </a:rPr>
              <a:t>Alt 2*</a:t>
            </a:r>
            <a:endParaRPr lang="en-US">
              <a:solidFill>
                <a:schemeClr val="bg1"/>
              </a:solidFill>
            </a:endParaRPr>
          </a:p>
        </p:txBody>
      </p:sp>
      <p:sp>
        <p:nvSpPr>
          <p:cNvPr id="98" name="Rectangle 97">
            <a:extLst>
              <a:ext uri="{FF2B5EF4-FFF2-40B4-BE49-F238E27FC236}">
                <a16:creationId xmlns:a16="http://schemas.microsoft.com/office/drawing/2014/main" id="{38DFDE72-9C5B-4EFA-8583-345FD6AB1133}"/>
              </a:ext>
            </a:extLst>
          </p:cNvPr>
          <p:cNvSpPr/>
          <p:nvPr/>
        </p:nvSpPr>
        <p:spPr>
          <a:xfrm>
            <a:off x="125166" y="2628394"/>
            <a:ext cx="735412" cy="369332"/>
          </a:xfrm>
          <a:prstGeom prst="rect">
            <a:avLst/>
          </a:prstGeom>
          <a:solidFill>
            <a:schemeClr val="accent1"/>
          </a:solidFill>
        </p:spPr>
        <p:txBody>
          <a:bodyPr wrap="square">
            <a:spAutoFit/>
          </a:bodyPr>
          <a:lstStyle/>
          <a:p>
            <a:pPr algn="ctr"/>
            <a:r>
              <a:rPr lang="en-US" b="1">
                <a:solidFill>
                  <a:schemeClr val="bg1"/>
                </a:solidFill>
              </a:rPr>
              <a:t>Alt 1</a:t>
            </a:r>
            <a:endParaRPr lang="en-US">
              <a:solidFill>
                <a:schemeClr val="bg1"/>
              </a:solidFill>
            </a:endParaRPr>
          </a:p>
        </p:txBody>
      </p:sp>
      <p:sp>
        <p:nvSpPr>
          <p:cNvPr id="99" name="Rectangle 98">
            <a:extLst>
              <a:ext uri="{FF2B5EF4-FFF2-40B4-BE49-F238E27FC236}">
                <a16:creationId xmlns:a16="http://schemas.microsoft.com/office/drawing/2014/main" id="{F068122B-0846-40EB-B232-71BE7F0548DE}"/>
              </a:ext>
            </a:extLst>
          </p:cNvPr>
          <p:cNvSpPr/>
          <p:nvPr/>
        </p:nvSpPr>
        <p:spPr>
          <a:xfrm>
            <a:off x="125165" y="3142097"/>
            <a:ext cx="736099" cy="369332"/>
          </a:xfrm>
          <a:prstGeom prst="rect">
            <a:avLst/>
          </a:prstGeom>
          <a:solidFill>
            <a:schemeClr val="tx2"/>
          </a:solidFill>
        </p:spPr>
        <p:txBody>
          <a:bodyPr wrap="square">
            <a:spAutoFit/>
          </a:bodyPr>
          <a:lstStyle/>
          <a:p>
            <a:pPr algn="ctr"/>
            <a:r>
              <a:rPr lang="en-US" b="1">
                <a:solidFill>
                  <a:schemeClr val="bg1"/>
                </a:solidFill>
              </a:rPr>
              <a:t>Alt 2*</a:t>
            </a:r>
            <a:endParaRPr lang="en-US">
              <a:solidFill>
                <a:schemeClr val="bg1"/>
              </a:solidFill>
            </a:endParaRPr>
          </a:p>
        </p:txBody>
      </p:sp>
      <p:sp>
        <p:nvSpPr>
          <p:cNvPr id="100" name="Rectangle 99">
            <a:extLst>
              <a:ext uri="{FF2B5EF4-FFF2-40B4-BE49-F238E27FC236}">
                <a16:creationId xmlns:a16="http://schemas.microsoft.com/office/drawing/2014/main" id="{2D03FAF0-184C-4191-B270-3AE09E8D8588}"/>
              </a:ext>
            </a:extLst>
          </p:cNvPr>
          <p:cNvSpPr/>
          <p:nvPr/>
        </p:nvSpPr>
        <p:spPr>
          <a:xfrm>
            <a:off x="11346580" y="1590710"/>
            <a:ext cx="736097" cy="369332"/>
          </a:xfrm>
          <a:prstGeom prst="rect">
            <a:avLst/>
          </a:prstGeom>
          <a:solidFill>
            <a:schemeClr val="accent1"/>
          </a:solidFill>
        </p:spPr>
        <p:txBody>
          <a:bodyPr wrap="square">
            <a:spAutoFit/>
          </a:bodyPr>
          <a:lstStyle/>
          <a:p>
            <a:pPr algn="ctr"/>
            <a:r>
              <a:rPr lang="en-US" b="1">
                <a:solidFill>
                  <a:schemeClr val="bg1"/>
                </a:solidFill>
              </a:rPr>
              <a:t>Alt 1</a:t>
            </a:r>
            <a:endParaRPr lang="en-US">
              <a:solidFill>
                <a:schemeClr val="bg1"/>
              </a:solidFill>
            </a:endParaRPr>
          </a:p>
        </p:txBody>
      </p:sp>
      <p:sp>
        <p:nvSpPr>
          <p:cNvPr id="101" name="Rectangle 100">
            <a:extLst>
              <a:ext uri="{FF2B5EF4-FFF2-40B4-BE49-F238E27FC236}">
                <a16:creationId xmlns:a16="http://schemas.microsoft.com/office/drawing/2014/main" id="{350B5232-C536-4264-8059-ACD0EABC8D93}"/>
              </a:ext>
            </a:extLst>
          </p:cNvPr>
          <p:cNvSpPr/>
          <p:nvPr/>
        </p:nvSpPr>
        <p:spPr>
          <a:xfrm>
            <a:off x="11346579" y="2104413"/>
            <a:ext cx="736099" cy="369332"/>
          </a:xfrm>
          <a:prstGeom prst="rect">
            <a:avLst/>
          </a:prstGeom>
          <a:solidFill>
            <a:schemeClr val="tx2"/>
          </a:solidFill>
        </p:spPr>
        <p:txBody>
          <a:bodyPr wrap="none">
            <a:spAutoFit/>
          </a:bodyPr>
          <a:lstStyle/>
          <a:p>
            <a:pPr algn="ctr"/>
            <a:r>
              <a:rPr lang="en-US" b="1">
                <a:solidFill>
                  <a:schemeClr val="bg1"/>
                </a:solidFill>
              </a:rPr>
              <a:t>Alt 2*</a:t>
            </a:r>
            <a:endParaRPr lang="en-US">
              <a:solidFill>
                <a:schemeClr val="bg1"/>
              </a:solidFill>
            </a:endParaRPr>
          </a:p>
        </p:txBody>
      </p:sp>
      <p:sp>
        <p:nvSpPr>
          <p:cNvPr id="102" name="Rectangle 101">
            <a:extLst>
              <a:ext uri="{FF2B5EF4-FFF2-40B4-BE49-F238E27FC236}">
                <a16:creationId xmlns:a16="http://schemas.microsoft.com/office/drawing/2014/main" id="{2E450037-9E8F-4F43-9AB3-42258BC9BBBD}"/>
              </a:ext>
            </a:extLst>
          </p:cNvPr>
          <p:cNvSpPr/>
          <p:nvPr/>
        </p:nvSpPr>
        <p:spPr>
          <a:xfrm>
            <a:off x="11346579" y="2637739"/>
            <a:ext cx="736098" cy="369332"/>
          </a:xfrm>
          <a:prstGeom prst="rect">
            <a:avLst/>
          </a:prstGeom>
          <a:solidFill>
            <a:schemeClr val="accent1"/>
          </a:solidFill>
        </p:spPr>
        <p:txBody>
          <a:bodyPr wrap="square">
            <a:spAutoFit/>
          </a:bodyPr>
          <a:lstStyle/>
          <a:p>
            <a:pPr algn="ctr"/>
            <a:r>
              <a:rPr lang="en-US" b="1">
                <a:solidFill>
                  <a:schemeClr val="bg1"/>
                </a:solidFill>
              </a:rPr>
              <a:t>Alt 1</a:t>
            </a:r>
            <a:endParaRPr lang="en-US">
              <a:solidFill>
                <a:schemeClr val="bg1"/>
              </a:solidFill>
            </a:endParaRPr>
          </a:p>
        </p:txBody>
      </p:sp>
      <p:sp>
        <p:nvSpPr>
          <p:cNvPr id="103" name="Rectangle 102">
            <a:extLst>
              <a:ext uri="{FF2B5EF4-FFF2-40B4-BE49-F238E27FC236}">
                <a16:creationId xmlns:a16="http://schemas.microsoft.com/office/drawing/2014/main" id="{328E951B-9336-4665-BD62-69A3F916B13A}"/>
              </a:ext>
            </a:extLst>
          </p:cNvPr>
          <p:cNvSpPr/>
          <p:nvPr/>
        </p:nvSpPr>
        <p:spPr>
          <a:xfrm>
            <a:off x="11346578" y="3151442"/>
            <a:ext cx="736099" cy="369332"/>
          </a:xfrm>
          <a:prstGeom prst="rect">
            <a:avLst/>
          </a:prstGeom>
          <a:solidFill>
            <a:schemeClr val="tx2"/>
          </a:solidFill>
        </p:spPr>
        <p:txBody>
          <a:bodyPr wrap="none">
            <a:spAutoFit/>
          </a:bodyPr>
          <a:lstStyle/>
          <a:p>
            <a:pPr algn="ctr"/>
            <a:r>
              <a:rPr lang="en-US" b="1">
                <a:solidFill>
                  <a:schemeClr val="bg1"/>
                </a:solidFill>
              </a:rPr>
              <a:t>Alt 2*</a:t>
            </a:r>
            <a:endParaRPr lang="en-US">
              <a:solidFill>
                <a:schemeClr val="bg1"/>
              </a:solidFill>
            </a:endParaRPr>
          </a:p>
        </p:txBody>
      </p:sp>
      <p:pic>
        <p:nvPicPr>
          <p:cNvPr id="79" name="Graphic 78" descr="Car">
            <a:extLst>
              <a:ext uri="{FF2B5EF4-FFF2-40B4-BE49-F238E27FC236}">
                <a16:creationId xmlns:a16="http://schemas.microsoft.com/office/drawing/2014/main" id="{E5084802-6943-43C0-9708-86788F481C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98340" y="1600481"/>
            <a:ext cx="910776" cy="872492"/>
          </a:xfrm>
          <a:prstGeom prst="rect">
            <a:avLst/>
          </a:prstGeom>
        </p:spPr>
      </p:pic>
      <p:grpSp>
        <p:nvGrpSpPr>
          <p:cNvPr id="115" name="Group 114">
            <a:extLst>
              <a:ext uri="{FF2B5EF4-FFF2-40B4-BE49-F238E27FC236}">
                <a16:creationId xmlns:a16="http://schemas.microsoft.com/office/drawing/2014/main" id="{CA0A14B5-1296-4F4B-BFAC-B390FD7F6B31}"/>
              </a:ext>
            </a:extLst>
          </p:cNvPr>
          <p:cNvGrpSpPr/>
          <p:nvPr/>
        </p:nvGrpSpPr>
        <p:grpSpPr>
          <a:xfrm>
            <a:off x="6544085" y="3454708"/>
            <a:ext cx="4682386" cy="461985"/>
            <a:chOff x="6238549" y="3363014"/>
            <a:chExt cx="5724937" cy="461985"/>
          </a:xfrm>
        </p:grpSpPr>
        <p:sp>
          <p:nvSpPr>
            <p:cNvPr id="116" name="Rectangle 115">
              <a:extLst>
                <a:ext uri="{FF2B5EF4-FFF2-40B4-BE49-F238E27FC236}">
                  <a16:creationId xmlns:a16="http://schemas.microsoft.com/office/drawing/2014/main" id="{89A57061-4160-4F41-A446-42BA86CFC9D5}"/>
                </a:ext>
              </a:extLst>
            </p:cNvPr>
            <p:cNvSpPr/>
            <p:nvPr/>
          </p:nvSpPr>
          <p:spPr>
            <a:xfrm>
              <a:off x="6497801" y="3494272"/>
              <a:ext cx="5465685" cy="195855"/>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B532D6BC-9B11-49F4-A8C9-10ACB10D3D61}"/>
                </a:ext>
              </a:extLst>
            </p:cNvPr>
            <p:cNvSpPr txBox="1"/>
            <p:nvPr/>
          </p:nvSpPr>
          <p:spPr>
            <a:xfrm>
              <a:off x="6530821" y="3466211"/>
              <a:ext cx="5432663" cy="276999"/>
            </a:xfrm>
            <a:prstGeom prst="rect">
              <a:avLst/>
            </a:prstGeom>
            <a:noFill/>
          </p:spPr>
          <p:txBody>
            <a:bodyPr wrap="square" rtlCol="0" anchor="ctr">
              <a:spAutoFit/>
            </a:bodyPr>
            <a:lstStyle/>
            <a:p>
              <a:pPr algn="ctr"/>
              <a:r>
                <a:rPr lang="en-US" sz="1200" b="1" spc="300">
                  <a:solidFill>
                    <a:schemeClr val="bg1"/>
                  </a:solidFill>
                </a:rPr>
                <a:t>WESTBOUND</a:t>
              </a:r>
            </a:p>
          </p:txBody>
        </p:sp>
        <p:sp>
          <p:nvSpPr>
            <p:cNvPr id="118" name="Isosceles Triangle 117">
              <a:extLst>
                <a:ext uri="{FF2B5EF4-FFF2-40B4-BE49-F238E27FC236}">
                  <a16:creationId xmlns:a16="http://schemas.microsoft.com/office/drawing/2014/main" id="{763DD705-4615-4E24-8F03-BC3CD925FF80}"/>
                </a:ext>
              </a:extLst>
            </p:cNvPr>
            <p:cNvSpPr/>
            <p:nvPr/>
          </p:nvSpPr>
          <p:spPr>
            <a:xfrm rot="16200000">
              <a:off x="6190733" y="3410830"/>
              <a:ext cx="461985" cy="36635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Content Placeholder 2">
            <a:extLst>
              <a:ext uri="{FF2B5EF4-FFF2-40B4-BE49-F238E27FC236}">
                <a16:creationId xmlns:a16="http://schemas.microsoft.com/office/drawing/2014/main" id="{7A318EEF-9DFC-41B1-BAC4-1AC46163A073}"/>
              </a:ext>
            </a:extLst>
          </p:cNvPr>
          <p:cNvSpPr txBox="1">
            <a:spLocks/>
          </p:cNvSpPr>
          <p:nvPr/>
        </p:nvSpPr>
        <p:spPr>
          <a:xfrm>
            <a:off x="6831968" y="1283885"/>
            <a:ext cx="1633538" cy="290513"/>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120" name="Content Placeholder 2">
            <a:extLst>
              <a:ext uri="{FF2B5EF4-FFF2-40B4-BE49-F238E27FC236}">
                <a16:creationId xmlns:a16="http://schemas.microsoft.com/office/drawing/2014/main" id="{18BBE1A4-3C6F-4687-8A1B-A32EB48854F2}"/>
              </a:ext>
            </a:extLst>
          </p:cNvPr>
          <p:cNvSpPr txBox="1">
            <a:spLocks/>
          </p:cNvSpPr>
          <p:nvPr/>
        </p:nvSpPr>
        <p:spPr>
          <a:xfrm>
            <a:off x="9394519" y="1273386"/>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PM Peak</a:t>
            </a:r>
          </a:p>
        </p:txBody>
      </p:sp>
      <p:pic>
        <p:nvPicPr>
          <p:cNvPr id="121" name="Graphic 120" descr="Sun">
            <a:extLst>
              <a:ext uri="{FF2B5EF4-FFF2-40B4-BE49-F238E27FC236}">
                <a16:creationId xmlns:a16="http://schemas.microsoft.com/office/drawing/2014/main" id="{D26F0240-E817-45DB-978B-40C8A562C2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60398" y="650371"/>
            <a:ext cx="596159" cy="596159"/>
          </a:xfrm>
          <a:prstGeom prst="rect">
            <a:avLst/>
          </a:prstGeom>
        </p:spPr>
      </p:pic>
      <p:pic>
        <p:nvPicPr>
          <p:cNvPr id="122" name="Graphic 121" descr="Moon and stars">
            <a:extLst>
              <a:ext uri="{FF2B5EF4-FFF2-40B4-BE49-F238E27FC236}">
                <a16:creationId xmlns:a16="http://schemas.microsoft.com/office/drawing/2014/main" id="{C180102E-D927-494A-9DF9-BC37A19A23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18653" y="651517"/>
            <a:ext cx="596159" cy="596159"/>
          </a:xfrm>
          <a:prstGeom prst="rect">
            <a:avLst/>
          </a:prstGeom>
        </p:spPr>
      </p:pic>
      <p:graphicFrame>
        <p:nvGraphicFramePr>
          <p:cNvPr id="139" name="Chart 138">
            <a:extLst>
              <a:ext uri="{FF2B5EF4-FFF2-40B4-BE49-F238E27FC236}">
                <a16:creationId xmlns:a16="http://schemas.microsoft.com/office/drawing/2014/main" id="{0D4B90C8-10D6-48A5-A959-5D173346CF65}"/>
              </a:ext>
            </a:extLst>
          </p:cNvPr>
          <p:cNvGraphicFramePr>
            <a:graphicFrameLocks/>
          </p:cNvGraphicFramePr>
          <p:nvPr>
            <p:extLst>
              <p:ext uri="{D42A27DB-BD31-4B8C-83A1-F6EECF244321}">
                <p14:modId xmlns:p14="http://schemas.microsoft.com/office/powerpoint/2010/main" val="1720169987"/>
              </p:ext>
            </p:extLst>
          </p:nvPr>
        </p:nvGraphicFramePr>
        <p:xfrm>
          <a:off x="7124700" y="3854388"/>
          <a:ext cx="5054600" cy="2874963"/>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41" name="Chart 140">
            <a:extLst>
              <a:ext uri="{FF2B5EF4-FFF2-40B4-BE49-F238E27FC236}">
                <a16:creationId xmlns:a16="http://schemas.microsoft.com/office/drawing/2014/main" id="{40BFD38D-547F-4AA8-9E0F-61B3A917445B}"/>
              </a:ext>
            </a:extLst>
          </p:cNvPr>
          <p:cNvGraphicFramePr>
            <a:graphicFrameLocks/>
          </p:cNvGraphicFramePr>
          <p:nvPr>
            <p:extLst>
              <p:ext uri="{D42A27DB-BD31-4B8C-83A1-F6EECF244321}">
                <p14:modId xmlns:p14="http://schemas.microsoft.com/office/powerpoint/2010/main" val="2935381049"/>
              </p:ext>
            </p:extLst>
          </p:nvPr>
        </p:nvGraphicFramePr>
        <p:xfrm>
          <a:off x="800100" y="3884551"/>
          <a:ext cx="4933998" cy="2844800"/>
        </p:xfrm>
        <a:graphic>
          <a:graphicData uri="http://schemas.openxmlformats.org/drawingml/2006/chart">
            <c:chart xmlns:c="http://schemas.openxmlformats.org/drawingml/2006/chart" xmlns:r="http://schemas.openxmlformats.org/officeDocument/2006/relationships" r:id="rId12"/>
          </a:graphicData>
        </a:graphic>
      </p:graphicFrame>
      <p:grpSp>
        <p:nvGrpSpPr>
          <p:cNvPr id="15" name="Group 14">
            <a:extLst>
              <a:ext uri="{FF2B5EF4-FFF2-40B4-BE49-F238E27FC236}">
                <a16:creationId xmlns:a16="http://schemas.microsoft.com/office/drawing/2014/main" id="{18EBFC6D-AF54-400A-B708-066E1F2A4A37}"/>
              </a:ext>
            </a:extLst>
          </p:cNvPr>
          <p:cNvGrpSpPr/>
          <p:nvPr/>
        </p:nvGrpSpPr>
        <p:grpSpPr>
          <a:xfrm>
            <a:off x="5189304" y="4206267"/>
            <a:ext cx="1643299" cy="2110194"/>
            <a:chOff x="12248542" y="765958"/>
            <a:chExt cx="1026705" cy="2110194"/>
          </a:xfrm>
        </p:grpSpPr>
        <p:grpSp>
          <p:nvGrpSpPr>
            <p:cNvPr id="6" name="Group 5">
              <a:extLst>
                <a:ext uri="{FF2B5EF4-FFF2-40B4-BE49-F238E27FC236}">
                  <a16:creationId xmlns:a16="http://schemas.microsoft.com/office/drawing/2014/main" id="{13607684-FDB7-429C-B23C-37D5A86EDDE8}"/>
                </a:ext>
              </a:extLst>
            </p:cNvPr>
            <p:cNvGrpSpPr/>
            <p:nvPr/>
          </p:nvGrpSpPr>
          <p:grpSpPr>
            <a:xfrm>
              <a:off x="12248542" y="765958"/>
              <a:ext cx="1026705" cy="1315444"/>
              <a:chOff x="5470127" y="5043027"/>
              <a:chExt cx="1026705" cy="1315444"/>
            </a:xfrm>
          </p:grpSpPr>
          <p:sp>
            <p:nvSpPr>
              <p:cNvPr id="89" name="Content Placeholder 2">
                <a:extLst>
                  <a:ext uri="{FF2B5EF4-FFF2-40B4-BE49-F238E27FC236}">
                    <a16:creationId xmlns:a16="http://schemas.microsoft.com/office/drawing/2014/main" id="{D76111E3-35EF-48B8-A012-2120BB43E0DF}"/>
                  </a:ext>
                </a:extLst>
              </p:cNvPr>
              <p:cNvSpPr txBox="1">
                <a:spLocks/>
              </p:cNvSpPr>
              <p:nvPr/>
            </p:nvSpPr>
            <p:spPr>
              <a:xfrm>
                <a:off x="5486589" y="5200011"/>
                <a:ext cx="1010243"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a:t>Existing</a:t>
                </a:r>
              </a:p>
            </p:txBody>
          </p:sp>
          <p:sp>
            <p:nvSpPr>
              <p:cNvPr id="90" name="Content Placeholder 2">
                <a:extLst>
                  <a:ext uri="{FF2B5EF4-FFF2-40B4-BE49-F238E27FC236}">
                    <a16:creationId xmlns:a16="http://schemas.microsoft.com/office/drawing/2014/main" id="{A42B1AF2-9BED-4BA8-8E61-A0809B5B4CBF}"/>
                  </a:ext>
                </a:extLst>
              </p:cNvPr>
              <p:cNvSpPr txBox="1">
                <a:spLocks/>
              </p:cNvSpPr>
              <p:nvPr/>
            </p:nvSpPr>
            <p:spPr>
              <a:xfrm>
                <a:off x="5470127" y="5990313"/>
                <a:ext cx="1010243"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a:t>Alt 1</a:t>
                </a:r>
              </a:p>
            </p:txBody>
          </p:sp>
          <p:sp>
            <p:nvSpPr>
              <p:cNvPr id="5" name="Rectangle 4">
                <a:extLst>
                  <a:ext uri="{FF2B5EF4-FFF2-40B4-BE49-F238E27FC236}">
                    <a16:creationId xmlns:a16="http://schemas.microsoft.com/office/drawing/2014/main" id="{E88E4D1F-AF00-4FD8-9576-106A5E328EAE}"/>
                  </a:ext>
                </a:extLst>
              </p:cNvPr>
              <p:cNvSpPr/>
              <p:nvPr/>
            </p:nvSpPr>
            <p:spPr>
              <a:xfrm>
                <a:off x="5906709" y="5043027"/>
                <a:ext cx="169999" cy="156984"/>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C918F70-2D1E-4807-8575-30E467B3F4B1}"/>
                  </a:ext>
                </a:extLst>
              </p:cNvPr>
              <p:cNvSpPr/>
              <p:nvPr/>
            </p:nvSpPr>
            <p:spPr>
              <a:xfrm>
                <a:off x="5890248" y="5833329"/>
                <a:ext cx="169999" cy="156984"/>
              </a:xfrm>
              <a:prstGeom prst="rect">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Content Placeholder 2">
              <a:extLst>
                <a:ext uri="{FF2B5EF4-FFF2-40B4-BE49-F238E27FC236}">
                  <a16:creationId xmlns:a16="http://schemas.microsoft.com/office/drawing/2014/main" id="{75028658-614B-4CE6-B9AD-8C530A524068}"/>
                </a:ext>
              </a:extLst>
            </p:cNvPr>
            <p:cNvSpPr txBox="1">
              <a:spLocks/>
            </p:cNvSpPr>
            <p:nvPr/>
          </p:nvSpPr>
          <p:spPr>
            <a:xfrm>
              <a:off x="12259350" y="2507994"/>
              <a:ext cx="1010243"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a:t>Alt 2*</a:t>
              </a:r>
            </a:p>
          </p:txBody>
        </p:sp>
        <p:sp>
          <p:nvSpPr>
            <p:cNvPr id="146" name="Rectangle 145">
              <a:extLst>
                <a:ext uri="{FF2B5EF4-FFF2-40B4-BE49-F238E27FC236}">
                  <a16:creationId xmlns:a16="http://schemas.microsoft.com/office/drawing/2014/main" id="{36E148AD-B5C0-4722-B580-A4662A6F10EA}"/>
                </a:ext>
              </a:extLst>
            </p:cNvPr>
            <p:cNvSpPr/>
            <p:nvPr/>
          </p:nvSpPr>
          <p:spPr>
            <a:xfrm>
              <a:off x="12679471" y="2351010"/>
              <a:ext cx="169999" cy="156984"/>
            </a:xfrm>
            <a:prstGeom prst="rect">
              <a:avLst/>
            </a:prstGeom>
            <a:solidFill>
              <a:srgbClr val="1B4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FBF5836A-86C4-47E8-9A04-C83F37A429B5}"/>
              </a:ext>
            </a:extLst>
          </p:cNvPr>
          <p:cNvGrpSpPr/>
          <p:nvPr/>
        </p:nvGrpSpPr>
        <p:grpSpPr>
          <a:xfrm>
            <a:off x="315014" y="5608299"/>
            <a:ext cx="615975" cy="323110"/>
            <a:chOff x="239159" y="3975319"/>
            <a:chExt cx="779323" cy="434826"/>
          </a:xfrm>
        </p:grpSpPr>
        <p:sp>
          <p:nvSpPr>
            <p:cNvPr id="149" name="Freeform: Shape 148">
              <a:extLst>
                <a:ext uri="{FF2B5EF4-FFF2-40B4-BE49-F238E27FC236}">
                  <a16:creationId xmlns:a16="http://schemas.microsoft.com/office/drawing/2014/main" id="{909D3AD9-CC2F-4EE6-AF42-2DB332DC1B6F}"/>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solidFill>
              <a:schemeClr val="tx1">
                <a:lumMod val="50000"/>
              </a:schemeClr>
            </a:solidFill>
            <a:ln w="883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62B53CF-6415-4279-9F81-776A0DD41779}"/>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61B0EEC-3F77-4481-923F-F02AB1596780}"/>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grpSp>
      <p:pic>
        <p:nvPicPr>
          <p:cNvPr id="152" name="Graphic 151" descr="Car">
            <a:extLst>
              <a:ext uri="{FF2B5EF4-FFF2-40B4-BE49-F238E27FC236}">
                <a16:creationId xmlns:a16="http://schemas.microsoft.com/office/drawing/2014/main" id="{A25DBA3E-B9C2-40FE-95D9-431ACF3153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4756" y="4219017"/>
            <a:ext cx="719875" cy="689615"/>
          </a:xfrm>
          <a:prstGeom prst="rect">
            <a:avLst/>
          </a:prstGeom>
        </p:spPr>
      </p:pic>
      <p:cxnSp>
        <p:nvCxnSpPr>
          <p:cNvPr id="18" name="Straight Connector 17">
            <a:extLst>
              <a:ext uri="{FF2B5EF4-FFF2-40B4-BE49-F238E27FC236}">
                <a16:creationId xmlns:a16="http://schemas.microsoft.com/office/drawing/2014/main" id="{7426789C-2A30-4C6D-AB26-2610E184C96E}"/>
              </a:ext>
            </a:extLst>
          </p:cNvPr>
          <p:cNvCxnSpPr/>
          <p:nvPr/>
        </p:nvCxnSpPr>
        <p:spPr>
          <a:xfrm>
            <a:off x="127000" y="5184277"/>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6A137973-6A84-4BD2-9FFD-B6D58E4AF6AB}"/>
              </a:ext>
            </a:extLst>
          </p:cNvPr>
          <p:cNvCxnSpPr/>
          <p:nvPr/>
        </p:nvCxnSpPr>
        <p:spPr>
          <a:xfrm>
            <a:off x="127000" y="4028577"/>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240AD46D-6CBA-43D7-A1F5-9B8469248F8C}"/>
              </a:ext>
            </a:extLst>
          </p:cNvPr>
          <p:cNvCxnSpPr/>
          <p:nvPr/>
        </p:nvCxnSpPr>
        <p:spPr>
          <a:xfrm>
            <a:off x="127000" y="6340922"/>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9EA1D25F-75E9-42BF-9C5B-3F41683BA8B1}"/>
              </a:ext>
            </a:extLst>
          </p:cNvPr>
          <p:cNvCxnSpPr/>
          <p:nvPr/>
        </p:nvCxnSpPr>
        <p:spPr>
          <a:xfrm>
            <a:off x="6565900" y="5171577"/>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2E522344-3348-46EA-951B-89250EC16752}"/>
              </a:ext>
            </a:extLst>
          </p:cNvPr>
          <p:cNvCxnSpPr/>
          <p:nvPr/>
        </p:nvCxnSpPr>
        <p:spPr>
          <a:xfrm>
            <a:off x="6565900" y="3990477"/>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57D5B449-7755-429A-BD46-EDF45AC1DE6E}"/>
              </a:ext>
            </a:extLst>
          </p:cNvPr>
          <p:cNvCxnSpPr/>
          <p:nvPr/>
        </p:nvCxnSpPr>
        <p:spPr>
          <a:xfrm>
            <a:off x="6565900" y="6328222"/>
            <a:ext cx="5275665" cy="0"/>
          </a:xfrm>
          <a:prstGeom prst="line">
            <a:avLst/>
          </a:prstGeom>
        </p:spPr>
        <p:style>
          <a:lnRef idx="1">
            <a:schemeClr val="dk1"/>
          </a:lnRef>
          <a:fillRef idx="0">
            <a:schemeClr val="dk1"/>
          </a:fillRef>
          <a:effectRef idx="0">
            <a:schemeClr val="dk1"/>
          </a:effectRef>
          <a:fontRef idx="minor">
            <a:schemeClr val="tx1"/>
          </a:fontRef>
        </p:style>
      </p:cxnSp>
      <p:pic>
        <p:nvPicPr>
          <p:cNvPr id="168" name="Graphic 167" descr="Car">
            <a:extLst>
              <a:ext uri="{FF2B5EF4-FFF2-40B4-BE49-F238E27FC236}">
                <a16:creationId xmlns:a16="http://schemas.microsoft.com/office/drawing/2014/main" id="{8EDD4222-030E-4C56-8B89-02D464CB0B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639337" y="4240222"/>
            <a:ext cx="694479" cy="648267"/>
          </a:xfrm>
          <a:prstGeom prst="rect">
            <a:avLst/>
          </a:prstGeom>
        </p:spPr>
      </p:pic>
      <p:pic>
        <p:nvPicPr>
          <p:cNvPr id="169" name="Graphic 168" descr="Bus">
            <a:extLst>
              <a:ext uri="{FF2B5EF4-FFF2-40B4-BE49-F238E27FC236}">
                <a16:creationId xmlns:a16="http://schemas.microsoft.com/office/drawing/2014/main" id="{3F057775-2F18-45E1-91F3-C73B4747EC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634663" y="5428940"/>
            <a:ext cx="694479" cy="648266"/>
          </a:xfrm>
          <a:prstGeom prst="rect">
            <a:avLst/>
          </a:prstGeom>
        </p:spPr>
      </p:pic>
      <p:pic>
        <p:nvPicPr>
          <p:cNvPr id="171" name="Picture 170">
            <a:extLst>
              <a:ext uri="{FF2B5EF4-FFF2-40B4-BE49-F238E27FC236}">
                <a16:creationId xmlns:a16="http://schemas.microsoft.com/office/drawing/2014/main" id="{2FF06D83-B366-42CD-B8DE-71E48C943220}"/>
              </a:ext>
              <a:ext uri="{C183D7F6-B498-43B3-948B-1728B52AA6E4}">
                <adec:decorative xmlns:adec="http://schemas.microsoft.com/office/drawing/2017/decorative" val="1"/>
              </a:ext>
            </a:extLst>
          </p:cNvPr>
          <p:cNvPicPr>
            <a:picLocks noChangeAspect="1"/>
          </p:cNvPicPr>
          <p:nvPr/>
        </p:nvPicPr>
        <p:blipFill rotWithShape="1">
          <a:blip r:embed="rId13">
            <a:extLst>
              <a:ext uri="{28A0092B-C50C-407E-A947-70E740481C1C}">
                <a14:useLocalDpi xmlns:a14="http://schemas.microsoft.com/office/drawing/2010/main" val="0"/>
              </a:ext>
            </a:extLst>
          </a:blip>
          <a:srcRect l="56818" t="15185" r="26709" b="54362"/>
          <a:stretch/>
        </p:blipFill>
        <p:spPr>
          <a:xfrm>
            <a:off x="-9505" y="-23609"/>
            <a:ext cx="1056392" cy="1098499"/>
          </a:xfrm>
          <a:prstGeom prst="rect">
            <a:avLst/>
          </a:prstGeom>
        </p:spPr>
      </p:pic>
      <p:sp>
        <p:nvSpPr>
          <p:cNvPr id="172" name="Content Placeholder 2">
            <a:extLst>
              <a:ext uri="{FF2B5EF4-FFF2-40B4-BE49-F238E27FC236}">
                <a16:creationId xmlns:a16="http://schemas.microsoft.com/office/drawing/2014/main" id="{EDB363B8-3DA9-4E36-88C6-6A85A536AEA9}"/>
              </a:ext>
            </a:extLst>
          </p:cNvPr>
          <p:cNvSpPr txBox="1">
            <a:spLocks/>
          </p:cNvSpPr>
          <p:nvPr/>
        </p:nvSpPr>
        <p:spPr>
          <a:xfrm>
            <a:off x="-26187" y="6684682"/>
            <a:ext cx="12205487" cy="2286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i="1"/>
              <a:t>* Alternative 2 analysis only performed </a:t>
            </a:r>
            <a:r>
              <a:rPr lang="en-US" sz="1100" i="1"/>
              <a:t>for</a:t>
            </a:r>
            <a:r>
              <a:rPr lang="en-US" sz="1000" i="1"/>
              <a:t> PM Peak Period</a:t>
            </a:r>
          </a:p>
        </p:txBody>
      </p:sp>
      <p:sp>
        <p:nvSpPr>
          <p:cNvPr id="76" name="Content Placeholder 2">
            <a:extLst>
              <a:ext uri="{FF2B5EF4-FFF2-40B4-BE49-F238E27FC236}">
                <a16:creationId xmlns:a16="http://schemas.microsoft.com/office/drawing/2014/main" id="{3E5C0A37-388F-4346-85E5-EF4E08DA8A85}"/>
              </a:ext>
            </a:extLst>
          </p:cNvPr>
          <p:cNvSpPr txBox="1">
            <a:spLocks/>
          </p:cNvSpPr>
          <p:nvPr/>
        </p:nvSpPr>
        <p:spPr>
          <a:xfrm>
            <a:off x="3521988" y="3174476"/>
            <a:ext cx="1698172" cy="3860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t>9:31</a:t>
            </a:r>
          </a:p>
        </p:txBody>
      </p:sp>
      <p:sp>
        <p:nvSpPr>
          <p:cNvPr id="77" name="Content Placeholder 2">
            <a:extLst>
              <a:ext uri="{FF2B5EF4-FFF2-40B4-BE49-F238E27FC236}">
                <a16:creationId xmlns:a16="http://schemas.microsoft.com/office/drawing/2014/main" id="{F39BDF33-9D4A-4EF8-AA64-92AB38230F2C}"/>
              </a:ext>
            </a:extLst>
          </p:cNvPr>
          <p:cNvSpPr txBox="1">
            <a:spLocks/>
          </p:cNvSpPr>
          <p:nvPr/>
        </p:nvSpPr>
        <p:spPr>
          <a:xfrm>
            <a:off x="9421034" y="3129204"/>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t>9:33</a:t>
            </a:r>
          </a:p>
          <a:p>
            <a:pPr marL="0" indent="0" algn="ctr">
              <a:buNone/>
            </a:pPr>
            <a:endParaRPr lang="en-US" sz="2400" b="1" dirty="0"/>
          </a:p>
          <a:p>
            <a:pPr marL="0" indent="0" algn="ctr">
              <a:buNone/>
            </a:pPr>
            <a:endParaRPr lang="en-US" sz="2400" b="1" dirty="0"/>
          </a:p>
        </p:txBody>
      </p:sp>
      <p:sp>
        <p:nvSpPr>
          <p:cNvPr id="82" name="Content Placeholder 2">
            <a:extLst>
              <a:ext uri="{FF2B5EF4-FFF2-40B4-BE49-F238E27FC236}">
                <a16:creationId xmlns:a16="http://schemas.microsoft.com/office/drawing/2014/main" id="{85945251-7699-4700-BA1A-8E8E417195FD}"/>
              </a:ext>
            </a:extLst>
          </p:cNvPr>
          <p:cNvSpPr txBox="1">
            <a:spLocks/>
          </p:cNvSpPr>
          <p:nvPr/>
        </p:nvSpPr>
        <p:spPr>
          <a:xfrm>
            <a:off x="9421034" y="2094849"/>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a:t>14:17</a:t>
            </a:r>
          </a:p>
        </p:txBody>
      </p:sp>
      <p:sp>
        <p:nvSpPr>
          <p:cNvPr id="83" name="Content Placeholder 2">
            <a:extLst>
              <a:ext uri="{FF2B5EF4-FFF2-40B4-BE49-F238E27FC236}">
                <a16:creationId xmlns:a16="http://schemas.microsoft.com/office/drawing/2014/main" id="{741D1060-5A18-4146-8341-B75FCF0440CC}"/>
              </a:ext>
            </a:extLst>
          </p:cNvPr>
          <p:cNvSpPr txBox="1">
            <a:spLocks/>
          </p:cNvSpPr>
          <p:nvPr/>
        </p:nvSpPr>
        <p:spPr>
          <a:xfrm>
            <a:off x="3521988" y="2119589"/>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200"/>
              </a:spcBef>
              <a:buNone/>
            </a:pPr>
            <a:r>
              <a:rPr lang="en-US" sz="2400" b="1"/>
              <a:t>14:11</a:t>
            </a:r>
          </a:p>
        </p:txBody>
      </p:sp>
    </p:spTree>
    <p:extLst>
      <p:ext uri="{BB962C8B-B14F-4D97-AF65-F5344CB8AC3E}">
        <p14:creationId xmlns:p14="http://schemas.microsoft.com/office/powerpoint/2010/main" val="392421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sign&#10;&#10;Description automatically generated">
            <a:extLst>
              <a:ext uri="{FF2B5EF4-FFF2-40B4-BE49-F238E27FC236}">
                <a16:creationId xmlns:a16="http://schemas.microsoft.com/office/drawing/2014/main" id="{BDF087D4-8026-4428-8A10-D904E50CC43B}"/>
              </a:ext>
            </a:extLst>
          </p:cNvPr>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80341" t="51454" r="2614" b="8303"/>
          <a:stretch/>
        </p:blipFill>
        <p:spPr>
          <a:xfrm rot="16200000">
            <a:off x="9395094" y="-1014788"/>
            <a:ext cx="2078181" cy="2759825"/>
          </a:xfrm>
          <a:prstGeom prst="rect">
            <a:avLst/>
          </a:prstGeom>
        </p:spPr>
      </p:pic>
      <p:sp>
        <p:nvSpPr>
          <p:cNvPr id="4" name="Title 1">
            <a:extLst>
              <a:ext uri="{FF2B5EF4-FFF2-40B4-BE49-F238E27FC236}">
                <a16:creationId xmlns:a16="http://schemas.microsoft.com/office/drawing/2014/main" id="{5ED5C1B1-D419-4E0D-86FD-E7ED1998FC4B}"/>
              </a:ext>
            </a:extLst>
          </p:cNvPr>
          <p:cNvSpPr txBox="1">
            <a:spLocks/>
          </p:cNvSpPr>
          <p:nvPr/>
        </p:nvSpPr>
        <p:spPr>
          <a:xfrm>
            <a:off x="699968" y="321367"/>
            <a:ext cx="8904316"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algn="l"/>
            <a:r>
              <a:rPr lang="en-US">
                <a:solidFill>
                  <a:srgbClr val="224446"/>
                </a:solidFill>
              </a:rPr>
              <a:t>Introduction</a:t>
            </a:r>
          </a:p>
        </p:txBody>
      </p:sp>
      <p:sp>
        <p:nvSpPr>
          <p:cNvPr id="5" name="Content Placeholder 2">
            <a:extLst>
              <a:ext uri="{FF2B5EF4-FFF2-40B4-BE49-F238E27FC236}">
                <a16:creationId xmlns:a16="http://schemas.microsoft.com/office/drawing/2014/main" id="{56D5A13D-B387-4CE7-BFDF-AFC6D0004A40}"/>
              </a:ext>
            </a:extLst>
          </p:cNvPr>
          <p:cNvSpPr txBox="1">
            <a:spLocks/>
          </p:cNvSpPr>
          <p:nvPr/>
        </p:nvSpPr>
        <p:spPr>
          <a:xfrm>
            <a:off x="699968" y="1578622"/>
            <a:ext cx="6701425" cy="4646698"/>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US" sz="1600" b="1" dirty="0"/>
              <a:t>The K Street Transitway </a:t>
            </a:r>
            <a:r>
              <a:rPr lang="en-US" sz="1600" dirty="0"/>
              <a:t>is a priority project that will reconfigure one of the District's major east-west corridors, K Street NW, with vast improvements to benefit bus riders, motorists, cyclists, and pedestrians.</a:t>
            </a:r>
          </a:p>
          <a:p>
            <a:pPr algn="l">
              <a:lnSpc>
                <a:spcPct val="110000"/>
              </a:lnSpc>
            </a:pPr>
            <a:r>
              <a:rPr lang="en-US" sz="1600" b="1" dirty="0"/>
              <a:t>DDOT’s Project Goals:</a:t>
            </a:r>
            <a:r>
              <a:rPr lang="en-US" sz="1600" dirty="0"/>
              <a:t> </a:t>
            </a:r>
          </a:p>
          <a:p>
            <a:pPr marL="342900" indent="-342900" algn="l">
              <a:lnSpc>
                <a:spcPct val="110000"/>
              </a:lnSpc>
              <a:spcBef>
                <a:spcPts val="300"/>
              </a:spcBef>
              <a:buFont typeface="Wingdings" panose="05000000000000000000" pitchFamily="2" charset="2"/>
              <a:buChar char="§"/>
            </a:pPr>
            <a:r>
              <a:rPr lang="en-US" sz="1600" dirty="0"/>
              <a:t>Provide safe and reliable access for the largest number of people through the downtown corridor through prioritizing transit, pedestrian, and bicycle modes.</a:t>
            </a:r>
          </a:p>
          <a:p>
            <a:pPr marL="342900" indent="-342900" algn="l">
              <a:lnSpc>
                <a:spcPct val="110000"/>
              </a:lnSpc>
              <a:spcBef>
                <a:spcPts val="300"/>
              </a:spcBef>
              <a:buFont typeface="Wingdings" panose="05000000000000000000" pitchFamily="2" charset="2"/>
              <a:buChar char="§"/>
            </a:pPr>
            <a:r>
              <a:rPr lang="en-US" sz="1600" dirty="0"/>
              <a:t>By focusing on dedicated and protected space for transit riders and cyclists, make it easier, faster, and more reliable for more people to get safely to and through downtown DC. </a:t>
            </a:r>
          </a:p>
          <a:p>
            <a:pPr marL="342900" indent="-342900" algn="l">
              <a:lnSpc>
                <a:spcPct val="110000"/>
              </a:lnSpc>
              <a:spcBef>
                <a:spcPts val="300"/>
              </a:spcBef>
              <a:buFont typeface="Wingdings" panose="05000000000000000000" pitchFamily="2" charset="2"/>
              <a:buChar char="§"/>
            </a:pPr>
            <a:r>
              <a:rPr lang="en-US" sz="1600" dirty="0"/>
              <a:t>Bring mobility benefits to the greatest number of people by giving dedicated space to buses and enhancing pedestrian and bicycle infrastructure. </a:t>
            </a:r>
          </a:p>
          <a:p>
            <a:pPr marL="342900" indent="-342900" algn="l">
              <a:lnSpc>
                <a:spcPct val="110000"/>
              </a:lnSpc>
              <a:spcBef>
                <a:spcPts val="300"/>
              </a:spcBef>
              <a:buFont typeface="Wingdings" panose="05000000000000000000" pitchFamily="2" charset="2"/>
              <a:buChar char="§"/>
            </a:pPr>
            <a:r>
              <a:rPr lang="en-US" sz="1600" dirty="0"/>
              <a:t>People in buses, on foot, and on bikes make up the majority of current – and future – K Street travelers.</a:t>
            </a:r>
          </a:p>
        </p:txBody>
      </p:sp>
      <p:pic>
        <p:nvPicPr>
          <p:cNvPr id="13" name="Picture 12" descr="A close up of a sign&#10;&#10;Description automatically generated">
            <a:extLst>
              <a:ext uri="{FF2B5EF4-FFF2-40B4-BE49-F238E27FC236}">
                <a16:creationId xmlns:a16="http://schemas.microsoft.com/office/drawing/2014/main" id="{F541C68F-65CB-49E8-B92E-5A54C8AF6172}"/>
              </a:ext>
            </a:extLst>
          </p:cNvPr>
          <p:cNvPicPr>
            <a:picLocks noChangeAspect="1"/>
          </p:cNvPicPr>
          <p:nvPr/>
        </p:nvPicPr>
        <p:blipFill rotWithShape="1">
          <a:blip r:embed="rId4">
            <a:duotone>
              <a:prstClr val="black"/>
              <a:schemeClr val="tx2">
                <a:lumMod val="40000"/>
                <a:lumOff val="60000"/>
                <a:tint val="45000"/>
                <a:satMod val="400000"/>
              </a:schemeClr>
            </a:duotone>
            <a:extLst>
              <a:ext uri="{28A0092B-C50C-407E-A947-70E740481C1C}">
                <a14:useLocalDpi xmlns:a14="http://schemas.microsoft.com/office/drawing/2010/main" val="0"/>
              </a:ext>
            </a:extLst>
          </a:blip>
          <a:srcRect l="79675" t="32545" r="9453" b="46929"/>
          <a:stretch/>
        </p:blipFill>
        <p:spPr>
          <a:xfrm rot="14751444">
            <a:off x="7471467" y="88558"/>
            <a:ext cx="1764324" cy="1873544"/>
          </a:xfrm>
          <a:prstGeom prst="rect">
            <a:avLst/>
          </a:prstGeom>
        </p:spPr>
      </p:pic>
      <p:pic>
        <p:nvPicPr>
          <p:cNvPr id="14" name="Picture 13">
            <a:extLst>
              <a:ext uri="{FF2B5EF4-FFF2-40B4-BE49-F238E27FC236}">
                <a16:creationId xmlns:a16="http://schemas.microsoft.com/office/drawing/2014/main" id="{625D7121-5C02-49DA-AAA7-725B7299CEFA}"/>
              </a:ext>
              <a:ext uri="{C183D7F6-B498-43B3-948B-1728B52AA6E4}">
                <adec:decorative xmlns:adec="http://schemas.microsoft.com/office/drawing/2017/decorative" val="1"/>
              </a:ext>
            </a:extLst>
          </p:cNvPr>
          <p:cNvPicPr>
            <a:picLocks noChangeAspect="1"/>
          </p:cNvPicPr>
          <p:nvPr/>
        </p:nvPicPr>
        <p:blipFill rotWithShape="1">
          <a:blip r:embed="rId5">
            <a:duotone>
              <a:prstClr val="black"/>
              <a:schemeClr val="accent3">
                <a:tint val="45000"/>
                <a:satMod val="400000"/>
              </a:schemeClr>
            </a:duotone>
            <a:extLst>
              <a:ext uri="{28A0092B-C50C-407E-A947-70E740481C1C}">
                <a14:useLocalDpi xmlns:a14="http://schemas.microsoft.com/office/drawing/2010/main" val="0"/>
              </a:ext>
            </a:extLst>
          </a:blip>
          <a:srcRect l="35746" t="23332" r="51217" b="53556"/>
          <a:stretch/>
        </p:blipFill>
        <p:spPr>
          <a:xfrm rot="5400000">
            <a:off x="10585705" y="4200388"/>
            <a:ext cx="1472647" cy="1468319"/>
          </a:xfrm>
          <a:prstGeom prst="rect">
            <a:avLst/>
          </a:prstGeom>
        </p:spPr>
      </p:pic>
      <p:pic>
        <p:nvPicPr>
          <p:cNvPr id="16" name="Picture 15">
            <a:extLst>
              <a:ext uri="{FF2B5EF4-FFF2-40B4-BE49-F238E27FC236}">
                <a16:creationId xmlns:a16="http://schemas.microsoft.com/office/drawing/2014/main" id="{173A2FCC-8AA3-460E-A971-5700A984DB27}"/>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71202" t="34333" r="18697" b="36262"/>
          <a:stretch/>
        </p:blipFill>
        <p:spPr>
          <a:xfrm rot="19800000">
            <a:off x="11324642" y="1306403"/>
            <a:ext cx="1460073" cy="2390695"/>
          </a:xfrm>
          <a:prstGeom prst="rect">
            <a:avLst/>
          </a:prstGeom>
        </p:spPr>
      </p:pic>
      <p:pic>
        <p:nvPicPr>
          <p:cNvPr id="17" name="Picture 16" descr="A close up of a sign&#10;&#10;Description automatically generated">
            <a:extLst>
              <a:ext uri="{FF2B5EF4-FFF2-40B4-BE49-F238E27FC236}">
                <a16:creationId xmlns:a16="http://schemas.microsoft.com/office/drawing/2014/main" id="{3E9B4BD4-DE41-44C2-9722-3A3D68D71E03}"/>
              </a:ext>
            </a:extLst>
          </p:cNvPr>
          <p:cNvPicPr>
            <a:picLocks noChangeAspect="1"/>
          </p:cNvPicPr>
          <p:nvPr/>
        </p:nvPicPr>
        <p:blipFill rotWithShape="1">
          <a:blip r:embed="rId5">
            <a:extLst>
              <a:ext uri="{28A0092B-C50C-407E-A947-70E740481C1C}">
                <a14:useLocalDpi xmlns:a14="http://schemas.microsoft.com/office/drawing/2010/main" val="0"/>
              </a:ext>
            </a:extLst>
          </a:blip>
          <a:srcRect l="79675" t="32545" r="9453" b="46929"/>
          <a:stretch/>
        </p:blipFill>
        <p:spPr>
          <a:xfrm rot="3465634">
            <a:off x="10614817" y="5686026"/>
            <a:ext cx="1325563" cy="1407622"/>
          </a:xfrm>
          <a:prstGeom prst="rect">
            <a:avLst/>
          </a:prstGeom>
        </p:spPr>
      </p:pic>
      <p:pic>
        <p:nvPicPr>
          <p:cNvPr id="18" name="Picture 17">
            <a:extLst>
              <a:ext uri="{FF2B5EF4-FFF2-40B4-BE49-F238E27FC236}">
                <a16:creationId xmlns:a16="http://schemas.microsoft.com/office/drawing/2014/main" id="{042875E9-0FD5-4086-9F89-68E5840DE995}"/>
              </a:ext>
              <a:ext uri="{C183D7F6-B498-43B3-948B-1728B52AA6E4}">
                <adec:decorative xmlns:adec="http://schemas.microsoft.com/office/drawing/2017/decorative" val="1"/>
              </a:ext>
            </a:extLst>
          </p:cNvPr>
          <p:cNvPicPr>
            <a:picLocks noChangeAspect="1"/>
          </p:cNvPicPr>
          <p:nvPr/>
        </p:nvPicPr>
        <p:blipFill rotWithShape="1">
          <a:blip r:embed="rId6">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50701" t="24606" r="36928" b="50035"/>
          <a:stretch/>
        </p:blipFill>
        <p:spPr>
          <a:xfrm rot="17100000">
            <a:off x="8215882" y="5466910"/>
            <a:ext cx="1911658" cy="2204330"/>
          </a:xfrm>
          <a:prstGeom prst="rect">
            <a:avLst/>
          </a:prstGeom>
        </p:spPr>
      </p:pic>
      <p:pic>
        <p:nvPicPr>
          <p:cNvPr id="19" name="Picture 18">
            <a:extLst>
              <a:ext uri="{FF2B5EF4-FFF2-40B4-BE49-F238E27FC236}">
                <a16:creationId xmlns:a16="http://schemas.microsoft.com/office/drawing/2014/main" id="{7F46B7C9-6189-41DD-B115-B924E9DE2582}"/>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5746" t="23332" r="51217" b="53556"/>
          <a:stretch/>
        </p:blipFill>
        <p:spPr>
          <a:xfrm rot="11700000">
            <a:off x="7286937" y="4594655"/>
            <a:ext cx="1106422" cy="1103169"/>
          </a:xfrm>
          <a:prstGeom prst="rect">
            <a:avLst/>
          </a:prstGeom>
        </p:spPr>
      </p:pic>
      <p:pic>
        <p:nvPicPr>
          <p:cNvPr id="15" name="Picture 14" descr="A picture containing outdoor, snow, person, riding&#10;&#10;Description automatically generated">
            <a:extLst>
              <a:ext uri="{FF2B5EF4-FFF2-40B4-BE49-F238E27FC236}">
                <a16:creationId xmlns:a16="http://schemas.microsoft.com/office/drawing/2014/main" id="{F39752CD-49F2-471F-99B2-439710F9FFDF}"/>
              </a:ext>
            </a:extLst>
          </p:cNvPr>
          <p:cNvPicPr>
            <a:picLocks noChangeAspect="1"/>
          </p:cNvPicPr>
          <p:nvPr/>
        </p:nvPicPr>
        <p:blipFill rotWithShape="1">
          <a:blip r:embed="rId8">
            <a:extLst>
              <a:ext uri="{28A0092B-C50C-407E-A947-70E740481C1C}">
                <a14:useLocalDpi xmlns:a14="http://schemas.microsoft.com/office/drawing/2010/main" val="0"/>
              </a:ext>
            </a:extLst>
          </a:blip>
          <a:srcRect l="13361" t="364" r="37756" b="12085"/>
          <a:stretch/>
        </p:blipFill>
        <p:spPr>
          <a:xfrm rot="210166">
            <a:off x="8054624" y="1878391"/>
            <a:ext cx="3018384" cy="2907240"/>
          </a:xfrm>
          <a:prstGeom prst="ellipse">
            <a:avLst/>
          </a:prstGeom>
        </p:spPr>
      </p:pic>
    </p:spTree>
    <p:extLst>
      <p:ext uri="{BB962C8B-B14F-4D97-AF65-F5344CB8AC3E}">
        <p14:creationId xmlns:p14="http://schemas.microsoft.com/office/powerpoint/2010/main" val="447571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Picture 242" descr="A close up of a map&#10;&#10;Description automatically generated">
            <a:extLst>
              <a:ext uri="{FF2B5EF4-FFF2-40B4-BE49-F238E27FC236}">
                <a16:creationId xmlns:a16="http://schemas.microsoft.com/office/drawing/2014/main" id="{CE136414-8C8F-461B-A659-7DA322F6B9C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34523" r="4128" b="44969"/>
          <a:stretch/>
        </p:blipFill>
        <p:spPr>
          <a:xfrm>
            <a:off x="15840" y="1514927"/>
            <a:ext cx="12181767" cy="1753628"/>
          </a:xfrm>
          <a:prstGeom prst="rect">
            <a:avLst/>
          </a:prstGeom>
          <a:ln>
            <a:noFill/>
          </a:ln>
        </p:spPr>
      </p:pic>
      <p:pic>
        <p:nvPicPr>
          <p:cNvPr id="5" name="Picture 4" descr="A close up of a map&#10;&#10;Description automatically generated">
            <a:extLst>
              <a:ext uri="{FF2B5EF4-FFF2-40B4-BE49-F238E27FC236}">
                <a16:creationId xmlns:a16="http://schemas.microsoft.com/office/drawing/2014/main" id="{2C09025B-EAB3-4AAA-A20D-9EABA401780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44917" r="4128" b="31611"/>
          <a:stretch/>
        </p:blipFill>
        <p:spPr>
          <a:xfrm>
            <a:off x="10233" y="4623422"/>
            <a:ext cx="12181767" cy="2007012"/>
          </a:xfrm>
          <a:prstGeom prst="rect">
            <a:avLst/>
          </a:prstGeom>
          <a:ln>
            <a:noFill/>
          </a:ln>
        </p:spPr>
      </p:pic>
      <p:grpSp>
        <p:nvGrpSpPr>
          <p:cNvPr id="54" name="Group 53">
            <a:extLst>
              <a:ext uri="{FF2B5EF4-FFF2-40B4-BE49-F238E27FC236}">
                <a16:creationId xmlns:a16="http://schemas.microsoft.com/office/drawing/2014/main" id="{D9228477-8E6F-4A59-86B3-D9F9D8744D68}"/>
              </a:ext>
            </a:extLst>
          </p:cNvPr>
          <p:cNvGrpSpPr/>
          <p:nvPr/>
        </p:nvGrpSpPr>
        <p:grpSpPr>
          <a:xfrm>
            <a:off x="598640" y="1430251"/>
            <a:ext cx="11547464" cy="5222723"/>
            <a:chOff x="573744" y="1647404"/>
            <a:chExt cx="11547464" cy="5222723"/>
          </a:xfrm>
          <a:noFill/>
          <a:effectLst>
            <a:glow rad="101600">
              <a:schemeClr val="bg1">
                <a:alpha val="60000"/>
              </a:schemeClr>
            </a:glow>
          </a:effectLst>
        </p:grpSpPr>
        <p:sp>
          <p:nvSpPr>
            <p:cNvPr id="55" name="TextBox 54">
              <a:extLst>
                <a:ext uri="{FF2B5EF4-FFF2-40B4-BE49-F238E27FC236}">
                  <a16:creationId xmlns:a16="http://schemas.microsoft.com/office/drawing/2014/main" id="{4337E908-34A7-40A7-801D-B5786B642330}"/>
                </a:ext>
              </a:extLst>
            </p:cNvPr>
            <p:cNvSpPr txBox="1"/>
            <p:nvPr/>
          </p:nvSpPr>
          <p:spPr>
            <a:xfrm rot="16200000">
              <a:off x="30166" y="6014765"/>
              <a:ext cx="1394934"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22</a:t>
              </a:r>
              <a:r>
                <a:rPr lang="en-US" sz="1400" baseline="30000">
                  <a:solidFill>
                    <a:schemeClr val="tx1"/>
                  </a:solidFill>
                </a:rPr>
                <a:t>nd</a:t>
              </a:r>
              <a:r>
                <a:rPr lang="en-US" sz="1400">
                  <a:solidFill>
                    <a:schemeClr val="tx1"/>
                  </a:solidFill>
                </a:rPr>
                <a:t> Street NW</a:t>
              </a:r>
            </a:p>
          </p:txBody>
        </p:sp>
        <p:sp>
          <p:nvSpPr>
            <p:cNvPr id="56" name="TextBox 55">
              <a:extLst>
                <a:ext uri="{FF2B5EF4-FFF2-40B4-BE49-F238E27FC236}">
                  <a16:creationId xmlns:a16="http://schemas.microsoft.com/office/drawing/2014/main" id="{B6FE7BC1-6C4E-4D73-823C-0A80429D134F}"/>
                </a:ext>
              </a:extLst>
            </p:cNvPr>
            <p:cNvSpPr txBox="1"/>
            <p:nvPr/>
          </p:nvSpPr>
          <p:spPr>
            <a:xfrm rot="16200000">
              <a:off x="1019517" y="6035604"/>
              <a:ext cx="1353256"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21</a:t>
              </a:r>
              <a:r>
                <a:rPr lang="en-US" sz="1400" baseline="30000">
                  <a:solidFill>
                    <a:schemeClr val="tx1"/>
                  </a:solidFill>
                </a:rPr>
                <a:t>st</a:t>
              </a:r>
              <a:r>
                <a:rPr lang="en-US" sz="1400">
                  <a:solidFill>
                    <a:schemeClr val="tx1"/>
                  </a:solidFill>
                </a:rPr>
                <a:t> Street NW</a:t>
              </a:r>
            </a:p>
          </p:txBody>
        </p:sp>
        <p:sp>
          <p:nvSpPr>
            <p:cNvPr id="57" name="TextBox 56">
              <a:extLst>
                <a:ext uri="{FF2B5EF4-FFF2-40B4-BE49-F238E27FC236}">
                  <a16:creationId xmlns:a16="http://schemas.microsoft.com/office/drawing/2014/main" id="{91BD72FD-6B76-41EF-A0DE-E40EE048A811}"/>
                </a:ext>
              </a:extLst>
            </p:cNvPr>
            <p:cNvSpPr txBox="1"/>
            <p:nvPr/>
          </p:nvSpPr>
          <p:spPr>
            <a:xfrm rot="16200000">
              <a:off x="1851204" y="6035603"/>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20</a:t>
              </a:r>
              <a:r>
                <a:rPr lang="en-US" sz="1400" baseline="30000">
                  <a:solidFill>
                    <a:schemeClr val="tx1"/>
                  </a:solidFill>
                </a:rPr>
                <a:t>th</a:t>
              </a:r>
              <a:r>
                <a:rPr lang="en-US" sz="1400">
                  <a:solidFill>
                    <a:schemeClr val="tx1"/>
                  </a:solidFill>
                </a:rPr>
                <a:t> Street NW</a:t>
              </a:r>
            </a:p>
          </p:txBody>
        </p:sp>
        <p:sp>
          <p:nvSpPr>
            <p:cNvPr id="58" name="TextBox 57">
              <a:extLst>
                <a:ext uri="{FF2B5EF4-FFF2-40B4-BE49-F238E27FC236}">
                  <a16:creationId xmlns:a16="http://schemas.microsoft.com/office/drawing/2014/main" id="{EE15F09B-8D07-4324-941C-F3397377C128}"/>
                </a:ext>
              </a:extLst>
            </p:cNvPr>
            <p:cNvSpPr txBox="1"/>
            <p:nvPr/>
          </p:nvSpPr>
          <p:spPr>
            <a:xfrm rot="16200000">
              <a:off x="2481317" y="6031597"/>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19</a:t>
              </a:r>
              <a:r>
                <a:rPr lang="en-US" sz="1400" baseline="30000">
                  <a:solidFill>
                    <a:schemeClr val="tx1"/>
                  </a:solidFill>
                </a:rPr>
                <a:t>th</a:t>
              </a:r>
              <a:r>
                <a:rPr lang="en-US" sz="1400">
                  <a:solidFill>
                    <a:schemeClr val="tx1"/>
                  </a:solidFill>
                </a:rPr>
                <a:t> Street NW</a:t>
              </a:r>
            </a:p>
          </p:txBody>
        </p:sp>
        <p:sp>
          <p:nvSpPr>
            <p:cNvPr id="59" name="TextBox 58">
              <a:extLst>
                <a:ext uri="{FF2B5EF4-FFF2-40B4-BE49-F238E27FC236}">
                  <a16:creationId xmlns:a16="http://schemas.microsoft.com/office/drawing/2014/main" id="{9FCBE2C8-605E-458C-A311-B061ECB56DD5}"/>
                </a:ext>
              </a:extLst>
            </p:cNvPr>
            <p:cNvSpPr txBox="1"/>
            <p:nvPr/>
          </p:nvSpPr>
          <p:spPr>
            <a:xfrm rot="16200000">
              <a:off x="3264962" y="6029897"/>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18</a:t>
              </a:r>
              <a:r>
                <a:rPr lang="en-US" sz="1400" baseline="30000">
                  <a:solidFill>
                    <a:schemeClr val="tx1"/>
                  </a:solidFill>
                </a:rPr>
                <a:t>th</a:t>
              </a:r>
              <a:r>
                <a:rPr lang="en-US" sz="1400">
                  <a:solidFill>
                    <a:schemeClr val="tx1"/>
                  </a:solidFill>
                </a:rPr>
                <a:t> Street NW</a:t>
              </a:r>
            </a:p>
          </p:txBody>
        </p:sp>
        <p:sp>
          <p:nvSpPr>
            <p:cNvPr id="60" name="TextBox 59">
              <a:extLst>
                <a:ext uri="{FF2B5EF4-FFF2-40B4-BE49-F238E27FC236}">
                  <a16:creationId xmlns:a16="http://schemas.microsoft.com/office/drawing/2014/main" id="{15941130-71A0-405E-B069-C60BF028B5E0}"/>
                </a:ext>
              </a:extLst>
            </p:cNvPr>
            <p:cNvSpPr txBox="1"/>
            <p:nvPr/>
          </p:nvSpPr>
          <p:spPr>
            <a:xfrm rot="16200000">
              <a:off x="8682589" y="6029892"/>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13</a:t>
              </a:r>
              <a:r>
                <a:rPr lang="en-US" sz="1400" baseline="30000">
                  <a:solidFill>
                    <a:schemeClr val="tx1"/>
                  </a:solidFill>
                </a:rPr>
                <a:t>th</a:t>
              </a:r>
              <a:r>
                <a:rPr lang="en-US" sz="1400">
                  <a:solidFill>
                    <a:schemeClr val="tx1"/>
                  </a:solidFill>
                </a:rPr>
                <a:t> Street NW</a:t>
              </a:r>
            </a:p>
          </p:txBody>
        </p:sp>
        <p:sp>
          <p:nvSpPr>
            <p:cNvPr id="61" name="TextBox 60">
              <a:extLst>
                <a:ext uri="{FF2B5EF4-FFF2-40B4-BE49-F238E27FC236}">
                  <a16:creationId xmlns:a16="http://schemas.microsoft.com/office/drawing/2014/main" id="{FE85C4CD-8E47-4E0A-AD93-0947374BC90A}"/>
                </a:ext>
              </a:extLst>
            </p:cNvPr>
            <p:cNvSpPr txBox="1"/>
            <p:nvPr/>
          </p:nvSpPr>
          <p:spPr>
            <a:xfrm rot="16200000">
              <a:off x="9411756" y="6025433"/>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12</a:t>
              </a:r>
              <a:r>
                <a:rPr lang="en-US" sz="1400" baseline="30000">
                  <a:solidFill>
                    <a:schemeClr val="tx1"/>
                  </a:solidFill>
                </a:rPr>
                <a:t>th</a:t>
              </a:r>
              <a:r>
                <a:rPr lang="en-US" sz="1400">
                  <a:solidFill>
                    <a:schemeClr val="tx1"/>
                  </a:solidFill>
                </a:rPr>
                <a:t> Street NW</a:t>
              </a:r>
            </a:p>
          </p:txBody>
        </p:sp>
        <p:sp>
          <p:nvSpPr>
            <p:cNvPr id="62" name="TextBox 61">
              <a:extLst>
                <a:ext uri="{FF2B5EF4-FFF2-40B4-BE49-F238E27FC236}">
                  <a16:creationId xmlns:a16="http://schemas.microsoft.com/office/drawing/2014/main" id="{44501FDE-5572-4686-8F96-056C347B557E}"/>
                </a:ext>
              </a:extLst>
            </p:cNvPr>
            <p:cNvSpPr txBox="1"/>
            <p:nvPr/>
          </p:nvSpPr>
          <p:spPr>
            <a:xfrm rot="16200000">
              <a:off x="9882633" y="6021495"/>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11</a:t>
              </a:r>
              <a:r>
                <a:rPr lang="en-US" sz="1400" baseline="30000">
                  <a:solidFill>
                    <a:schemeClr val="tx1"/>
                  </a:solidFill>
                </a:rPr>
                <a:t>th</a:t>
              </a:r>
              <a:r>
                <a:rPr lang="en-US" sz="1400">
                  <a:solidFill>
                    <a:schemeClr val="tx1"/>
                  </a:solidFill>
                </a:rPr>
                <a:t> Street NW</a:t>
              </a:r>
            </a:p>
          </p:txBody>
        </p:sp>
        <p:sp>
          <p:nvSpPr>
            <p:cNvPr id="63" name="TextBox 62">
              <a:extLst>
                <a:ext uri="{FF2B5EF4-FFF2-40B4-BE49-F238E27FC236}">
                  <a16:creationId xmlns:a16="http://schemas.microsoft.com/office/drawing/2014/main" id="{B5CD8F8B-F162-4A12-A8B5-F7502859800D}"/>
                </a:ext>
              </a:extLst>
            </p:cNvPr>
            <p:cNvSpPr txBox="1"/>
            <p:nvPr/>
          </p:nvSpPr>
          <p:spPr>
            <a:xfrm rot="16200000">
              <a:off x="10383900" y="6021495"/>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10</a:t>
              </a:r>
              <a:r>
                <a:rPr lang="en-US" sz="1400" baseline="30000">
                  <a:solidFill>
                    <a:schemeClr val="tx1"/>
                  </a:solidFill>
                </a:rPr>
                <a:t>th</a:t>
              </a:r>
              <a:r>
                <a:rPr lang="en-US" sz="1400">
                  <a:solidFill>
                    <a:schemeClr val="tx1"/>
                  </a:solidFill>
                </a:rPr>
                <a:t> Street NW</a:t>
              </a:r>
            </a:p>
          </p:txBody>
        </p:sp>
        <p:sp>
          <p:nvSpPr>
            <p:cNvPr id="64" name="TextBox 63">
              <a:extLst>
                <a:ext uri="{FF2B5EF4-FFF2-40B4-BE49-F238E27FC236}">
                  <a16:creationId xmlns:a16="http://schemas.microsoft.com/office/drawing/2014/main" id="{A0961D74-11FA-442A-A99F-3CDFDEE6E7FD}"/>
                </a:ext>
              </a:extLst>
            </p:cNvPr>
            <p:cNvSpPr txBox="1"/>
            <p:nvPr/>
          </p:nvSpPr>
          <p:spPr>
            <a:xfrm rot="16200000">
              <a:off x="11286683" y="6021494"/>
              <a:ext cx="1361273"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a:solidFill>
                    <a:schemeClr val="tx1"/>
                  </a:solidFill>
                </a:rPr>
                <a:t>9</a:t>
              </a:r>
              <a:r>
                <a:rPr lang="en-US" sz="1400" baseline="30000">
                  <a:solidFill>
                    <a:schemeClr val="tx1"/>
                  </a:solidFill>
                </a:rPr>
                <a:t>th</a:t>
              </a:r>
              <a:r>
                <a:rPr lang="en-US" sz="1400">
                  <a:solidFill>
                    <a:schemeClr val="tx1"/>
                  </a:solidFill>
                </a:rPr>
                <a:t> Street NW</a:t>
              </a:r>
            </a:p>
          </p:txBody>
        </p:sp>
        <p:sp>
          <p:nvSpPr>
            <p:cNvPr id="66" name="TextBox 65">
              <a:extLst>
                <a:ext uri="{FF2B5EF4-FFF2-40B4-BE49-F238E27FC236}">
                  <a16:creationId xmlns:a16="http://schemas.microsoft.com/office/drawing/2014/main" id="{A7E0C9A7-D619-4103-A5EE-A6249E6C0F7D}"/>
                </a:ext>
              </a:extLst>
            </p:cNvPr>
            <p:cNvSpPr txBox="1"/>
            <p:nvPr/>
          </p:nvSpPr>
          <p:spPr>
            <a:xfrm rot="17788019">
              <a:off x="7271126" y="1981152"/>
              <a:ext cx="1141658" cy="523220"/>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Vermont</a:t>
              </a:r>
              <a:br>
                <a:rPr lang="en-US" sz="1400">
                  <a:solidFill>
                    <a:schemeClr val="tx1"/>
                  </a:solidFill>
                </a:rPr>
              </a:br>
              <a:r>
                <a:rPr lang="en-US" sz="1400">
                  <a:solidFill>
                    <a:schemeClr val="tx1"/>
                  </a:solidFill>
                </a:rPr>
                <a:t>Avenue NW</a:t>
              </a:r>
            </a:p>
          </p:txBody>
        </p:sp>
        <p:sp>
          <p:nvSpPr>
            <p:cNvPr id="67" name="TextBox 66">
              <a:extLst>
                <a:ext uri="{FF2B5EF4-FFF2-40B4-BE49-F238E27FC236}">
                  <a16:creationId xmlns:a16="http://schemas.microsoft.com/office/drawing/2014/main" id="{7A29419B-93D1-4B7B-8489-34D9806A075F}"/>
                </a:ext>
              </a:extLst>
            </p:cNvPr>
            <p:cNvSpPr txBox="1"/>
            <p:nvPr/>
          </p:nvSpPr>
          <p:spPr>
            <a:xfrm rot="16200000">
              <a:off x="4686106" y="6029896"/>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17</a:t>
              </a:r>
              <a:r>
                <a:rPr lang="en-US" sz="1400" baseline="30000">
                  <a:solidFill>
                    <a:schemeClr val="tx1"/>
                  </a:solidFill>
                </a:rPr>
                <a:t>th</a:t>
              </a:r>
              <a:r>
                <a:rPr lang="en-US" sz="1400">
                  <a:solidFill>
                    <a:schemeClr val="tx1"/>
                  </a:solidFill>
                </a:rPr>
                <a:t> Street NW</a:t>
              </a:r>
            </a:p>
          </p:txBody>
        </p:sp>
        <p:sp>
          <p:nvSpPr>
            <p:cNvPr id="68" name="TextBox 67">
              <a:extLst>
                <a:ext uri="{FF2B5EF4-FFF2-40B4-BE49-F238E27FC236}">
                  <a16:creationId xmlns:a16="http://schemas.microsoft.com/office/drawing/2014/main" id="{24107AF5-31EB-4BD0-82E5-0342A14AD817}"/>
                </a:ext>
              </a:extLst>
            </p:cNvPr>
            <p:cNvSpPr txBox="1"/>
            <p:nvPr/>
          </p:nvSpPr>
          <p:spPr>
            <a:xfrm rot="16200000">
              <a:off x="5583910" y="6029895"/>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16</a:t>
              </a:r>
              <a:r>
                <a:rPr lang="en-US" sz="1400" baseline="30000">
                  <a:solidFill>
                    <a:schemeClr val="tx1"/>
                  </a:solidFill>
                </a:rPr>
                <a:t>th</a:t>
              </a:r>
              <a:r>
                <a:rPr lang="en-US" sz="1400">
                  <a:solidFill>
                    <a:schemeClr val="tx1"/>
                  </a:solidFill>
                </a:rPr>
                <a:t> Street NW</a:t>
              </a:r>
            </a:p>
          </p:txBody>
        </p:sp>
        <p:sp>
          <p:nvSpPr>
            <p:cNvPr id="69" name="TextBox 68">
              <a:extLst>
                <a:ext uri="{FF2B5EF4-FFF2-40B4-BE49-F238E27FC236}">
                  <a16:creationId xmlns:a16="http://schemas.microsoft.com/office/drawing/2014/main" id="{BCABB277-78AE-4865-8F44-E79FD91C7ABF}"/>
                </a:ext>
              </a:extLst>
            </p:cNvPr>
            <p:cNvSpPr txBox="1"/>
            <p:nvPr/>
          </p:nvSpPr>
          <p:spPr>
            <a:xfrm rot="16200000">
              <a:off x="6454901" y="6029894"/>
              <a:ext cx="1327608"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15</a:t>
              </a:r>
              <a:r>
                <a:rPr lang="en-US" sz="1400" baseline="30000">
                  <a:solidFill>
                    <a:schemeClr val="tx1"/>
                  </a:solidFill>
                </a:rPr>
                <a:t>h</a:t>
              </a:r>
              <a:r>
                <a:rPr lang="en-US" sz="1400">
                  <a:solidFill>
                    <a:schemeClr val="tx1"/>
                  </a:solidFill>
                </a:rPr>
                <a:t> Street NW</a:t>
              </a:r>
            </a:p>
          </p:txBody>
        </p:sp>
        <p:sp>
          <p:nvSpPr>
            <p:cNvPr id="70" name="TextBox 69">
              <a:extLst>
                <a:ext uri="{FF2B5EF4-FFF2-40B4-BE49-F238E27FC236}">
                  <a16:creationId xmlns:a16="http://schemas.microsoft.com/office/drawing/2014/main" id="{46002587-713F-4CC7-A1F4-D590F8B069F2}"/>
                </a:ext>
              </a:extLst>
            </p:cNvPr>
            <p:cNvSpPr txBox="1"/>
            <p:nvPr/>
          </p:nvSpPr>
          <p:spPr>
            <a:xfrm rot="16200000">
              <a:off x="7674030" y="6029893"/>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14</a:t>
              </a:r>
              <a:r>
                <a:rPr lang="en-US" sz="1400" baseline="30000">
                  <a:solidFill>
                    <a:schemeClr val="tx1"/>
                  </a:solidFill>
                </a:rPr>
                <a:t>th</a:t>
              </a:r>
              <a:r>
                <a:rPr lang="en-US" sz="1400">
                  <a:solidFill>
                    <a:schemeClr val="tx1"/>
                  </a:solidFill>
                </a:rPr>
                <a:t> Street NW</a:t>
              </a:r>
            </a:p>
          </p:txBody>
        </p:sp>
        <p:sp>
          <p:nvSpPr>
            <p:cNvPr id="65" name="TextBox 64">
              <a:extLst>
                <a:ext uri="{FF2B5EF4-FFF2-40B4-BE49-F238E27FC236}">
                  <a16:creationId xmlns:a16="http://schemas.microsoft.com/office/drawing/2014/main" id="{7B9D932C-D3B4-4B86-87E3-3955B2BE00A8}"/>
                </a:ext>
              </a:extLst>
            </p:cNvPr>
            <p:cNvSpPr txBox="1"/>
            <p:nvPr/>
          </p:nvSpPr>
          <p:spPr>
            <a:xfrm rot="3798148">
              <a:off x="4092130" y="1981470"/>
              <a:ext cx="1191352" cy="523220"/>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Connecticut</a:t>
              </a:r>
              <a:br>
                <a:rPr lang="en-US" sz="1400">
                  <a:solidFill>
                    <a:schemeClr val="tx1"/>
                  </a:solidFill>
                </a:rPr>
              </a:br>
              <a:r>
                <a:rPr lang="en-US" sz="1400">
                  <a:solidFill>
                    <a:schemeClr val="tx1"/>
                  </a:solidFill>
                </a:rPr>
                <a:t> Avenue NW</a:t>
              </a:r>
            </a:p>
          </p:txBody>
        </p:sp>
      </p:grpSp>
      <p:sp>
        <p:nvSpPr>
          <p:cNvPr id="173" name="Rectangle 172">
            <a:extLst>
              <a:ext uri="{FF2B5EF4-FFF2-40B4-BE49-F238E27FC236}">
                <a16:creationId xmlns:a16="http://schemas.microsoft.com/office/drawing/2014/main" id="{C330734B-98D7-4426-B72E-98AB79EBE28C}"/>
              </a:ext>
            </a:extLst>
          </p:cNvPr>
          <p:cNvSpPr/>
          <p:nvPr/>
        </p:nvSpPr>
        <p:spPr>
          <a:xfrm>
            <a:off x="0" y="4438756"/>
            <a:ext cx="1556836" cy="369332"/>
          </a:xfrm>
          <a:prstGeom prst="rect">
            <a:avLst/>
          </a:prstGeom>
          <a:solidFill>
            <a:schemeClr val="tx2"/>
          </a:solidFill>
        </p:spPr>
        <p:txBody>
          <a:bodyPr wrap="none">
            <a:spAutoFit/>
          </a:bodyPr>
          <a:lstStyle/>
          <a:p>
            <a:r>
              <a:rPr lang="en-US" b="1">
                <a:solidFill>
                  <a:schemeClr val="bg1"/>
                </a:solidFill>
              </a:rPr>
              <a:t>Alternative 2*</a:t>
            </a:r>
            <a:endParaRPr lang="en-US">
              <a:solidFill>
                <a:schemeClr val="bg1"/>
              </a:solidFill>
            </a:endParaRPr>
          </a:p>
        </p:txBody>
      </p:sp>
      <p:grpSp>
        <p:nvGrpSpPr>
          <p:cNvPr id="175" name="Group 174">
            <a:extLst>
              <a:ext uri="{FF2B5EF4-FFF2-40B4-BE49-F238E27FC236}">
                <a16:creationId xmlns:a16="http://schemas.microsoft.com/office/drawing/2014/main" id="{A8FD2BB3-CF8E-4057-B3C8-E3DCB80A8FE9}"/>
              </a:ext>
            </a:extLst>
          </p:cNvPr>
          <p:cNvGrpSpPr/>
          <p:nvPr/>
        </p:nvGrpSpPr>
        <p:grpSpPr>
          <a:xfrm>
            <a:off x="7632417" y="67894"/>
            <a:ext cx="5176378" cy="1382735"/>
            <a:chOff x="8986900" y="-381946"/>
            <a:chExt cx="3086936" cy="1382735"/>
          </a:xfrm>
        </p:grpSpPr>
        <p:sp>
          <p:nvSpPr>
            <p:cNvPr id="178" name="Rectangle 177">
              <a:extLst>
                <a:ext uri="{FF2B5EF4-FFF2-40B4-BE49-F238E27FC236}">
                  <a16:creationId xmlns:a16="http://schemas.microsoft.com/office/drawing/2014/main" id="{55B5BAAE-4D14-4303-B0F4-DD4223C7D6A3}"/>
                </a:ext>
              </a:extLst>
            </p:cNvPr>
            <p:cNvSpPr/>
            <p:nvPr/>
          </p:nvSpPr>
          <p:spPr>
            <a:xfrm>
              <a:off x="9374826" y="-381946"/>
              <a:ext cx="2301323" cy="138273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6" name="Group 175">
              <a:extLst>
                <a:ext uri="{FF2B5EF4-FFF2-40B4-BE49-F238E27FC236}">
                  <a16:creationId xmlns:a16="http://schemas.microsoft.com/office/drawing/2014/main" id="{9152FC1A-5732-43C5-A29B-427BF1AAABCF}"/>
                </a:ext>
              </a:extLst>
            </p:cNvPr>
            <p:cNvGrpSpPr/>
            <p:nvPr/>
          </p:nvGrpSpPr>
          <p:grpSpPr>
            <a:xfrm>
              <a:off x="8986900" y="-165094"/>
              <a:ext cx="3086936" cy="368158"/>
              <a:chOff x="1213370" y="1902726"/>
              <a:chExt cx="3086936" cy="368158"/>
            </a:xfrm>
          </p:grpSpPr>
          <p:grpSp>
            <p:nvGrpSpPr>
              <p:cNvPr id="183" name="Group 182">
                <a:extLst>
                  <a:ext uri="{FF2B5EF4-FFF2-40B4-BE49-F238E27FC236}">
                    <a16:creationId xmlns:a16="http://schemas.microsoft.com/office/drawing/2014/main" id="{207F9DC8-6928-4CDD-B625-CB0739400F87}"/>
                  </a:ext>
                </a:extLst>
              </p:cNvPr>
              <p:cNvGrpSpPr/>
              <p:nvPr/>
            </p:nvGrpSpPr>
            <p:grpSpPr>
              <a:xfrm>
                <a:off x="2186518" y="1902992"/>
                <a:ext cx="1198292" cy="367625"/>
                <a:chOff x="7852356" y="1835979"/>
                <a:chExt cx="4195519" cy="388344"/>
              </a:xfrm>
            </p:grpSpPr>
            <p:sp>
              <p:nvSpPr>
                <p:cNvPr id="186" name="Content Placeholder 2">
                  <a:extLst>
                    <a:ext uri="{FF2B5EF4-FFF2-40B4-BE49-F238E27FC236}">
                      <a16:creationId xmlns:a16="http://schemas.microsoft.com/office/drawing/2014/main" id="{8BB710E8-7FA7-4721-8994-E32E30A3A6E4}"/>
                    </a:ext>
                  </a:extLst>
                </p:cNvPr>
                <p:cNvSpPr txBox="1">
                  <a:spLocks/>
                </p:cNvSpPr>
                <p:nvPr/>
              </p:nvSpPr>
              <p:spPr>
                <a:xfrm>
                  <a:off x="9941124" y="1835981"/>
                  <a:ext cx="1058460" cy="388342"/>
                </a:xfrm>
                <a:prstGeom prst="rect">
                  <a:avLst/>
                </a:prstGeom>
                <a:solidFill>
                  <a:schemeClr val="accent4"/>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187" name="Content Placeholder 2">
                  <a:extLst>
                    <a:ext uri="{FF2B5EF4-FFF2-40B4-BE49-F238E27FC236}">
                      <a16:creationId xmlns:a16="http://schemas.microsoft.com/office/drawing/2014/main" id="{B2492F7C-AA92-452C-8250-3B3A55F0E352}"/>
                    </a:ext>
                  </a:extLst>
                </p:cNvPr>
                <p:cNvSpPr txBox="1">
                  <a:spLocks/>
                </p:cNvSpPr>
                <p:nvPr/>
              </p:nvSpPr>
              <p:spPr>
                <a:xfrm>
                  <a:off x="10989415" y="1835981"/>
                  <a:ext cx="1058460" cy="388341"/>
                </a:xfrm>
                <a:prstGeom prst="rect">
                  <a:avLst/>
                </a:prstGeom>
                <a:solidFill>
                  <a:schemeClr val="accent1"/>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188" name="Content Placeholder 2">
                  <a:extLst>
                    <a:ext uri="{FF2B5EF4-FFF2-40B4-BE49-F238E27FC236}">
                      <a16:creationId xmlns:a16="http://schemas.microsoft.com/office/drawing/2014/main" id="{FF378F54-3FF1-457C-BC88-FC7611F04721}"/>
                    </a:ext>
                  </a:extLst>
                </p:cNvPr>
                <p:cNvSpPr txBox="1">
                  <a:spLocks/>
                </p:cNvSpPr>
                <p:nvPr/>
              </p:nvSpPr>
              <p:spPr>
                <a:xfrm>
                  <a:off x="8900647" y="1835979"/>
                  <a:ext cx="1058460" cy="388342"/>
                </a:xfrm>
                <a:prstGeom prst="rect">
                  <a:avLst/>
                </a:prstGeom>
                <a:solidFill>
                  <a:schemeClr val="accent5">
                    <a:lumMod val="75000"/>
                  </a:schemeClr>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highlight>
                      <a:srgbClr val="FFFF00"/>
                    </a:highlight>
                  </a:endParaRPr>
                </a:p>
              </p:txBody>
            </p:sp>
            <p:sp>
              <p:nvSpPr>
                <p:cNvPr id="189" name="Content Placeholder 2">
                  <a:extLst>
                    <a:ext uri="{FF2B5EF4-FFF2-40B4-BE49-F238E27FC236}">
                      <a16:creationId xmlns:a16="http://schemas.microsoft.com/office/drawing/2014/main" id="{940566FA-4E70-4889-8722-A902FDD172AB}"/>
                    </a:ext>
                  </a:extLst>
                </p:cNvPr>
                <p:cNvSpPr txBox="1">
                  <a:spLocks/>
                </p:cNvSpPr>
                <p:nvPr/>
              </p:nvSpPr>
              <p:spPr>
                <a:xfrm>
                  <a:off x="7852356" y="1839969"/>
                  <a:ext cx="1058460" cy="380364"/>
                </a:xfrm>
                <a:prstGeom prst="rect">
                  <a:avLst/>
                </a:prstGeom>
                <a:solidFill>
                  <a:schemeClr val="accent3"/>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grpSp>
          <p:sp>
            <p:nvSpPr>
              <p:cNvPr id="184" name="Content Placeholder 2">
                <a:extLst>
                  <a:ext uri="{FF2B5EF4-FFF2-40B4-BE49-F238E27FC236}">
                    <a16:creationId xmlns:a16="http://schemas.microsoft.com/office/drawing/2014/main" id="{299CAF43-F2C8-4466-89F5-9CDEE901D91A}"/>
                  </a:ext>
                </a:extLst>
              </p:cNvPr>
              <p:cNvSpPr txBox="1">
                <a:spLocks/>
              </p:cNvSpPr>
              <p:nvPr/>
            </p:nvSpPr>
            <p:spPr>
              <a:xfrm>
                <a:off x="1213370" y="1902726"/>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Good</a:t>
                </a:r>
              </a:p>
            </p:txBody>
          </p:sp>
          <p:sp>
            <p:nvSpPr>
              <p:cNvPr id="185" name="Content Placeholder 2">
                <a:extLst>
                  <a:ext uri="{FF2B5EF4-FFF2-40B4-BE49-F238E27FC236}">
                    <a16:creationId xmlns:a16="http://schemas.microsoft.com/office/drawing/2014/main" id="{22451AF0-E8E8-4784-BA79-A4A4E9B3FC71}"/>
                  </a:ext>
                </a:extLst>
              </p:cNvPr>
              <p:cNvSpPr txBox="1">
                <a:spLocks/>
              </p:cNvSpPr>
              <p:nvPr/>
            </p:nvSpPr>
            <p:spPr>
              <a:xfrm>
                <a:off x="3108392" y="1902726"/>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Poor</a:t>
                </a:r>
              </a:p>
            </p:txBody>
          </p:sp>
        </p:grpSp>
        <p:grpSp>
          <p:nvGrpSpPr>
            <p:cNvPr id="177" name="Group 176">
              <a:extLst>
                <a:ext uri="{FF2B5EF4-FFF2-40B4-BE49-F238E27FC236}">
                  <a16:creationId xmlns:a16="http://schemas.microsoft.com/office/drawing/2014/main" id="{B7DDE93B-5386-4C83-8F7C-8EDBE848FCAD}"/>
                </a:ext>
              </a:extLst>
            </p:cNvPr>
            <p:cNvGrpSpPr/>
            <p:nvPr/>
          </p:nvGrpSpPr>
          <p:grpSpPr>
            <a:xfrm>
              <a:off x="9743127" y="325516"/>
              <a:ext cx="1557772" cy="528026"/>
              <a:chOff x="10571595" y="965016"/>
              <a:chExt cx="1557772" cy="528026"/>
            </a:xfrm>
          </p:grpSpPr>
          <p:sp>
            <p:nvSpPr>
              <p:cNvPr id="179" name="Partial Circle 178">
                <a:extLst>
                  <a:ext uri="{FF2B5EF4-FFF2-40B4-BE49-F238E27FC236}">
                    <a16:creationId xmlns:a16="http://schemas.microsoft.com/office/drawing/2014/main" id="{45488CAA-1922-4944-9E19-B890AAB1673D}"/>
                  </a:ext>
                </a:extLst>
              </p:cNvPr>
              <p:cNvSpPr/>
              <p:nvPr/>
            </p:nvSpPr>
            <p:spPr>
              <a:xfrm rot="10800000">
                <a:off x="11253164" y="965016"/>
                <a:ext cx="405573" cy="528025"/>
              </a:xfrm>
              <a:prstGeom prst="pie">
                <a:avLst>
                  <a:gd name="adj1" fmla="val 5336220"/>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0" name="Partial Circle 179">
                <a:extLst>
                  <a:ext uri="{FF2B5EF4-FFF2-40B4-BE49-F238E27FC236}">
                    <a16:creationId xmlns:a16="http://schemas.microsoft.com/office/drawing/2014/main" id="{FD3C59C7-1DC5-4C01-BE11-61BCEAF222EC}"/>
                  </a:ext>
                </a:extLst>
              </p:cNvPr>
              <p:cNvSpPr/>
              <p:nvPr/>
            </p:nvSpPr>
            <p:spPr>
              <a:xfrm>
                <a:off x="11082585" y="965017"/>
                <a:ext cx="405573" cy="528025"/>
              </a:xfrm>
              <a:prstGeom prst="pie">
                <a:avLst>
                  <a:gd name="adj1" fmla="val 5372126"/>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1" name="Content Placeholder 2">
                <a:extLst>
                  <a:ext uri="{FF2B5EF4-FFF2-40B4-BE49-F238E27FC236}">
                    <a16:creationId xmlns:a16="http://schemas.microsoft.com/office/drawing/2014/main" id="{C7A8253C-2363-44F1-8AD1-7CABA436E2CC}"/>
                  </a:ext>
                </a:extLst>
              </p:cNvPr>
              <p:cNvSpPr txBox="1">
                <a:spLocks/>
              </p:cNvSpPr>
              <p:nvPr/>
            </p:nvSpPr>
            <p:spPr>
              <a:xfrm>
                <a:off x="10571595" y="1107014"/>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AM</a:t>
                </a:r>
              </a:p>
            </p:txBody>
          </p:sp>
          <p:sp>
            <p:nvSpPr>
              <p:cNvPr id="182" name="Content Placeholder 2">
                <a:extLst>
                  <a:ext uri="{FF2B5EF4-FFF2-40B4-BE49-F238E27FC236}">
                    <a16:creationId xmlns:a16="http://schemas.microsoft.com/office/drawing/2014/main" id="{3EFF3C74-4D5D-4A06-8E7A-EEB7FB51DBB5}"/>
                  </a:ext>
                </a:extLst>
              </p:cNvPr>
              <p:cNvSpPr txBox="1">
                <a:spLocks/>
              </p:cNvSpPr>
              <p:nvPr/>
            </p:nvSpPr>
            <p:spPr>
              <a:xfrm>
                <a:off x="11526908" y="1086077"/>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PM</a:t>
                </a:r>
              </a:p>
            </p:txBody>
          </p:sp>
        </p:grpSp>
      </p:grpSp>
      <p:grpSp>
        <p:nvGrpSpPr>
          <p:cNvPr id="191" name="Group 190">
            <a:extLst>
              <a:ext uri="{FF2B5EF4-FFF2-40B4-BE49-F238E27FC236}">
                <a16:creationId xmlns:a16="http://schemas.microsoft.com/office/drawing/2014/main" id="{A7BC2030-B978-47E4-A272-48A8C95AB06F}"/>
              </a:ext>
            </a:extLst>
          </p:cNvPr>
          <p:cNvGrpSpPr/>
          <p:nvPr/>
        </p:nvGrpSpPr>
        <p:grpSpPr>
          <a:xfrm>
            <a:off x="611055" y="4877854"/>
            <a:ext cx="11487092" cy="350060"/>
            <a:chOff x="596756" y="3080824"/>
            <a:chExt cx="11487092" cy="350060"/>
          </a:xfrm>
        </p:grpSpPr>
        <p:grpSp>
          <p:nvGrpSpPr>
            <p:cNvPr id="192" name="Group 191">
              <a:extLst>
                <a:ext uri="{FF2B5EF4-FFF2-40B4-BE49-F238E27FC236}">
                  <a16:creationId xmlns:a16="http://schemas.microsoft.com/office/drawing/2014/main" id="{720775D6-B7B8-4C80-B75E-D48A579F155C}"/>
                </a:ext>
              </a:extLst>
            </p:cNvPr>
            <p:cNvGrpSpPr/>
            <p:nvPr/>
          </p:nvGrpSpPr>
          <p:grpSpPr>
            <a:xfrm>
              <a:off x="596756" y="3080829"/>
              <a:ext cx="363353" cy="350055"/>
              <a:chOff x="582469" y="4195805"/>
              <a:chExt cx="409796" cy="391695"/>
            </a:xfrm>
            <a:solidFill>
              <a:srgbClr val="92D050"/>
            </a:solidFill>
          </p:grpSpPr>
          <p:sp>
            <p:nvSpPr>
              <p:cNvPr id="238" name="Partial Circle 237">
                <a:extLst>
                  <a:ext uri="{FF2B5EF4-FFF2-40B4-BE49-F238E27FC236}">
                    <a16:creationId xmlns:a16="http://schemas.microsoft.com/office/drawing/2014/main" id="{7D0F9722-2277-4518-9343-A9B3FF1D5DFE}"/>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9" name="Partial Circle 238">
                <a:extLst>
                  <a:ext uri="{FF2B5EF4-FFF2-40B4-BE49-F238E27FC236}">
                    <a16:creationId xmlns:a16="http://schemas.microsoft.com/office/drawing/2014/main" id="{2330EF1A-9554-4121-B228-0AB6727F94A1}"/>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3" name="Group 192">
              <a:extLst>
                <a:ext uri="{FF2B5EF4-FFF2-40B4-BE49-F238E27FC236}">
                  <a16:creationId xmlns:a16="http://schemas.microsoft.com/office/drawing/2014/main" id="{6E8B5EC7-366B-4603-8BE1-79B804C5CCEB}"/>
                </a:ext>
              </a:extLst>
            </p:cNvPr>
            <p:cNvGrpSpPr/>
            <p:nvPr/>
          </p:nvGrpSpPr>
          <p:grpSpPr>
            <a:xfrm>
              <a:off x="1565268" y="3080824"/>
              <a:ext cx="363353" cy="350059"/>
              <a:chOff x="582469" y="4195805"/>
              <a:chExt cx="409796" cy="391700"/>
            </a:xfrm>
            <a:solidFill>
              <a:srgbClr val="92D050"/>
            </a:solidFill>
          </p:grpSpPr>
          <p:sp>
            <p:nvSpPr>
              <p:cNvPr id="236" name="Partial Circle 235">
                <a:extLst>
                  <a:ext uri="{FF2B5EF4-FFF2-40B4-BE49-F238E27FC236}">
                    <a16:creationId xmlns:a16="http://schemas.microsoft.com/office/drawing/2014/main" id="{99AC2133-AFFE-48A2-A88E-918733975C55}"/>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7" name="Partial Circle 236">
                <a:extLst>
                  <a:ext uri="{FF2B5EF4-FFF2-40B4-BE49-F238E27FC236}">
                    <a16:creationId xmlns:a16="http://schemas.microsoft.com/office/drawing/2014/main" id="{814D7B78-1863-4C62-A0D9-423EE38AA020}"/>
                  </a:ext>
                </a:extLst>
              </p:cNvPr>
              <p:cNvSpPr/>
              <p:nvPr/>
            </p:nvSpPr>
            <p:spPr>
              <a:xfrm rot="153686">
                <a:off x="582469" y="4195811"/>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4" name="Group 193">
              <a:extLst>
                <a:ext uri="{FF2B5EF4-FFF2-40B4-BE49-F238E27FC236}">
                  <a16:creationId xmlns:a16="http://schemas.microsoft.com/office/drawing/2014/main" id="{9DF2D351-45E4-45EF-B7DE-8D3F99B195D1}"/>
                </a:ext>
              </a:extLst>
            </p:cNvPr>
            <p:cNvGrpSpPr/>
            <p:nvPr/>
          </p:nvGrpSpPr>
          <p:grpSpPr>
            <a:xfrm>
              <a:off x="2345754" y="3080829"/>
              <a:ext cx="363353" cy="350055"/>
              <a:chOff x="582469" y="4195805"/>
              <a:chExt cx="409796" cy="391695"/>
            </a:xfrm>
            <a:solidFill>
              <a:srgbClr val="92D050"/>
            </a:solidFill>
          </p:grpSpPr>
          <p:sp>
            <p:nvSpPr>
              <p:cNvPr id="234" name="Partial Circle 233">
                <a:extLst>
                  <a:ext uri="{FF2B5EF4-FFF2-40B4-BE49-F238E27FC236}">
                    <a16:creationId xmlns:a16="http://schemas.microsoft.com/office/drawing/2014/main" id="{37955C33-37B1-4422-9A26-D4E04858879C}"/>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5" name="Partial Circle 234">
                <a:extLst>
                  <a:ext uri="{FF2B5EF4-FFF2-40B4-BE49-F238E27FC236}">
                    <a16:creationId xmlns:a16="http://schemas.microsoft.com/office/drawing/2014/main" id="{EF38B663-E2B5-4145-98C0-C145A293B2C1}"/>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5" name="Group 194">
              <a:extLst>
                <a:ext uri="{FF2B5EF4-FFF2-40B4-BE49-F238E27FC236}">
                  <a16:creationId xmlns:a16="http://schemas.microsoft.com/office/drawing/2014/main" id="{9738BD98-330F-4A74-BEE7-2AF6CC252793}"/>
                </a:ext>
              </a:extLst>
            </p:cNvPr>
            <p:cNvGrpSpPr/>
            <p:nvPr/>
          </p:nvGrpSpPr>
          <p:grpSpPr>
            <a:xfrm>
              <a:off x="2997406" y="3080829"/>
              <a:ext cx="363353" cy="350055"/>
              <a:chOff x="582469" y="4195805"/>
              <a:chExt cx="409796" cy="391695"/>
            </a:xfrm>
            <a:solidFill>
              <a:srgbClr val="92D050"/>
            </a:solidFill>
          </p:grpSpPr>
          <p:sp>
            <p:nvSpPr>
              <p:cNvPr id="232" name="Partial Circle 231">
                <a:extLst>
                  <a:ext uri="{FF2B5EF4-FFF2-40B4-BE49-F238E27FC236}">
                    <a16:creationId xmlns:a16="http://schemas.microsoft.com/office/drawing/2014/main" id="{81819134-59F6-4612-AF55-DF84B1828F4B}"/>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3" name="Partial Circle 232">
                <a:extLst>
                  <a:ext uri="{FF2B5EF4-FFF2-40B4-BE49-F238E27FC236}">
                    <a16:creationId xmlns:a16="http://schemas.microsoft.com/office/drawing/2014/main" id="{9811D6F8-4A32-42C0-94E4-1C823216E6A4}"/>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6" name="Group 195">
              <a:extLst>
                <a:ext uri="{FF2B5EF4-FFF2-40B4-BE49-F238E27FC236}">
                  <a16:creationId xmlns:a16="http://schemas.microsoft.com/office/drawing/2014/main" id="{15B850F6-04E7-4D51-A7E8-A505E1168F32}"/>
                </a:ext>
              </a:extLst>
            </p:cNvPr>
            <p:cNvGrpSpPr/>
            <p:nvPr/>
          </p:nvGrpSpPr>
          <p:grpSpPr>
            <a:xfrm>
              <a:off x="3769344" y="3080829"/>
              <a:ext cx="363353" cy="350055"/>
              <a:chOff x="582469" y="4195805"/>
              <a:chExt cx="409796" cy="391695"/>
            </a:xfrm>
            <a:solidFill>
              <a:srgbClr val="92D050"/>
            </a:solidFill>
          </p:grpSpPr>
          <p:sp>
            <p:nvSpPr>
              <p:cNvPr id="230" name="Partial Circle 229">
                <a:extLst>
                  <a:ext uri="{FF2B5EF4-FFF2-40B4-BE49-F238E27FC236}">
                    <a16:creationId xmlns:a16="http://schemas.microsoft.com/office/drawing/2014/main" id="{F221CB89-BF79-4EAB-A13E-FF3C6421E0C5}"/>
                  </a:ext>
                </a:extLst>
              </p:cNvPr>
              <p:cNvSpPr/>
              <p:nvPr/>
            </p:nvSpPr>
            <p:spPr>
              <a:xfrm rot="10953686">
                <a:off x="582469" y="4195805"/>
                <a:ext cx="409796" cy="391694"/>
              </a:xfrm>
              <a:prstGeom prst="pie">
                <a:avLst>
                  <a:gd name="adj1" fmla="val 5336220"/>
                  <a:gd name="adj2" fmla="val 16121644"/>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1" name="Partial Circle 230">
                <a:extLst>
                  <a:ext uri="{FF2B5EF4-FFF2-40B4-BE49-F238E27FC236}">
                    <a16:creationId xmlns:a16="http://schemas.microsoft.com/office/drawing/2014/main" id="{B7871DDE-813E-4F26-8F90-2991607832EC}"/>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7" name="Group 196">
              <a:extLst>
                <a:ext uri="{FF2B5EF4-FFF2-40B4-BE49-F238E27FC236}">
                  <a16:creationId xmlns:a16="http://schemas.microsoft.com/office/drawing/2014/main" id="{763785C0-56CE-4E9E-9837-1D1BE4BB0D01}"/>
                </a:ext>
              </a:extLst>
            </p:cNvPr>
            <p:cNvGrpSpPr/>
            <p:nvPr/>
          </p:nvGrpSpPr>
          <p:grpSpPr>
            <a:xfrm>
              <a:off x="4770579" y="3080829"/>
              <a:ext cx="363353" cy="350055"/>
              <a:chOff x="582469" y="4195805"/>
              <a:chExt cx="409796" cy="391695"/>
            </a:xfrm>
            <a:solidFill>
              <a:srgbClr val="92D050"/>
            </a:solidFill>
          </p:grpSpPr>
          <p:sp>
            <p:nvSpPr>
              <p:cNvPr id="228" name="Partial Circle 227">
                <a:extLst>
                  <a:ext uri="{FF2B5EF4-FFF2-40B4-BE49-F238E27FC236}">
                    <a16:creationId xmlns:a16="http://schemas.microsoft.com/office/drawing/2014/main" id="{4BC53EF8-90BA-4549-89B9-D3FCC663520C}"/>
                  </a:ext>
                </a:extLst>
              </p:cNvPr>
              <p:cNvSpPr/>
              <p:nvPr/>
            </p:nvSpPr>
            <p:spPr>
              <a:xfrm rot="10953686">
                <a:off x="582469" y="4195805"/>
                <a:ext cx="409796" cy="391694"/>
              </a:xfrm>
              <a:prstGeom prst="pie">
                <a:avLst>
                  <a:gd name="adj1" fmla="val 5336220"/>
                  <a:gd name="adj2" fmla="val 16121644"/>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9" name="Partial Circle 228">
                <a:extLst>
                  <a:ext uri="{FF2B5EF4-FFF2-40B4-BE49-F238E27FC236}">
                    <a16:creationId xmlns:a16="http://schemas.microsoft.com/office/drawing/2014/main" id="{1C3811E1-B220-4E4A-A965-2B3EEC41BC2A}"/>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8" name="Group 197">
              <a:extLst>
                <a:ext uri="{FF2B5EF4-FFF2-40B4-BE49-F238E27FC236}">
                  <a16:creationId xmlns:a16="http://schemas.microsoft.com/office/drawing/2014/main" id="{2549FBED-A229-46D6-8B5E-95190C1A889A}"/>
                </a:ext>
              </a:extLst>
            </p:cNvPr>
            <p:cNvGrpSpPr/>
            <p:nvPr/>
          </p:nvGrpSpPr>
          <p:grpSpPr>
            <a:xfrm>
              <a:off x="5192934" y="3080829"/>
              <a:ext cx="363353" cy="350055"/>
              <a:chOff x="582469" y="4195805"/>
              <a:chExt cx="409796" cy="391695"/>
            </a:xfrm>
            <a:solidFill>
              <a:srgbClr val="92D050"/>
            </a:solidFill>
          </p:grpSpPr>
          <p:sp>
            <p:nvSpPr>
              <p:cNvPr id="226" name="Partial Circle 225">
                <a:extLst>
                  <a:ext uri="{FF2B5EF4-FFF2-40B4-BE49-F238E27FC236}">
                    <a16:creationId xmlns:a16="http://schemas.microsoft.com/office/drawing/2014/main" id="{EFD158DA-A481-480C-9AD7-0CFF603273E8}"/>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7" name="Partial Circle 226">
                <a:extLst>
                  <a:ext uri="{FF2B5EF4-FFF2-40B4-BE49-F238E27FC236}">
                    <a16:creationId xmlns:a16="http://schemas.microsoft.com/office/drawing/2014/main" id="{46608031-CB64-4412-ACEF-181B04AA00B0}"/>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9" name="Group 198">
              <a:extLst>
                <a:ext uri="{FF2B5EF4-FFF2-40B4-BE49-F238E27FC236}">
                  <a16:creationId xmlns:a16="http://schemas.microsoft.com/office/drawing/2014/main" id="{A370E36E-5AF6-4FEF-8A91-57DE22B5BA14}"/>
                </a:ext>
              </a:extLst>
            </p:cNvPr>
            <p:cNvGrpSpPr/>
            <p:nvPr/>
          </p:nvGrpSpPr>
          <p:grpSpPr>
            <a:xfrm>
              <a:off x="6112059" y="3080829"/>
              <a:ext cx="363353" cy="350055"/>
              <a:chOff x="582469" y="4195805"/>
              <a:chExt cx="409796" cy="391695"/>
            </a:xfrm>
            <a:solidFill>
              <a:srgbClr val="92D050"/>
            </a:solidFill>
          </p:grpSpPr>
          <p:sp>
            <p:nvSpPr>
              <p:cNvPr id="224" name="Partial Circle 223">
                <a:extLst>
                  <a:ext uri="{FF2B5EF4-FFF2-40B4-BE49-F238E27FC236}">
                    <a16:creationId xmlns:a16="http://schemas.microsoft.com/office/drawing/2014/main" id="{4B709EFB-B642-41FE-B87F-AF0AB29B3ED6}"/>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5" name="Partial Circle 224">
                <a:extLst>
                  <a:ext uri="{FF2B5EF4-FFF2-40B4-BE49-F238E27FC236}">
                    <a16:creationId xmlns:a16="http://schemas.microsoft.com/office/drawing/2014/main" id="{125E666B-8401-41FB-ABED-F64BC6F115D3}"/>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0" name="Group 199">
              <a:extLst>
                <a:ext uri="{FF2B5EF4-FFF2-40B4-BE49-F238E27FC236}">
                  <a16:creationId xmlns:a16="http://schemas.microsoft.com/office/drawing/2014/main" id="{7F423B31-BD49-4639-AD1E-0E2CC120D7BD}"/>
                </a:ext>
              </a:extLst>
            </p:cNvPr>
            <p:cNvGrpSpPr/>
            <p:nvPr/>
          </p:nvGrpSpPr>
          <p:grpSpPr>
            <a:xfrm>
              <a:off x="6961538" y="3080829"/>
              <a:ext cx="363353" cy="350055"/>
              <a:chOff x="582469" y="4195805"/>
              <a:chExt cx="409796" cy="391695"/>
            </a:xfrm>
            <a:solidFill>
              <a:srgbClr val="92D050"/>
            </a:solidFill>
          </p:grpSpPr>
          <p:sp>
            <p:nvSpPr>
              <p:cNvPr id="222" name="Partial Circle 221">
                <a:extLst>
                  <a:ext uri="{FF2B5EF4-FFF2-40B4-BE49-F238E27FC236}">
                    <a16:creationId xmlns:a16="http://schemas.microsoft.com/office/drawing/2014/main" id="{D01C919A-4014-4F14-B58B-17E0015994CD}"/>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223" name="Partial Circle 222">
                <a:extLst>
                  <a:ext uri="{FF2B5EF4-FFF2-40B4-BE49-F238E27FC236}">
                    <a16:creationId xmlns:a16="http://schemas.microsoft.com/office/drawing/2014/main" id="{10FFEB2F-B725-4C99-9B1C-5DFAFBCEAF83}"/>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201" name="Group 200">
              <a:extLst>
                <a:ext uri="{FF2B5EF4-FFF2-40B4-BE49-F238E27FC236}">
                  <a16:creationId xmlns:a16="http://schemas.microsoft.com/office/drawing/2014/main" id="{87008B1E-122A-4DBA-A8F5-6644C4066E2A}"/>
                </a:ext>
              </a:extLst>
            </p:cNvPr>
            <p:cNvGrpSpPr/>
            <p:nvPr/>
          </p:nvGrpSpPr>
          <p:grpSpPr>
            <a:xfrm>
              <a:off x="7433571" y="3080829"/>
              <a:ext cx="363353" cy="350055"/>
              <a:chOff x="582469" y="4195805"/>
              <a:chExt cx="409796" cy="391695"/>
            </a:xfrm>
            <a:solidFill>
              <a:srgbClr val="92D050"/>
            </a:solidFill>
          </p:grpSpPr>
          <p:sp>
            <p:nvSpPr>
              <p:cNvPr id="220" name="Partial Circle 219">
                <a:extLst>
                  <a:ext uri="{FF2B5EF4-FFF2-40B4-BE49-F238E27FC236}">
                    <a16:creationId xmlns:a16="http://schemas.microsoft.com/office/drawing/2014/main" id="{72B09199-46C9-4B60-9167-4A16E2F6C4E3}"/>
                  </a:ext>
                </a:extLst>
              </p:cNvPr>
              <p:cNvSpPr/>
              <p:nvPr/>
            </p:nvSpPr>
            <p:spPr>
              <a:xfrm rot="10953686">
                <a:off x="582469" y="4195805"/>
                <a:ext cx="409796" cy="391694"/>
              </a:xfrm>
              <a:prstGeom prst="pie">
                <a:avLst>
                  <a:gd name="adj1" fmla="val 5336220"/>
                  <a:gd name="adj2" fmla="val 16121644"/>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221" name="Partial Circle 220">
                <a:extLst>
                  <a:ext uri="{FF2B5EF4-FFF2-40B4-BE49-F238E27FC236}">
                    <a16:creationId xmlns:a16="http://schemas.microsoft.com/office/drawing/2014/main" id="{FC2209EE-B880-47A4-ADE4-A3F581D64797}"/>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202" name="Group 201">
              <a:extLst>
                <a:ext uri="{FF2B5EF4-FFF2-40B4-BE49-F238E27FC236}">
                  <a16:creationId xmlns:a16="http://schemas.microsoft.com/office/drawing/2014/main" id="{050BE715-8AC4-47DA-96CB-DA09395F2C6B}"/>
                </a:ext>
              </a:extLst>
            </p:cNvPr>
            <p:cNvGrpSpPr/>
            <p:nvPr/>
          </p:nvGrpSpPr>
          <p:grpSpPr>
            <a:xfrm>
              <a:off x="8171196" y="3080829"/>
              <a:ext cx="363353" cy="350055"/>
              <a:chOff x="582469" y="4195805"/>
              <a:chExt cx="409796" cy="391695"/>
            </a:xfrm>
            <a:solidFill>
              <a:srgbClr val="92D050"/>
            </a:solidFill>
          </p:grpSpPr>
          <p:sp>
            <p:nvSpPr>
              <p:cNvPr id="218" name="Partial Circle 217">
                <a:extLst>
                  <a:ext uri="{FF2B5EF4-FFF2-40B4-BE49-F238E27FC236}">
                    <a16:creationId xmlns:a16="http://schemas.microsoft.com/office/drawing/2014/main" id="{84F091CE-E3CD-4C0C-8436-C8A0A5D6D0E9}"/>
                  </a:ext>
                </a:extLst>
              </p:cNvPr>
              <p:cNvSpPr/>
              <p:nvPr/>
            </p:nvSpPr>
            <p:spPr>
              <a:xfrm rot="10953686">
                <a:off x="582469" y="4195805"/>
                <a:ext cx="409796" cy="391694"/>
              </a:xfrm>
              <a:prstGeom prst="pie">
                <a:avLst>
                  <a:gd name="adj1" fmla="val 5336220"/>
                  <a:gd name="adj2" fmla="val 16121644"/>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219" name="Partial Circle 218">
                <a:extLst>
                  <a:ext uri="{FF2B5EF4-FFF2-40B4-BE49-F238E27FC236}">
                    <a16:creationId xmlns:a16="http://schemas.microsoft.com/office/drawing/2014/main" id="{1F24BF8A-658F-4AE7-B14D-F77537A5290E}"/>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203" name="Group 202">
              <a:extLst>
                <a:ext uri="{FF2B5EF4-FFF2-40B4-BE49-F238E27FC236}">
                  <a16:creationId xmlns:a16="http://schemas.microsoft.com/office/drawing/2014/main" id="{B388283B-1891-4D22-ADAB-B19933FE3B99}"/>
                </a:ext>
              </a:extLst>
            </p:cNvPr>
            <p:cNvGrpSpPr/>
            <p:nvPr/>
          </p:nvGrpSpPr>
          <p:grpSpPr>
            <a:xfrm>
              <a:off x="9208086" y="3080829"/>
              <a:ext cx="363353" cy="350055"/>
              <a:chOff x="582469" y="4195805"/>
              <a:chExt cx="409796" cy="391695"/>
            </a:xfrm>
            <a:solidFill>
              <a:srgbClr val="92D050"/>
            </a:solidFill>
          </p:grpSpPr>
          <p:sp>
            <p:nvSpPr>
              <p:cNvPr id="216" name="Partial Circle 215">
                <a:extLst>
                  <a:ext uri="{FF2B5EF4-FFF2-40B4-BE49-F238E27FC236}">
                    <a16:creationId xmlns:a16="http://schemas.microsoft.com/office/drawing/2014/main" id="{0FB1EE85-CE74-4529-9893-EA4967EFE74B}"/>
                  </a:ext>
                </a:extLst>
              </p:cNvPr>
              <p:cNvSpPr/>
              <p:nvPr/>
            </p:nvSpPr>
            <p:spPr>
              <a:xfrm rot="10953686">
                <a:off x="582469" y="4195805"/>
                <a:ext cx="409796" cy="391694"/>
              </a:xfrm>
              <a:prstGeom prst="pie">
                <a:avLst>
                  <a:gd name="adj1" fmla="val 5336220"/>
                  <a:gd name="adj2" fmla="val 16121644"/>
                </a:avLst>
              </a:prstGeom>
              <a:solidFill>
                <a:srgbClr val="A20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7" name="Partial Circle 216">
                <a:extLst>
                  <a:ext uri="{FF2B5EF4-FFF2-40B4-BE49-F238E27FC236}">
                    <a16:creationId xmlns:a16="http://schemas.microsoft.com/office/drawing/2014/main" id="{9AE0D3DA-571E-48D6-AAD4-C8F09FA75745}"/>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4" name="Group 203">
              <a:extLst>
                <a:ext uri="{FF2B5EF4-FFF2-40B4-BE49-F238E27FC236}">
                  <a16:creationId xmlns:a16="http://schemas.microsoft.com/office/drawing/2014/main" id="{6F34CF5F-8AF4-4BE9-9EE9-BA674B4F7A7E}"/>
                </a:ext>
              </a:extLst>
            </p:cNvPr>
            <p:cNvGrpSpPr/>
            <p:nvPr/>
          </p:nvGrpSpPr>
          <p:grpSpPr>
            <a:xfrm>
              <a:off x="9892938" y="3080829"/>
              <a:ext cx="363353" cy="350055"/>
              <a:chOff x="582469" y="4195805"/>
              <a:chExt cx="409796" cy="391695"/>
            </a:xfrm>
            <a:solidFill>
              <a:srgbClr val="92D050"/>
            </a:solidFill>
          </p:grpSpPr>
          <p:sp>
            <p:nvSpPr>
              <p:cNvPr id="214" name="Partial Circle 213">
                <a:extLst>
                  <a:ext uri="{FF2B5EF4-FFF2-40B4-BE49-F238E27FC236}">
                    <a16:creationId xmlns:a16="http://schemas.microsoft.com/office/drawing/2014/main" id="{5C0AD9D3-4875-4BF3-A71E-30AA10B4AA76}"/>
                  </a:ext>
                </a:extLst>
              </p:cNvPr>
              <p:cNvSpPr/>
              <p:nvPr/>
            </p:nvSpPr>
            <p:spPr>
              <a:xfrm rot="10953686">
                <a:off x="601096" y="4195805"/>
                <a:ext cx="372542" cy="391694"/>
              </a:xfrm>
              <a:prstGeom prst="pie">
                <a:avLst>
                  <a:gd name="adj1" fmla="val 5336220"/>
                  <a:gd name="adj2" fmla="val 16121644"/>
                </a:avLst>
              </a:prstGeom>
              <a:solidFill>
                <a:srgbClr val="A20C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5" name="Partial Circle 214">
                <a:extLst>
                  <a:ext uri="{FF2B5EF4-FFF2-40B4-BE49-F238E27FC236}">
                    <a16:creationId xmlns:a16="http://schemas.microsoft.com/office/drawing/2014/main" id="{94B270B5-82F7-4E50-988D-1FA0F33A024F}"/>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5" name="Group 204">
              <a:extLst>
                <a:ext uri="{FF2B5EF4-FFF2-40B4-BE49-F238E27FC236}">
                  <a16:creationId xmlns:a16="http://schemas.microsoft.com/office/drawing/2014/main" id="{EF8F14F4-522E-46E9-88C9-F07C881E8BCE}"/>
                </a:ext>
              </a:extLst>
            </p:cNvPr>
            <p:cNvGrpSpPr/>
            <p:nvPr/>
          </p:nvGrpSpPr>
          <p:grpSpPr>
            <a:xfrm>
              <a:off x="10364344" y="3080829"/>
              <a:ext cx="363353" cy="350055"/>
              <a:chOff x="582469" y="4195805"/>
              <a:chExt cx="409796" cy="391695"/>
            </a:xfrm>
            <a:solidFill>
              <a:srgbClr val="92D050"/>
            </a:solidFill>
          </p:grpSpPr>
          <p:sp>
            <p:nvSpPr>
              <p:cNvPr id="212" name="Partial Circle 211">
                <a:extLst>
                  <a:ext uri="{FF2B5EF4-FFF2-40B4-BE49-F238E27FC236}">
                    <a16:creationId xmlns:a16="http://schemas.microsoft.com/office/drawing/2014/main" id="{746213EB-EEB4-470F-8887-A4BBE381B7F0}"/>
                  </a:ext>
                </a:extLst>
              </p:cNvPr>
              <p:cNvSpPr/>
              <p:nvPr/>
            </p:nvSpPr>
            <p:spPr>
              <a:xfrm rot="10953686">
                <a:off x="582469" y="4195805"/>
                <a:ext cx="409796" cy="391694"/>
              </a:xfrm>
              <a:prstGeom prst="pie">
                <a:avLst>
                  <a:gd name="adj1" fmla="val 5336220"/>
                  <a:gd name="adj2" fmla="val 16121644"/>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3" name="Partial Circle 212">
                <a:extLst>
                  <a:ext uri="{FF2B5EF4-FFF2-40B4-BE49-F238E27FC236}">
                    <a16:creationId xmlns:a16="http://schemas.microsoft.com/office/drawing/2014/main" id="{03BC6C37-BDFB-47B3-B9DA-02B299DF4A6A}"/>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6" name="Group 205">
              <a:extLst>
                <a:ext uri="{FF2B5EF4-FFF2-40B4-BE49-F238E27FC236}">
                  <a16:creationId xmlns:a16="http://schemas.microsoft.com/office/drawing/2014/main" id="{10C3298D-A74E-4454-AEEF-0CA978B7C3A3}"/>
                </a:ext>
              </a:extLst>
            </p:cNvPr>
            <p:cNvGrpSpPr/>
            <p:nvPr/>
          </p:nvGrpSpPr>
          <p:grpSpPr>
            <a:xfrm>
              <a:off x="10839078" y="3080829"/>
              <a:ext cx="363353" cy="350055"/>
              <a:chOff x="582469" y="4195805"/>
              <a:chExt cx="409796" cy="391695"/>
            </a:xfrm>
            <a:solidFill>
              <a:srgbClr val="92D050"/>
            </a:solidFill>
          </p:grpSpPr>
          <p:sp>
            <p:nvSpPr>
              <p:cNvPr id="210" name="Partial Circle 209">
                <a:extLst>
                  <a:ext uri="{FF2B5EF4-FFF2-40B4-BE49-F238E27FC236}">
                    <a16:creationId xmlns:a16="http://schemas.microsoft.com/office/drawing/2014/main" id="{BFB0F54B-21FF-4D2E-818D-6BC3F426DD0C}"/>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1" name="Partial Circle 210">
                <a:extLst>
                  <a:ext uri="{FF2B5EF4-FFF2-40B4-BE49-F238E27FC236}">
                    <a16:creationId xmlns:a16="http://schemas.microsoft.com/office/drawing/2014/main" id="{20140B6B-9105-495E-B94E-82C52B8817E8}"/>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7" name="Group 206">
              <a:extLst>
                <a:ext uri="{FF2B5EF4-FFF2-40B4-BE49-F238E27FC236}">
                  <a16:creationId xmlns:a16="http://schemas.microsoft.com/office/drawing/2014/main" id="{CE44149B-957C-4CFF-8BE5-4FE7DEAE970B}"/>
                </a:ext>
              </a:extLst>
            </p:cNvPr>
            <p:cNvGrpSpPr/>
            <p:nvPr/>
          </p:nvGrpSpPr>
          <p:grpSpPr>
            <a:xfrm>
              <a:off x="11720495" y="3080829"/>
              <a:ext cx="363353" cy="350055"/>
              <a:chOff x="582469" y="4195805"/>
              <a:chExt cx="409796" cy="391695"/>
            </a:xfrm>
            <a:solidFill>
              <a:srgbClr val="92D050"/>
            </a:solidFill>
          </p:grpSpPr>
          <p:sp>
            <p:nvSpPr>
              <p:cNvPr id="208" name="Partial Circle 207">
                <a:extLst>
                  <a:ext uri="{FF2B5EF4-FFF2-40B4-BE49-F238E27FC236}">
                    <a16:creationId xmlns:a16="http://schemas.microsoft.com/office/drawing/2014/main" id="{278C0CF1-5C88-4D0E-9602-3C1D4B6FA8FD}"/>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9" name="Partial Circle 208">
                <a:extLst>
                  <a:ext uri="{FF2B5EF4-FFF2-40B4-BE49-F238E27FC236}">
                    <a16:creationId xmlns:a16="http://schemas.microsoft.com/office/drawing/2014/main" id="{9E4D8A2E-3C49-4354-9217-BBE507760F36}"/>
                  </a:ext>
                </a:extLst>
              </p:cNvPr>
              <p:cNvSpPr/>
              <p:nvPr/>
            </p:nvSpPr>
            <p:spPr>
              <a:xfrm rot="153686">
                <a:off x="582469" y="4195806"/>
                <a:ext cx="409796" cy="391694"/>
              </a:xfrm>
              <a:prstGeom prst="pie">
                <a:avLst>
                  <a:gd name="adj1" fmla="val 5238085"/>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240" name="Title 1">
            <a:extLst>
              <a:ext uri="{FF2B5EF4-FFF2-40B4-BE49-F238E27FC236}">
                <a16:creationId xmlns:a16="http://schemas.microsoft.com/office/drawing/2014/main" id="{D5485C16-3DC0-4131-BFF9-8D41BA0A14B9}"/>
              </a:ext>
            </a:extLst>
          </p:cNvPr>
          <p:cNvSpPr>
            <a:spLocks noGrp="1"/>
          </p:cNvSpPr>
          <p:nvPr>
            <p:ph type="title"/>
          </p:nvPr>
        </p:nvSpPr>
        <p:spPr>
          <a:xfrm>
            <a:off x="1445142" y="138442"/>
            <a:ext cx="5988429" cy="1195407"/>
          </a:xfrm>
        </p:spPr>
        <p:txBody>
          <a:bodyPr>
            <a:normAutofit/>
          </a:bodyPr>
          <a:lstStyle/>
          <a:p>
            <a:r>
              <a:rPr lang="en-US" sz="4000">
                <a:solidFill>
                  <a:schemeClr val="accent1"/>
                </a:solidFill>
              </a:rPr>
              <a:t>Intersection Delay</a:t>
            </a:r>
            <a:endParaRPr lang="en-US" sz="4000" u="sng">
              <a:solidFill>
                <a:schemeClr val="accent1"/>
              </a:solidFill>
            </a:endParaRPr>
          </a:p>
        </p:txBody>
      </p:sp>
      <p:pic>
        <p:nvPicPr>
          <p:cNvPr id="241" name="Picture 240">
            <a:extLst>
              <a:ext uri="{FF2B5EF4-FFF2-40B4-BE49-F238E27FC236}">
                <a16:creationId xmlns:a16="http://schemas.microsoft.com/office/drawing/2014/main" id="{4D3656C1-399E-4C80-BE53-1325E6E46BF1}"/>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56818" t="15185" r="26709" b="54362"/>
          <a:stretch/>
        </p:blipFill>
        <p:spPr>
          <a:xfrm>
            <a:off x="-9505" y="-23609"/>
            <a:ext cx="1429942" cy="1486938"/>
          </a:xfrm>
          <a:prstGeom prst="rect">
            <a:avLst/>
          </a:prstGeom>
        </p:spPr>
      </p:pic>
      <p:sp>
        <p:nvSpPr>
          <p:cNvPr id="242" name="Content Placeholder 2">
            <a:extLst>
              <a:ext uri="{FF2B5EF4-FFF2-40B4-BE49-F238E27FC236}">
                <a16:creationId xmlns:a16="http://schemas.microsoft.com/office/drawing/2014/main" id="{79E529F3-6B59-442F-B8F6-9EE3EBEF1191}"/>
              </a:ext>
            </a:extLst>
          </p:cNvPr>
          <p:cNvSpPr txBox="1">
            <a:spLocks/>
          </p:cNvSpPr>
          <p:nvPr/>
        </p:nvSpPr>
        <p:spPr>
          <a:xfrm>
            <a:off x="-26187" y="6644926"/>
            <a:ext cx="9133591" cy="228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i="1"/>
              <a:t>* Alternative 2 analysis only performed for PM Peak Period</a:t>
            </a:r>
          </a:p>
        </p:txBody>
      </p:sp>
      <p:sp>
        <p:nvSpPr>
          <p:cNvPr id="174" name="Rectangle 173">
            <a:extLst>
              <a:ext uri="{FF2B5EF4-FFF2-40B4-BE49-F238E27FC236}">
                <a16:creationId xmlns:a16="http://schemas.microsoft.com/office/drawing/2014/main" id="{DF057415-1F90-4C22-8D50-334452EB1AF6}"/>
              </a:ext>
            </a:extLst>
          </p:cNvPr>
          <p:cNvSpPr/>
          <p:nvPr/>
        </p:nvSpPr>
        <p:spPr>
          <a:xfrm>
            <a:off x="10233" y="2183172"/>
            <a:ext cx="1467068" cy="369332"/>
          </a:xfrm>
          <a:prstGeom prst="rect">
            <a:avLst/>
          </a:prstGeom>
          <a:solidFill>
            <a:schemeClr val="tx1"/>
          </a:solidFill>
        </p:spPr>
        <p:txBody>
          <a:bodyPr wrap="square">
            <a:spAutoFit/>
          </a:bodyPr>
          <a:lstStyle/>
          <a:p>
            <a:r>
              <a:rPr lang="en-US" b="1">
                <a:solidFill>
                  <a:schemeClr val="bg1"/>
                </a:solidFill>
              </a:rPr>
              <a:t>Existing</a:t>
            </a:r>
            <a:endParaRPr lang="en-US">
              <a:solidFill>
                <a:schemeClr val="bg1"/>
              </a:solidFill>
            </a:endParaRPr>
          </a:p>
        </p:txBody>
      </p:sp>
      <p:grpSp>
        <p:nvGrpSpPr>
          <p:cNvPr id="2" name="Group 1">
            <a:extLst>
              <a:ext uri="{FF2B5EF4-FFF2-40B4-BE49-F238E27FC236}">
                <a16:creationId xmlns:a16="http://schemas.microsoft.com/office/drawing/2014/main" id="{8DB45274-6FF0-4ED5-9EB2-EC521F13A15F}"/>
              </a:ext>
            </a:extLst>
          </p:cNvPr>
          <p:cNvGrpSpPr/>
          <p:nvPr/>
        </p:nvGrpSpPr>
        <p:grpSpPr>
          <a:xfrm>
            <a:off x="581268" y="2617215"/>
            <a:ext cx="11493940" cy="350057"/>
            <a:chOff x="589908" y="3089898"/>
            <a:chExt cx="11493940" cy="350057"/>
          </a:xfrm>
        </p:grpSpPr>
        <p:grpSp>
          <p:nvGrpSpPr>
            <p:cNvPr id="73" name="Group 72">
              <a:extLst>
                <a:ext uri="{FF2B5EF4-FFF2-40B4-BE49-F238E27FC236}">
                  <a16:creationId xmlns:a16="http://schemas.microsoft.com/office/drawing/2014/main" id="{7B842049-4E6D-4721-99D6-3E1CED443F9E}"/>
                </a:ext>
              </a:extLst>
            </p:cNvPr>
            <p:cNvGrpSpPr/>
            <p:nvPr/>
          </p:nvGrpSpPr>
          <p:grpSpPr>
            <a:xfrm>
              <a:off x="596756" y="3089898"/>
              <a:ext cx="11487092" cy="350056"/>
              <a:chOff x="596756" y="3080828"/>
              <a:chExt cx="11487092" cy="350056"/>
            </a:xfrm>
          </p:grpSpPr>
          <p:sp>
            <p:nvSpPr>
              <p:cNvPr id="7" name="Partial Circle 6">
                <a:extLst>
                  <a:ext uri="{FF2B5EF4-FFF2-40B4-BE49-F238E27FC236}">
                    <a16:creationId xmlns:a16="http://schemas.microsoft.com/office/drawing/2014/main" id="{86FE8C0E-1C16-4E65-BF33-16EABEE5ED42}"/>
                  </a:ext>
                </a:extLst>
              </p:cNvPr>
              <p:cNvSpPr/>
              <p:nvPr/>
            </p:nvSpPr>
            <p:spPr>
              <a:xfrm rot="10953686">
                <a:off x="596756" y="3080828"/>
                <a:ext cx="363353" cy="35005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8">
                <a:extLst>
                  <a:ext uri="{FF2B5EF4-FFF2-40B4-BE49-F238E27FC236}">
                    <a16:creationId xmlns:a16="http://schemas.microsoft.com/office/drawing/2014/main" id="{F295302B-61BB-49A1-A922-C8614500466E}"/>
                  </a:ext>
                </a:extLst>
              </p:cNvPr>
              <p:cNvGrpSpPr/>
              <p:nvPr/>
            </p:nvGrpSpPr>
            <p:grpSpPr>
              <a:xfrm>
                <a:off x="1565268" y="3080829"/>
                <a:ext cx="363353" cy="350055"/>
                <a:chOff x="582469" y="4195805"/>
                <a:chExt cx="409796" cy="391695"/>
              </a:xfrm>
              <a:solidFill>
                <a:srgbClr val="92D050"/>
              </a:solidFill>
            </p:grpSpPr>
            <p:sp>
              <p:nvSpPr>
                <p:cNvPr id="10" name="Partial Circle 9">
                  <a:extLst>
                    <a:ext uri="{FF2B5EF4-FFF2-40B4-BE49-F238E27FC236}">
                      <a16:creationId xmlns:a16="http://schemas.microsoft.com/office/drawing/2014/main" id="{37BF378E-EEC2-438B-B746-9EF9A0D10545}"/>
                    </a:ext>
                  </a:extLst>
                </p:cNvPr>
                <p:cNvSpPr/>
                <p:nvPr/>
              </p:nvSpPr>
              <p:spPr>
                <a:xfrm rot="10953686">
                  <a:off x="582469" y="4195805"/>
                  <a:ext cx="409796" cy="391694"/>
                </a:xfrm>
                <a:prstGeom prst="pie">
                  <a:avLst>
                    <a:gd name="adj1" fmla="val 5336220"/>
                    <a:gd name="adj2" fmla="val 16121644"/>
                  </a:avLst>
                </a:prstGeom>
                <a:solidFill>
                  <a:srgbClr val="F8EA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Partial Circle 10">
                  <a:extLst>
                    <a:ext uri="{FF2B5EF4-FFF2-40B4-BE49-F238E27FC236}">
                      <a16:creationId xmlns:a16="http://schemas.microsoft.com/office/drawing/2014/main" id="{1E88C726-0DC2-47FF-AE0B-FDF57E5EBC58}"/>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2" name="Group 11">
                <a:extLst>
                  <a:ext uri="{FF2B5EF4-FFF2-40B4-BE49-F238E27FC236}">
                    <a16:creationId xmlns:a16="http://schemas.microsoft.com/office/drawing/2014/main" id="{25800A94-CD03-4F3B-9E4E-B0A3597A4937}"/>
                  </a:ext>
                </a:extLst>
              </p:cNvPr>
              <p:cNvGrpSpPr/>
              <p:nvPr/>
            </p:nvGrpSpPr>
            <p:grpSpPr>
              <a:xfrm>
                <a:off x="2345754" y="3080829"/>
                <a:ext cx="363353" cy="350055"/>
                <a:chOff x="582469" y="4195805"/>
                <a:chExt cx="409796" cy="391695"/>
              </a:xfrm>
              <a:solidFill>
                <a:srgbClr val="92D050"/>
              </a:solidFill>
            </p:grpSpPr>
            <p:sp>
              <p:nvSpPr>
                <p:cNvPr id="13" name="Partial Circle 12">
                  <a:extLst>
                    <a:ext uri="{FF2B5EF4-FFF2-40B4-BE49-F238E27FC236}">
                      <a16:creationId xmlns:a16="http://schemas.microsoft.com/office/drawing/2014/main" id="{6E8FEC41-FC06-4FB0-8E96-6C27034540F4}"/>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Partial Circle 13">
                  <a:extLst>
                    <a:ext uri="{FF2B5EF4-FFF2-40B4-BE49-F238E27FC236}">
                      <a16:creationId xmlns:a16="http://schemas.microsoft.com/office/drawing/2014/main" id="{92921283-FF36-4A45-BECC-626A1F39AFAE}"/>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0807D1FF-DAFF-4C22-BF5E-A7C14C00D96F}"/>
                  </a:ext>
                </a:extLst>
              </p:cNvPr>
              <p:cNvGrpSpPr/>
              <p:nvPr/>
            </p:nvGrpSpPr>
            <p:grpSpPr>
              <a:xfrm>
                <a:off x="2997406" y="3080829"/>
                <a:ext cx="363353" cy="350055"/>
                <a:chOff x="582469" y="4195805"/>
                <a:chExt cx="409796" cy="391695"/>
              </a:xfrm>
              <a:solidFill>
                <a:srgbClr val="92D050"/>
              </a:solidFill>
            </p:grpSpPr>
            <p:sp>
              <p:nvSpPr>
                <p:cNvPr id="16" name="Partial Circle 15">
                  <a:extLst>
                    <a:ext uri="{FF2B5EF4-FFF2-40B4-BE49-F238E27FC236}">
                      <a16:creationId xmlns:a16="http://schemas.microsoft.com/office/drawing/2014/main" id="{FB57A9E7-4757-406D-9346-D7BF4FAF1248}"/>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Partial Circle 16">
                  <a:extLst>
                    <a:ext uri="{FF2B5EF4-FFF2-40B4-BE49-F238E27FC236}">
                      <a16:creationId xmlns:a16="http://schemas.microsoft.com/office/drawing/2014/main" id="{7507B4C1-47EF-4070-96E3-61789F95CC8C}"/>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8" name="Group 17">
                <a:extLst>
                  <a:ext uri="{FF2B5EF4-FFF2-40B4-BE49-F238E27FC236}">
                    <a16:creationId xmlns:a16="http://schemas.microsoft.com/office/drawing/2014/main" id="{9446A420-7810-42B3-8788-C8C7841A6B14}"/>
                  </a:ext>
                </a:extLst>
              </p:cNvPr>
              <p:cNvGrpSpPr/>
              <p:nvPr/>
            </p:nvGrpSpPr>
            <p:grpSpPr>
              <a:xfrm>
                <a:off x="3769344" y="3080829"/>
                <a:ext cx="363353" cy="350055"/>
                <a:chOff x="582469" y="4195805"/>
                <a:chExt cx="409796" cy="391695"/>
              </a:xfrm>
              <a:solidFill>
                <a:srgbClr val="92D050"/>
              </a:solidFill>
            </p:grpSpPr>
            <p:sp>
              <p:nvSpPr>
                <p:cNvPr id="19" name="Partial Circle 18">
                  <a:extLst>
                    <a:ext uri="{FF2B5EF4-FFF2-40B4-BE49-F238E27FC236}">
                      <a16:creationId xmlns:a16="http://schemas.microsoft.com/office/drawing/2014/main" id="{4CAACCE9-F2B5-4F1B-AB7D-4C22B29300EA}"/>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Partial Circle 19">
                  <a:extLst>
                    <a:ext uri="{FF2B5EF4-FFF2-40B4-BE49-F238E27FC236}">
                      <a16:creationId xmlns:a16="http://schemas.microsoft.com/office/drawing/2014/main" id="{DAC06A77-893B-4E26-A100-4E646433F71A}"/>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20790252-B394-48C9-9005-127CA26DA580}"/>
                  </a:ext>
                </a:extLst>
              </p:cNvPr>
              <p:cNvGrpSpPr/>
              <p:nvPr/>
            </p:nvGrpSpPr>
            <p:grpSpPr>
              <a:xfrm>
                <a:off x="4770579" y="3080829"/>
                <a:ext cx="363353" cy="350055"/>
                <a:chOff x="582469" y="4195805"/>
                <a:chExt cx="409796" cy="391695"/>
              </a:xfrm>
              <a:solidFill>
                <a:srgbClr val="92D050"/>
              </a:solidFill>
            </p:grpSpPr>
            <p:sp>
              <p:nvSpPr>
                <p:cNvPr id="22" name="Partial Circle 21">
                  <a:extLst>
                    <a:ext uri="{FF2B5EF4-FFF2-40B4-BE49-F238E27FC236}">
                      <a16:creationId xmlns:a16="http://schemas.microsoft.com/office/drawing/2014/main" id="{3C8B7C75-D14D-4D24-AB17-7A85B6B9742D}"/>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artial Circle 22">
                  <a:extLst>
                    <a:ext uri="{FF2B5EF4-FFF2-40B4-BE49-F238E27FC236}">
                      <a16:creationId xmlns:a16="http://schemas.microsoft.com/office/drawing/2014/main" id="{FD78B2BA-D82B-42E3-955C-DC374D81326B}"/>
                    </a:ext>
                  </a:extLst>
                </p:cNvPr>
                <p:cNvSpPr/>
                <p:nvPr/>
              </p:nvSpPr>
              <p:spPr>
                <a:xfrm rot="153686">
                  <a:off x="582469" y="4195806"/>
                  <a:ext cx="409796" cy="391694"/>
                </a:xfrm>
                <a:prstGeom prst="pie">
                  <a:avLst>
                    <a:gd name="adj1" fmla="val 5238085"/>
                    <a:gd name="adj2" fmla="val 16121644"/>
                  </a:avLst>
                </a:prstGeom>
                <a:solidFill>
                  <a:srgbClr val="F8EA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4" name="Group 23">
                <a:extLst>
                  <a:ext uri="{FF2B5EF4-FFF2-40B4-BE49-F238E27FC236}">
                    <a16:creationId xmlns:a16="http://schemas.microsoft.com/office/drawing/2014/main" id="{5165003F-61B9-4291-A9F9-FC6F7725F926}"/>
                  </a:ext>
                </a:extLst>
              </p:cNvPr>
              <p:cNvGrpSpPr/>
              <p:nvPr/>
            </p:nvGrpSpPr>
            <p:grpSpPr>
              <a:xfrm>
                <a:off x="5192934" y="3080829"/>
                <a:ext cx="363353" cy="350055"/>
                <a:chOff x="582469" y="4195805"/>
                <a:chExt cx="409796" cy="391695"/>
              </a:xfrm>
              <a:solidFill>
                <a:srgbClr val="92D050"/>
              </a:solidFill>
            </p:grpSpPr>
            <p:sp>
              <p:nvSpPr>
                <p:cNvPr id="25" name="Partial Circle 24">
                  <a:extLst>
                    <a:ext uri="{FF2B5EF4-FFF2-40B4-BE49-F238E27FC236}">
                      <a16:creationId xmlns:a16="http://schemas.microsoft.com/office/drawing/2014/main" id="{2889EF01-72B8-4E06-A7E7-271E1B2D1B26}"/>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Partial Circle 25">
                  <a:extLst>
                    <a:ext uri="{FF2B5EF4-FFF2-40B4-BE49-F238E27FC236}">
                      <a16:creationId xmlns:a16="http://schemas.microsoft.com/office/drawing/2014/main" id="{4E6986B0-507D-47A8-B4C1-143F4387ABB3}"/>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7" name="Group 26">
                <a:extLst>
                  <a:ext uri="{FF2B5EF4-FFF2-40B4-BE49-F238E27FC236}">
                    <a16:creationId xmlns:a16="http://schemas.microsoft.com/office/drawing/2014/main" id="{63BADC31-647B-4795-97AB-025275A50137}"/>
                  </a:ext>
                </a:extLst>
              </p:cNvPr>
              <p:cNvGrpSpPr/>
              <p:nvPr/>
            </p:nvGrpSpPr>
            <p:grpSpPr>
              <a:xfrm>
                <a:off x="6112059" y="3080829"/>
                <a:ext cx="363353" cy="350055"/>
                <a:chOff x="582469" y="4195805"/>
                <a:chExt cx="409796" cy="391695"/>
              </a:xfrm>
              <a:solidFill>
                <a:srgbClr val="92D050"/>
              </a:solidFill>
            </p:grpSpPr>
            <p:sp>
              <p:nvSpPr>
                <p:cNvPr id="28" name="Partial Circle 27">
                  <a:extLst>
                    <a:ext uri="{FF2B5EF4-FFF2-40B4-BE49-F238E27FC236}">
                      <a16:creationId xmlns:a16="http://schemas.microsoft.com/office/drawing/2014/main" id="{C2604AFD-3248-41A3-91DA-D2E4D9DF7DE9}"/>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Partial Circle 28">
                  <a:extLst>
                    <a:ext uri="{FF2B5EF4-FFF2-40B4-BE49-F238E27FC236}">
                      <a16:creationId xmlns:a16="http://schemas.microsoft.com/office/drawing/2014/main" id="{B42BD65E-2D57-477B-848C-BC639ECDDBBF}"/>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0" name="Group 29">
                <a:extLst>
                  <a:ext uri="{FF2B5EF4-FFF2-40B4-BE49-F238E27FC236}">
                    <a16:creationId xmlns:a16="http://schemas.microsoft.com/office/drawing/2014/main" id="{3B28136D-FA73-47C4-920B-DC9C984B0B48}"/>
                  </a:ext>
                </a:extLst>
              </p:cNvPr>
              <p:cNvGrpSpPr/>
              <p:nvPr/>
            </p:nvGrpSpPr>
            <p:grpSpPr>
              <a:xfrm>
                <a:off x="6961538" y="3080829"/>
                <a:ext cx="363353" cy="350055"/>
                <a:chOff x="582469" y="4195805"/>
                <a:chExt cx="409796" cy="391695"/>
              </a:xfrm>
              <a:solidFill>
                <a:srgbClr val="92D050"/>
              </a:solidFill>
            </p:grpSpPr>
            <p:sp>
              <p:nvSpPr>
                <p:cNvPr id="31" name="Partial Circle 30">
                  <a:extLst>
                    <a:ext uri="{FF2B5EF4-FFF2-40B4-BE49-F238E27FC236}">
                      <a16:creationId xmlns:a16="http://schemas.microsoft.com/office/drawing/2014/main" id="{2DA78DC2-CEFC-421C-BCD6-3BD381D5F6B8}"/>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32" name="Partial Circle 31">
                  <a:extLst>
                    <a:ext uri="{FF2B5EF4-FFF2-40B4-BE49-F238E27FC236}">
                      <a16:creationId xmlns:a16="http://schemas.microsoft.com/office/drawing/2014/main" id="{315B0344-99B4-4545-89F5-0F375E8BB786}"/>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33" name="Group 32">
                <a:extLst>
                  <a:ext uri="{FF2B5EF4-FFF2-40B4-BE49-F238E27FC236}">
                    <a16:creationId xmlns:a16="http://schemas.microsoft.com/office/drawing/2014/main" id="{E19C5A2C-D617-42EC-A3EA-97802287259F}"/>
                  </a:ext>
                </a:extLst>
              </p:cNvPr>
              <p:cNvGrpSpPr/>
              <p:nvPr/>
            </p:nvGrpSpPr>
            <p:grpSpPr>
              <a:xfrm>
                <a:off x="7433571" y="3080829"/>
                <a:ext cx="363353" cy="350055"/>
                <a:chOff x="582469" y="4195805"/>
                <a:chExt cx="409796" cy="391695"/>
              </a:xfrm>
              <a:solidFill>
                <a:srgbClr val="92D050"/>
              </a:solidFill>
            </p:grpSpPr>
            <p:sp>
              <p:nvSpPr>
                <p:cNvPr id="34" name="Partial Circle 33">
                  <a:extLst>
                    <a:ext uri="{FF2B5EF4-FFF2-40B4-BE49-F238E27FC236}">
                      <a16:creationId xmlns:a16="http://schemas.microsoft.com/office/drawing/2014/main" id="{D5B6374D-5211-4BEC-ABA2-CD058DAA8AE3}"/>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35" name="Partial Circle 34">
                  <a:extLst>
                    <a:ext uri="{FF2B5EF4-FFF2-40B4-BE49-F238E27FC236}">
                      <a16:creationId xmlns:a16="http://schemas.microsoft.com/office/drawing/2014/main" id="{929482E3-5622-40E9-9B04-FE0823A792C3}"/>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36" name="Group 35">
                <a:extLst>
                  <a:ext uri="{FF2B5EF4-FFF2-40B4-BE49-F238E27FC236}">
                    <a16:creationId xmlns:a16="http://schemas.microsoft.com/office/drawing/2014/main" id="{14DE3DBC-3D0F-4AC3-B980-6BDD46786996}"/>
                  </a:ext>
                </a:extLst>
              </p:cNvPr>
              <p:cNvGrpSpPr/>
              <p:nvPr/>
            </p:nvGrpSpPr>
            <p:grpSpPr>
              <a:xfrm>
                <a:off x="8171196" y="3080829"/>
                <a:ext cx="363353" cy="350055"/>
                <a:chOff x="582469" y="4195805"/>
                <a:chExt cx="409796" cy="391695"/>
              </a:xfrm>
              <a:solidFill>
                <a:srgbClr val="92D050"/>
              </a:solidFill>
            </p:grpSpPr>
            <p:sp>
              <p:nvSpPr>
                <p:cNvPr id="37" name="Partial Circle 36">
                  <a:extLst>
                    <a:ext uri="{FF2B5EF4-FFF2-40B4-BE49-F238E27FC236}">
                      <a16:creationId xmlns:a16="http://schemas.microsoft.com/office/drawing/2014/main" id="{78B0971D-0612-4748-9130-8C416EE5236C}"/>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38" name="Partial Circle 37">
                  <a:extLst>
                    <a:ext uri="{FF2B5EF4-FFF2-40B4-BE49-F238E27FC236}">
                      <a16:creationId xmlns:a16="http://schemas.microsoft.com/office/drawing/2014/main" id="{D3EFAD4C-BD8D-48FE-9885-6E9E23061ED8}"/>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39" name="Group 38">
                <a:extLst>
                  <a:ext uri="{FF2B5EF4-FFF2-40B4-BE49-F238E27FC236}">
                    <a16:creationId xmlns:a16="http://schemas.microsoft.com/office/drawing/2014/main" id="{C4633B35-CDAE-4DE1-96A4-E6E515E10EA9}"/>
                  </a:ext>
                </a:extLst>
              </p:cNvPr>
              <p:cNvGrpSpPr/>
              <p:nvPr/>
            </p:nvGrpSpPr>
            <p:grpSpPr>
              <a:xfrm>
                <a:off x="9208086" y="3080829"/>
                <a:ext cx="363353" cy="350055"/>
                <a:chOff x="582469" y="4195805"/>
                <a:chExt cx="409796" cy="391695"/>
              </a:xfrm>
              <a:solidFill>
                <a:srgbClr val="92D050"/>
              </a:solidFill>
            </p:grpSpPr>
            <p:sp>
              <p:nvSpPr>
                <p:cNvPr id="40" name="Partial Circle 39">
                  <a:extLst>
                    <a:ext uri="{FF2B5EF4-FFF2-40B4-BE49-F238E27FC236}">
                      <a16:creationId xmlns:a16="http://schemas.microsoft.com/office/drawing/2014/main" id="{6995F4DC-0C79-460D-86DE-1F0598549456}"/>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Partial Circle 40">
                  <a:extLst>
                    <a:ext uri="{FF2B5EF4-FFF2-40B4-BE49-F238E27FC236}">
                      <a16:creationId xmlns:a16="http://schemas.microsoft.com/office/drawing/2014/main" id="{73D942DC-D579-44E8-972C-A92D476BDAE5}"/>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2" name="Group 41">
                <a:extLst>
                  <a:ext uri="{FF2B5EF4-FFF2-40B4-BE49-F238E27FC236}">
                    <a16:creationId xmlns:a16="http://schemas.microsoft.com/office/drawing/2014/main" id="{A2A22BAC-738C-4022-9032-D4FFB28B8FB2}"/>
                  </a:ext>
                </a:extLst>
              </p:cNvPr>
              <p:cNvGrpSpPr/>
              <p:nvPr/>
            </p:nvGrpSpPr>
            <p:grpSpPr>
              <a:xfrm>
                <a:off x="9892938" y="3080829"/>
                <a:ext cx="363353" cy="350055"/>
                <a:chOff x="582469" y="4195805"/>
                <a:chExt cx="409796" cy="391695"/>
              </a:xfrm>
              <a:solidFill>
                <a:srgbClr val="92D050"/>
              </a:solidFill>
            </p:grpSpPr>
            <p:sp>
              <p:nvSpPr>
                <p:cNvPr id="43" name="Partial Circle 42">
                  <a:extLst>
                    <a:ext uri="{FF2B5EF4-FFF2-40B4-BE49-F238E27FC236}">
                      <a16:creationId xmlns:a16="http://schemas.microsoft.com/office/drawing/2014/main" id="{377137CF-97BA-464B-BCF3-76180AD08E93}"/>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Partial Circle 43">
                  <a:extLst>
                    <a:ext uri="{FF2B5EF4-FFF2-40B4-BE49-F238E27FC236}">
                      <a16:creationId xmlns:a16="http://schemas.microsoft.com/office/drawing/2014/main" id="{0007995F-70A1-46CC-B1C6-B3FF8D907628}"/>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5" name="Group 44">
                <a:extLst>
                  <a:ext uri="{FF2B5EF4-FFF2-40B4-BE49-F238E27FC236}">
                    <a16:creationId xmlns:a16="http://schemas.microsoft.com/office/drawing/2014/main" id="{88E2F08D-3945-44F8-9867-7AA0AE4AB027}"/>
                  </a:ext>
                </a:extLst>
              </p:cNvPr>
              <p:cNvGrpSpPr/>
              <p:nvPr/>
            </p:nvGrpSpPr>
            <p:grpSpPr>
              <a:xfrm>
                <a:off x="10364344" y="3080829"/>
                <a:ext cx="363353" cy="350055"/>
                <a:chOff x="582469" y="4195805"/>
                <a:chExt cx="409796" cy="391695"/>
              </a:xfrm>
              <a:solidFill>
                <a:srgbClr val="92D050"/>
              </a:solidFill>
            </p:grpSpPr>
            <p:sp>
              <p:nvSpPr>
                <p:cNvPr id="46" name="Partial Circle 45">
                  <a:extLst>
                    <a:ext uri="{FF2B5EF4-FFF2-40B4-BE49-F238E27FC236}">
                      <a16:creationId xmlns:a16="http://schemas.microsoft.com/office/drawing/2014/main" id="{AF8B0911-9EE1-4194-B161-3502D1B2E31D}"/>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Partial Circle 46">
                  <a:extLst>
                    <a:ext uri="{FF2B5EF4-FFF2-40B4-BE49-F238E27FC236}">
                      <a16:creationId xmlns:a16="http://schemas.microsoft.com/office/drawing/2014/main" id="{0EABCEFD-A44D-4F6A-89BF-BCE87B49DB08}"/>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8" name="Group 47">
                <a:extLst>
                  <a:ext uri="{FF2B5EF4-FFF2-40B4-BE49-F238E27FC236}">
                    <a16:creationId xmlns:a16="http://schemas.microsoft.com/office/drawing/2014/main" id="{61D7331A-596A-4670-9E40-AB68DB69F5BC}"/>
                  </a:ext>
                </a:extLst>
              </p:cNvPr>
              <p:cNvGrpSpPr/>
              <p:nvPr/>
            </p:nvGrpSpPr>
            <p:grpSpPr>
              <a:xfrm>
                <a:off x="10839078" y="3080829"/>
                <a:ext cx="363353" cy="350055"/>
                <a:chOff x="582469" y="4195805"/>
                <a:chExt cx="409796" cy="391695"/>
              </a:xfrm>
              <a:solidFill>
                <a:srgbClr val="92D050"/>
              </a:solidFill>
            </p:grpSpPr>
            <p:sp>
              <p:nvSpPr>
                <p:cNvPr id="49" name="Partial Circle 48">
                  <a:extLst>
                    <a:ext uri="{FF2B5EF4-FFF2-40B4-BE49-F238E27FC236}">
                      <a16:creationId xmlns:a16="http://schemas.microsoft.com/office/drawing/2014/main" id="{D0ED52DB-7D1B-4B80-8037-755423D84367}"/>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Partial Circle 49">
                  <a:extLst>
                    <a:ext uri="{FF2B5EF4-FFF2-40B4-BE49-F238E27FC236}">
                      <a16:creationId xmlns:a16="http://schemas.microsoft.com/office/drawing/2014/main" id="{8289E9DD-7BBD-41E3-B407-ED36EB2E3E73}"/>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1" name="Group 50">
                <a:extLst>
                  <a:ext uri="{FF2B5EF4-FFF2-40B4-BE49-F238E27FC236}">
                    <a16:creationId xmlns:a16="http://schemas.microsoft.com/office/drawing/2014/main" id="{3A0B83C1-0EA6-43E4-A514-4AAF355582B7}"/>
                  </a:ext>
                </a:extLst>
              </p:cNvPr>
              <p:cNvGrpSpPr/>
              <p:nvPr/>
            </p:nvGrpSpPr>
            <p:grpSpPr>
              <a:xfrm>
                <a:off x="11720495" y="3080829"/>
                <a:ext cx="363353" cy="350055"/>
                <a:chOff x="582469" y="4195805"/>
                <a:chExt cx="409796" cy="391695"/>
              </a:xfrm>
              <a:solidFill>
                <a:srgbClr val="92D050"/>
              </a:solidFill>
            </p:grpSpPr>
            <p:sp>
              <p:nvSpPr>
                <p:cNvPr id="52" name="Partial Circle 51">
                  <a:extLst>
                    <a:ext uri="{FF2B5EF4-FFF2-40B4-BE49-F238E27FC236}">
                      <a16:creationId xmlns:a16="http://schemas.microsoft.com/office/drawing/2014/main" id="{FD54CCFB-4FD3-4D52-BEC9-CA3491859D18}"/>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Partial Circle 52">
                  <a:extLst>
                    <a:ext uri="{FF2B5EF4-FFF2-40B4-BE49-F238E27FC236}">
                      <a16:creationId xmlns:a16="http://schemas.microsoft.com/office/drawing/2014/main" id="{118E1B78-9156-4B0C-9CE5-87F4E809D90A}"/>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90" name="Partial Circle 189">
              <a:extLst>
                <a:ext uri="{FF2B5EF4-FFF2-40B4-BE49-F238E27FC236}">
                  <a16:creationId xmlns:a16="http://schemas.microsoft.com/office/drawing/2014/main" id="{A97ADA46-619F-4324-BBD1-C8CFEC569E36}"/>
                </a:ext>
              </a:extLst>
            </p:cNvPr>
            <p:cNvSpPr/>
            <p:nvPr/>
          </p:nvSpPr>
          <p:spPr>
            <a:xfrm rot="153686">
              <a:off x="589908" y="3089901"/>
              <a:ext cx="363353" cy="35005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244" name="Picture 243" descr="A close up of a map&#10;&#10;Description automatically generated">
            <a:extLst>
              <a:ext uri="{FF2B5EF4-FFF2-40B4-BE49-F238E27FC236}">
                <a16:creationId xmlns:a16="http://schemas.microsoft.com/office/drawing/2014/main" id="{F8BED3B0-4B35-4354-8A95-33425452411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44629" r="4128" b="44354"/>
          <a:stretch/>
        </p:blipFill>
        <p:spPr>
          <a:xfrm>
            <a:off x="5116" y="3483650"/>
            <a:ext cx="12181767" cy="942067"/>
          </a:xfrm>
          <a:prstGeom prst="rect">
            <a:avLst/>
          </a:prstGeom>
          <a:ln>
            <a:noFill/>
          </a:ln>
        </p:spPr>
      </p:pic>
      <p:grpSp>
        <p:nvGrpSpPr>
          <p:cNvPr id="74" name="Group 73">
            <a:extLst>
              <a:ext uri="{FF2B5EF4-FFF2-40B4-BE49-F238E27FC236}">
                <a16:creationId xmlns:a16="http://schemas.microsoft.com/office/drawing/2014/main" id="{73A1BF50-580E-4D7C-86E4-28BD30C1143E}"/>
              </a:ext>
            </a:extLst>
          </p:cNvPr>
          <p:cNvGrpSpPr/>
          <p:nvPr/>
        </p:nvGrpSpPr>
        <p:grpSpPr>
          <a:xfrm>
            <a:off x="605488" y="3761636"/>
            <a:ext cx="11487092" cy="350055"/>
            <a:chOff x="596756" y="3080829"/>
            <a:chExt cx="11487092" cy="350055"/>
          </a:xfrm>
        </p:grpSpPr>
        <p:grpSp>
          <p:nvGrpSpPr>
            <p:cNvPr id="75" name="Group 74">
              <a:extLst>
                <a:ext uri="{FF2B5EF4-FFF2-40B4-BE49-F238E27FC236}">
                  <a16:creationId xmlns:a16="http://schemas.microsoft.com/office/drawing/2014/main" id="{D710E34F-2C40-4289-A18B-57184E5CEA42}"/>
                </a:ext>
              </a:extLst>
            </p:cNvPr>
            <p:cNvGrpSpPr/>
            <p:nvPr/>
          </p:nvGrpSpPr>
          <p:grpSpPr>
            <a:xfrm>
              <a:off x="596756" y="3080829"/>
              <a:ext cx="363353" cy="350055"/>
              <a:chOff x="582469" y="4195805"/>
              <a:chExt cx="409796" cy="391695"/>
            </a:xfrm>
            <a:solidFill>
              <a:srgbClr val="92D050"/>
            </a:solidFill>
          </p:grpSpPr>
          <p:sp>
            <p:nvSpPr>
              <p:cNvPr id="121" name="Partial Circle 120">
                <a:extLst>
                  <a:ext uri="{FF2B5EF4-FFF2-40B4-BE49-F238E27FC236}">
                    <a16:creationId xmlns:a16="http://schemas.microsoft.com/office/drawing/2014/main" id="{7867EA20-90C4-4483-BE68-554AE7B228AB}"/>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Partial Circle 121">
                <a:extLst>
                  <a:ext uri="{FF2B5EF4-FFF2-40B4-BE49-F238E27FC236}">
                    <a16:creationId xmlns:a16="http://schemas.microsoft.com/office/drawing/2014/main" id="{6E6E20D6-2659-4C3E-88D4-4167EAF01DF8}"/>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6" name="Group 75">
              <a:extLst>
                <a:ext uri="{FF2B5EF4-FFF2-40B4-BE49-F238E27FC236}">
                  <a16:creationId xmlns:a16="http://schemas.microsoft.com/office/drawing/2014/main" id="{350EC3B3-8EDD-42DF-B7E3-C995D64C59F1}"/>
                </a:ext>
              </a:extLst>
            </p:cNvPr>
            <p:cNvGrpSpPr/>
            <p:nvPr/>
          </p:nvGrpSpPr>
          <p:grpSpPr>
            <a:xfrm>
              <a:off x="1565268" y="3080829"/>
              <a:ext cx="363353" cy="350055"/>
              <a:chOff x="582469" y="4195805"/>
              <a:chExt cx="409796" cy="391695"/>
            </a:xfrm>
            <a:solidFill>
              <a:srgbClr val="92D050"/>
            </a:solidFill>
          </p:grpSpPr>
          <p:sp>
            <p:nvSpPr>
              <p:cNvPr id="119" name="Partial Circle 118">
                <a:extLst>
                  <a:ext uri="{FF2B5EF4-FFF2-40B4-BE49-F238E27FC236}">
                    <a16:creationId xmlns:a16="http://schemas.microsoft.com/office/drawing/2014/main" id="{0CD3FAA9-DF29-4701-A897-8D16DE9B62EB}"/>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Partial Circle 119">
                <a:extLst>
                  <a:ext uri="{FF2B5EF4-FFF2-40B4-BE49-F238E27FC236}">
                    <a16:creationId xmlns:a16="http://schemas.microsoft.com/office/drawing/2014/main" id="{19E688F7-AD44-41CA-9702-A7310F961909}"/>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7" name="Group 76">
              <a:extLst>
                <a:ext uri="{FF2B5EF4-FFF2-40B4-BE49-F238E27FC236}">
                  <a16:creationId xmlns:a16="http://schemas.microsoft.com/office/drawing/2014/main" id="{5BE8C763-002C-4897-96F7-603C4C328DF9}"/>
                </a:ext>
              </a:extLst>
            </p:cNvPr>
            <p:cNvGrpSpPr/>
            <p:nvPr/>
          </p:nvGrpSpPr>
          <p:grpSpPr>
            <a:xfrm>
              <a:off x="2345754" y="3080829"/>
              <a:ext cx="363353" cy="350055"/>
              <a:chOff x="582469" y="4195805"/>
              <a:chExt cx="409796" cy="391695"/>
            </a:xfrm>
            <a:solidFill>
              <a:srgbClr val="92D050"/>
            </a:solidFill>
          </p:grpSpPr>
          <p:sp>
            <p:nvSpPr>
              <p:cNvPr id="117" name="Partial Circle 116">
                <a:extLst>
                  <a:ext uri="{FF2B5EF4-FFF2-40B4-BE49-F238E27FC236}">
                    <a16:creationId xmlns:a16="http://schemas.microsoft.com/office/drawing/2014/main" id="{4319614A-7B40-460E-B8D4-9A089582C2B8}"/>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Partial Circle 117">
                <a:extLst>
                  <a:ext uri="{FF2B5EF4-FFF2-40B4-BE49-F238E27FC236}">
                    <a16:creationId xmlns:a16="http://schemas.microsoft.com/office/drawing/2014/main" id="{C92527C0-EB23-4899-B57F-FF55E9C53701}"/>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8" name="Group 77">
              <a:extLst>
                <a:ext uri="{FF2B5EF4-FFF2-40B4-BE49-F238E27FC236}">
                  <a16:creationId xmlns:a16="http://schemas.microsoft.com/office/drawing/2014/main" id="{0A4D8D83-9B7F-4CC1-AAF7-B70779953E27}"/>
                </a:ext>
              </a:extLst>
            </p:cNvPr>
            <p:cNvGrpSpPr/>
            <p:nvPr/>
          </p:nvGrpSpPr>
          <p:grpSpPr>
            <a:xfrm>
              <a:off x="2997406" y="3080829"/>
              <a:ext cx="363353" cy="350055"/>
              <a:chOff x="582469" y="4195805"/>
              <a:chExt cx="409796" cy="391695"/>
            </a:xfrm>
            <a:solidFill>
              <a:srgbClr val="92D050"/>
            </a:solidFill>
          </p:grpSpPr>
          <p:sp>
            <p:nvSpPr>
              <p:cNvPr id="115" name="Partial Circle 114">
                <a:extLst>
                  <a:ext uri="{FF2B5EF4-FFF2-40B4-BE49-F238E27FC236}">
                    <a16:creationId xmlns:a16="http://schemas.microsoft.com/office/drawing/2014/main" id="{06785297-9274-4695-BDD9-75592651CBA4}"/>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Partial Circle 115">
                <a:extLst>
                  <a:ext uri="{FF2B5EF4-FFF2-40B4-BE49-F238E27FC236}">
                    <a16:creationId xmlns:a16="http://schemas.microsoft.com/office/drawing/2014/main" id="{D515F85A-C6B5-4414-BD4B-F5AA2A89511A}"/>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9" name="Group 78">
              <a:extLst>
                <a:ext uri="{FF2B5EF4-FFF2-40B4-BE49-F238E27FC236}">
                  <a16:creationId xmlns:a16="http://schemas.microsoft.com/office/drawing/2014/main" id="{8B3E3E8A-48A9-46FA-BCC7-F67A7AB52507}"/>
                </a:ext>
              </a:extLst>
            </p:cNvPr>
            <p:cNvGrpSpPr/>
            <p:nvPr/>
          </p:nvGrpSpPr>
          <p:grpSpPr>
            <a:xfrm>
              <a:off x="3769344" y="3080829"/>
              <a:ext cx="363353" cy="350055"/>
              <a:chOff x="582469" y="4195805"/>
              <a:chExt cx="409796" cy="391695"/>
            </a:xfrm>
            <a:solidFill>
              <a:srgbClr val="92D050"/>
            </a:solidFill>
          </p:grpSpPr>
          <p:sp>
            <p:nvSpPr>
              <p:cNvPr id="113" name="Partial Circle 112">
                <a:extLst>
                  <a:ext uri="{FF2B5EF4-FFF2-40B4-BE49-F238E27FC236}">
                    <a16:creationId xmlns:a16="http://schemas.microsoft.com/office/drawing/2014/main" id="{5C14804A-D096-4AB2-8AEA-9E4016CC197E}"/>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Partial Circle 113">
                <a:extLst>
                  <a:ext uri="{FF2B5EF4-FFF2-40B4-BE49-F238E27FC236}">
                    <a16:creationId xmlns:a16="http://schemas.microsoft.com/office/drawing/2014/main" id="{A5738F8B-137B-40BB-83BF-24B330207725}"/>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a:extLst>
                <a:ext uri="{FF2B5EF4-FFF2-40B4-BE49-F238E27FC236}">
                  <a16:creationId xmlns:a16="http://schemas.microsoft.com/office/drawing/2014/main" id="{A7177C20-80C0-458B-BD41-BE343ADB1966}"/>
                </a:ext>
              </a:extLst>
            </p:cNvPr>
            <p:cNvGrpSpPr/>
            <p:nvPr/>
          </p:nvGrpSpPr>
          <p:grpSpPr>
            <a:xfrm>
              <a:off x="4770579" y="3080829"/>
              <a:ext cx="363353" cy="350055"/>
              <a:chOff x="582469" y="4195805"/>
              <a:chExt cx="409796" cy="391695"/>
            </a:xfrm>
            <a:solidFill>
              <a:srgbClr val="92D050"/>
            </a:solidFill>
          </p:grpSpPr>
          <p:sp>
            <p:nvSpPr>
              <p:cNvPr id="111" name="Partial Circle 110">
                <a:extLst>
                  <a:ext uri="{FF2B5EF4-FFF2-40B4-BE49-F238E27FC236}">
                    <a16:creationId xmlns:a16="http://schemas.microsoft.com/office/drawing/2014/main" id="{A8EED042-F3E9-4096-ACB8-55C37F9476ED}"/>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Partial Circle 111">
                <a:extLst>
                  <a:ext uri="{FF2B5EF4-FFF2-40B4-BE49-F238E27FC236}">
                    <a16:creationId xmlns:a16="http://schemas.microsoft.com/office/drawing/2014/main" id="{2ECF7FAC-DF92-4EC5-B81E-7A98268318DE}"/>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1" name="Group 80">
              <a:extLst>
                <a:ext uri="{FF2B5EF4-FFF2-40B4-BE49-F238E27FC236}">
                  <a16:creationId xmlns:a16="http://schemas.microsoft.com/office/drawing/2014/main" id="{1A53D551-EBFB-4934-9412-F7923F7F327D}"/>
                </a:ext>
              </a:extLst>
            </p:cNvPr>
            <p:cNvGrpSpPr/>
            <p:nvPr/>
          </p:nvGrpSpPr>
          <p:grpSpPr>
            <a:xfrm>
              <a:off x="5192934" y="3080829"/>
              <a:ext cx="363353" cy="350055"/>
              <a:chOff x="582469" y="4195805"/>
              <a:chExt cx="409796" cy="391695"/>
            </a:xfrm>
            <a:solidFill>
              <a:srgbClr val="92D050"/>
            </a:solidFill>
          </p:grpSpPr>
          <p:sp>
            <p:nvSpPr>
              <p:cNvPr id="109" name="Partial Circle 108">
                <a:extLst>
                  <a:ext uri="{FF2B5EF4-FFF2-40B4-BE49-F238E27FC236}">
                    <a16:creationId xmlns:a16="http://schemas.microsoft.com/office/drawing/2014/main" id="{5D3B9A40-D791-41A4-B9CD-D4614041B5F8}"/>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Partial Circle 109">
                <a:extLst>
                  <a:ext uri="{FF2B5EF4-FFF2-40B4-BE49-F238E27FC236}">
                    <a16:creationId xmlns:a16="http://schemas.microsoft.com/office/drawing/2014/main" id="{A30ED9B9-23C9-41B7-A37E-D575C17FC66C}"/>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2" name="Group 81">
              <a:extLst>
                <a:ext uri="{FF2B5EF4-FFF2-40B4-BE49-F238E27FC236}">
                  <a16:creationId xmlns:a16="http://schemas.microsoft.com/office/drawing/2014/main" id="{1D180818-0DE7-46FF-B46E-8BA8256181F1}"/>
                </a:ext>
              </a:extLst>
            </p:cNvPr>
            <p:cNvGrpSpPr/>
            <p:nvPr/>
          </p:nvGrpSpPr>
          <p:grpSpPr>
            <a:xfrm>
              <a:off x="6112059" y="3080829"/>
              <a:ext cx="363353" cy="350055"/>
              <a:chOff x="582469" y="4195805"/>
              <a:chExt cx="409796" cy="391695"/>
            </a:xfrm>
            <a:solidFill>
              <a:srgbClr val="92D050"/>
            </a:solidFill>
          </p:grpSpPr>
          <p:sp>
            <p:nvSpPr>
              <p:cNvPr id="107" name="Partial Circle 106">
                <a:extLst>
                  <a:ext uri="{FF2B5EF4-FFF2-40B4-BE49-F238E27FC236}">
                    <a16:creationId xmlns:a16="http://schemas.microsoft.com/office/drawing/2014/main" id="{0C69856A-28D9-4040-9795-3C25B4049BC2}"/>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Partial Circle 107">
                <a:extLst>
                  <a:ext uri="{FF2B5EF4-FFF2-40B4-BE49-F238E27FC236}">
                    <a16:creationId xmlns:a16="http://schemas.microsoft.com/office/drawing/2014/main" id="{BB9D6CE7-A492-4CB1-AB72-BCD25DC4D350}"/>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3" name="Group 82">
              <a:extLst>
                <a:ext uri="{FF2B5EF4-FFF2-40B4-BE49-F238E27FC236}">
                  <a16:creationId xmlns:a16="http://schemas.microsoft.com/office/drawing/2014/main" id="{A6F8AC2B-5C02-4793-93EA-EF588F9ACA5D}"/>
                </a:ext>
              </a:extLst>
            </p:cNvPr>
            <p:cNvGrpSpPr/>
            <p:nvPr/>
          </p:nvGrpSpPr>
          <p:grpSpPr>
            <a:xfrm>
              <a:off x="6961538" y="3080829"/>
              <a:ext cx="363353" cy="350055"/>
              <a:chOff x="582469" y="4195805"/>
              <a:chExt cx="409796" cy="391695"/>
            </a:xfrm>
            <a:solidFill>
              <a:srgbClr val="92D050"/>
            </a:solidFill>
          </p:grpSpPr>
          <p:sp>
            <p:nvSpPr>
              <p:cNvPr id="105" name="Partial Circle 104">
                <a:extLst>
                  <a:ext uri="{FF2B5EF4-FFF2-40B4-BE49-F238E27FC236}">
                    <a16:creationId xmlns:a16="http://schemas.microsoft.com/office/drawing/2014/main" id="{E9F915DF-65EB-47C1-B4A2-B38E53579DB0}"/>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106" name="Partial Circle 105">
                <a:extLst>
                  <a:ext uri="{FF2B5EF4-FFF2-40B4-BE49-F238E27FC236}">
                    <a16:creationId xmlns:a16="http://schemas.microsoft.com/office/drawing/2014/main" id="{88FD8F25-DF35-4C48-A161-BDA01A6B8054}"/>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84" name="Group 83">
              <a:extLst>
                <a:ext uri="{FF2B5EF4-FFF2-40B4-BE49-F238E27FC236}">
                  <a16:creationId xmlns:a16="http://schemas.microsoft.com/office/drawing/2014/main" id="{1F36E992-E25D-4AAF-BA82-F97800D89A62}"/>
                </a:ext>
              </a:extLst>
            </p:cNvPr>
            <p:cNvGrpSpPr/>
            <p:nvPr/>
          </p:nvGrpSpPr>
          <p:grpSpPr>
            <a:xfrm>
              <a:off x="7433571" y="3080829"/>
              <a:ext cx="363353" cy="350055"/>
              <a:chOff x="582469" y="4195805"/>
              <a:chExt cx="409796" cy="391695"/>
            </a:xfrm>
            <a:solidFill>
              <a:srgbClr val="92D050"/>
            </a:solidFill>
          </p:grpSpPr>
          <p:sp>
            <p:nvSpPr>
              <p:cNvPr id="103" name="Partial Circle 102">
                <a:extLst>
                  <a:ext uri="{FF2B5EF4-FFF2-40B4-BE49-F238E27FC236}">
                    <a16:creationId xmlns:a16="http://schemas.microsoft.com/office/drawing/2014/main" id="{0E22BFB4-CFD0-433F-A335-3DD3C6672900}"/>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104" name="Partial Circle 103">
                <a:extLst>
                  <a:ext uri="{FF2B5EF4-FFF2-40B4-BE49-F238E27FC236}">
                    <a16:creationId xmlns:a16="http://schemas.microsoft.com/office/drawing/2014/main" id="{8D6B091C-41EC-41F7-B7B8-2E2CE28649E3}"/>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85" name="Group 84">
              <a:extLst>
                <a:ext uri="{FF2B5EF4-FFF2-40B4-BE49-F238E27FC236}">
                  <a16:creationId xmlns:a16="http://schemas.microsoft.com/office/drawing/2014/main" id="{004758BC-2BE5-4573-A5D2-D4949A4CDA51}"/>
                </a:ext>
              </a:extLst>
            </p:cNvPr>
            <p:cNvGrpSpPr/>
            <p:nvPr/>
          </p:nvGrpSpPr>
          <p:grpSpPr>
            <a:xfrm>
              <a:off x="8171196" y="3080829"/>
              <a:ext cx="363353" cy="350055"/>
              <a:chOff x="582469" y="4195805"/>
              <a:chExt cx="409796" cy="391695"/>
            </a:xfrm>
            <a:solidFill>
              <a:srgbClr val="92D050"/>
            </a:solidFill>
          </p:grpSpPr>
          <p:sp>
            <p:nvSpPr>
              <p:cNvPr id="101" name="Partial Circle 100">
                <a:extLst>
                  <a:ext uri="{FF2B5EF4-FFF2-40B4-BE49-F238E27FC236}">
                    <a16:creationId xmlns:a16="http://schemas.microsoft.com/office/drawing/2014/main" id="{0F99950C-DEF1-430B-AAB3-7B2EA249B5C8}"/>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102" name="Partial Circle 101">
                <a:extLst>
                  <a:ext uri="{FF2B5EF4-FFF2-40B4-BE49-F238E27FC236}">
                    <a16:creationId xmlns:a16="http://schemas.microsoft.com/office/drawing/2014/main" id="{C5AC9779-A365-4E56-967C-427A649AD3BD}"/>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86" name="Group 85">
              <a:extLst>
                <a:ext uri="{FF2B5EF4-FFF2-40B4-BE49-F238E27FC236}">
                  <a16:creationId xmlns:a16="http://schemas.microsoft.com/office/drawing/2014/main" id="{245408F6-7A13-49AF-8354-8AC3FD22CEDF}"/>
                </a:ext>
              </a:extLst>
            </p:cNvPr>
            <p:cNvGrpSpPr/>
            <p:nvPr/>
          </p:nvGrpSpPr>
          <p:grpSpPr>
            <a:xfrm>
              <a:off x="9208086" y="3080829"/>
              <a:ext cx="363353" cy="350055"/>
              <a:chOff x="582469" y="4195805"/>
              <a:chExt cx="409796" cy="391695"/>
            </a:xfrm>
            <a:solidFill>
              <a:srgbClr val="92D050"/>
            </a:solidFill>
          </p:grpSpPr>
          <p:sp>
            <p:nvSpPr>
              <p:cNvPr id="99" name="Partial Circle 98">
                <a:extLst>
                  <a:ext uri="{FF2B5EF4-FFF2-40B4-BE49-F238E27FC236}">
                    <a16:creationId xmlns:a16="http://schemas.microsoft.com/office/drawing/2014/main" id="{49CD2163-0613-48C4-A0E1-636F6AD0C182}"/>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Partial Circle 99">
                <a:extLst>
                  <a:ext uri="{FF2B5EF4-FFF2-40B4-BE49-F238E27FC236}">
                    <a16:creationId xmlns:a16="http://schemas.microsoft.com/office/drawing/2014/main" id="{052E2869-B4D9-40CD-8923-F5439A0E159D}"/>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7" name="Group 86">
              <a:extLst>
                <a:ext uri="{FF2B5EF4-FFF2-40B4-BE49-F238E27FC236}">
                  <a16:creationId xmlns:a16="http://schemas.microsoft.com/office/drawing/2014/main" id="{37A9139A-2EAD-467F-9771-EB60E986D07A}"/>
                </a:ext>
              </a:extLst>
            </p:cNvPr>
            <p:cNvGrpSpPr/>
            <p:nvPr/>
          </p:nvGrpSpPr>
          <p:grpSpPr>
            <a:xfrm>
              <a:off x="9892938" y="3080829"/>
              <a:ext cx="363353" cy="350055"/>
              <a:chOff x="582469" y="4195805"/>
              <a:chExt cx="409796" cy="391695"/>
            </a:xfrm>
            <a:solidFill>
              <a:srgbClr val="92D050"/>
            </a:solidFill>
          </p:grpSpPr>
          <p:sp>
            <p:nvSpPr>
              <p:cNvPr id="97" name="Partial Circle 96">
                <a:extLst>
                  <a:ext uri="{FF2B5EF4-FFF2-40B4-BE49-F238E27FC236}">
                    <a16:creationId xmlns:a16="http://schemas.microsoft.com/office/drawing/2014/main" id="{CEDEC7A8-DDD0-4803-BE11-93462CE20D72}"/>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Partial Circle 97">
                <a:extLst>
                  <a:ext uri="{FF2B5EF4-FFF2-40B4-BE49-F238E27FC236}">
                    <a16:creationId xmlns:a16="http://schemas.microsoft.com/office/drawing/2014/main" id="{78547025-A3E0-4FCB-A75E-22C58C3C69B0}"/>
                  </a:ext>
                </a:extLst>
              </p:cNvPr>
              <p:cNvSpPr/>
              <p:nvPr/>
            </p:nvSpPr>
            <p:spPr>
              <a:xfrm rot="153686">
                <a:off x="582469" y="4195806"/>
                <a:ext cx="409796" cy="391694"/>
              </a:xfrm>
              <a:prstGeom prst="pie">
                <a:avLst>
                  <a:gd name="adj1" fmla="val 5238085"/>
                  <a:gd name="adj2" fmla="val 16121644"/>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8" name="Group 87">
              <a:extLst>
                <a:ext uri="{FF2B5EF4-FFF2-40B4-BE49-F238E27FC236}">
                  <a16:creationId xmlns:a16="http://schemas.microsoft.com/office/drawing/2014/main" id="{0100B9A8-FDE5-4424-AFE4-DA6981EF2F06}"/>
                </a:ext>
              </a:extLst>
            </p:cNvPr>
            <p:cNvGrpSpPr/>
            <p:nvPr/>
          </p:nvGrpSpPr>
          <p:grpSpPr>
            <a:xfrm>
              <a:off x="10364344" y="3080829"/>
              <a:ext cx="363353" cy="350055"/>
              <a:chOff x="582469" y="4195805"/>
              <a:chExt cx="409796" cy="391695"/>
            </a:xfrm>
            <a:solidFill>
              <a:srgbClr val="92D050"/>
            </a:solidFill>
          </p:grpSpPr>
          <p:sp>
            <p:nvSpPr>
              <p:cNvPr id="95" name="Partial Circle 94">
                <a:extLst>
                  <a:ext uri="{FF2B5EF4-FFF2-40B4-BE49-F238E27FC236}">
                    <a16:creationId xmlns:a16="http://schemas.microsoft.com/office/drawing/2014/main" id="{B394A598-7A0D-4180-9E83-155F937152BC}"/>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Partial Circle 95">
                <a:extLst>
                  <a:ext uri="{FF2B5EF4-FFF2-40B4-BE49-F238E27FC236}">
                    <a16:creationId xmlns:a16="http://schemas.microsoft.com/office/drawing/2014/main" id="{F340B120-ECD8-4C7F-8A80-CCC92EB8AE21}"/>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9" name="Group 88">
              <a:extLst>
                <a:ext uri="{FF2B5EF4-FFF2-40B4-BE49-F238E27FC236}">
                  <a16:creationId xmlns:a16="http://schemas.microsoft.com/office/drawing/2014/main" id="{E4860A65-F2CA-4CF6-87AD-AB47DB8C6219}"/>
                </a:ext>
              </a:extLst>
            </p:cNvPr>
            <p:cNvGrpSpPr/>
            <p:nvPr/>
          </p:nvGrpSpPr>
          <p:grpSpPr>
            <a:xfrm>
              <a:off x="10839078" y="3080829"/>
              <a:ext cx="363353" cy="350055"/>
              <a:chOff x="582469" y="4195805"/>
              <a:chExt cx="409796" cy="391695"/>
            </a:xfrm>
            <a:solidFill>
              <a:srgbClr val="92D050"/>
            </a:solidFill>
          </p:grpSpPr>
          <p:sp>
            <p:nvSpPr>
              <p:cNvPr id="93" name="Partial Circle 92">
                <a:extLst>
                  <a:ext uri="{FF2B5EF4-FFF2-40B4-BE49-F238E27FC236}">
                    <a16:creationId xmlns:a16="http://schemas.microsoft.com/office/drawing/2014/main" id="{055F2F1E-984A-44C2-8B26-8E4DCB6D93DC}"/>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Partial Circle 93">
                <a:extLst>
                  <a:ext uri="{FF2B5EF4-FFF2-40B4-BE49-F238E27FC236}">
                    <a16:creationId xmlns:a16="http://schemas.microsoft.com/office/drawing/2014/main" id="{D184C080-D82F-47EA-8846-1D7390EF550E}"/>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0" name="Group 89">
              <a:extLst>
                <a:ext uri="{FF2B5EF4-FFF2-40B4-BE49-F238E27FC236}">
                  <a16:creationId xmlns:a16="http://schemas.microsoft.com/office/drawing/2014/main" id="{DB3D770B-11E0-4990-88E0-0EF932682381}"/>
                </a:ext>
              </a:extLst>
            </p:cNvPr>
            <p:cNvGrpSpPr/>
            <p:nvPr/>
          </p:nvGrpSpPr>
          <p:grpSpPr>
            <a:xfrm>
              <a:off x="11720495" y="3080829"/>
              <a:ext cx="363353" cy="350055"/>
              <a:chOff x="582469" y="4195805"/>
              <a:chExt cx="409796" cy="391695"/>
            </a:xfrm>
            <a:solidFill>
              <a:srgbClr val="92D050"/>
            </a:solidFill>
          </p:grpSpPr>
          <p:sp>
            <p:nvSpPr>
              <p:cNvPr id="91" name="Partial Circle 90">
                <a:extLst>
                  <a:ext uri="{FF2B5EF4-FFF2-40B4-BE49-F238E27FC236}">
                    <a16:creationId xmlns:a16="http://schemas.microsoft.com/office/drawing/2014/main" id="{7E180F0C-C9AB-477F-A313-A9A7923BE1FF}"/>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Partial Circle 91">
                <a:extLst>
                  <a:ext uri="{FF2B5EF4-FFF2-40B4-BE49-F238E27FC236}">
                    <a16:creationId xmlns:a16="http://schemas.microsoft.com/office/drawing/2014/main" id="{C5411A3A-C877-480B-908B-5EA772FEEB2B}"/>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72" name="Rectangle 171">
            <a:extLst>
              <a:ext uri="{FF2B5EF4-FFF2-40B4-BE49-F238E27FC236}">
                <a16:creationId xmlns:a16="http://schemas.microsoft.com/office/drawing/2014/main" id="{652BCABB-D9C1-4164-8BA3-3A9EB31B9A0B}"/>
              </a:ext>
            </a:extLst>
          </p:cNvPr>
          <p:cNvSpPr/>
          <p:nvPr/>
        </p:nvSpPr>
        <p:spPr>
          <a:xfrm>
            <a:off x="0" y="3293469"/>
            <a:ext cx="1467068" cy="369332"/>
          </a:xfrm>
          <a:prstGeom prst="rect">
            <a:avLst/>
          </a:prstGeom>
          <a:solidFill>
            <a:schemeClr val="accent1"/>
          </a:solidFill>
        </p:spPr>
        <p:txBody>
          <a:bodyPr wrap="none">
            <a:spAutoFit/>
          </a:bodyPr>
          <a:lstStyle/>
          <a:p>
            <a:r>
              <a:rPr lang="en-US" b="1">
                <a:solidFill>
                  <a:schemeClr val="bg1"/>
                </a:solidFill>
              </a:rPr>
              <a:t>Alternative 1</a:t>
            </a:r>
            <a:endParaRPr lang="en-US">
              <a:solidFill>
                <a:schemeClr val="bg1"/>
              </a:solidFill>
            </a:endParaRPr>
          </a:p>
        </p:txBody>
      </p:sp>
    </p:spTree>
    <p:extLst>
      <p:ext uri="{BB962C8B-B14F-4D97-AF65-F5344CB8AC3E}">
        <p14:creationId xmlns:p14="http://schemas.microsoft.com/office/powerpoint/2010/main" val="101935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5" name="Group 624">
            <a:extLst>
              <a:ext uri="{FF2B5EF4-FFF2-40B4-BE49-F238E27FC236}">
                <a16:creationId xmlns:a16="http://schemas.microsoft.com/office/drawing/2014/main" id="{7845BE33-FCB3-4637-9B51-A93FB8A72CC1}"/>
              </a:ext>
            </a:extLst>
          </p:cNvPr>
          <p:cNvGrpSpPr/>
          <p:nvPr/>
        </p:nvGrpSpPr>
        <p:grpSpPr>
          <a:xfrm>
            <a:off x="4518941" y="4363741"/>
            <a:ext cx="2173769" cy="2300228"/>
            <a:chOff x="402142" y="873366"/>
            <a:chExt cx="2173769" cy="2300228"/>
          </a:xfrm>
        </p:grpSpPr>
        <p:sp>
          <p:nvSpPr>
            <p:cNvPr id="3" name="TextBox 2">
              <a:extLst>
                <a:ext uri="{FF2B5EF4-FFF2-40B4-BE49-F238E27FC236}">
                  <a16:creationId xmlns:a16="http://schemas.microsoft.com/office/drawing/2014/main" id="{A13308D5-1347-4E71-8387-B76A9C9573C0}"/>
                </a:ext>
              </a:extLst>
            </p:cNvPr>
            <p:cNvSpPr txBox="1"/>
            <p:nvPr/>
          </p:nvSpPr>
          <p:spPr>
            <a:xfrm>
              <a:off x="402142" y="873366"/>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Connecticut Avenue NW</a:t>
              </a:r>
            </a:p>
          </p:txBody>
        </p:sp>
        <p:pic>
          <p:nvPicPr>
            <p:cNvPr id="4" name="Picture 3" descr="A close up of a map&#10;&#10;Description automatically generated">
              <a:extLst>
                <a:ext uri="{FF2B5EF4-FFF2-40B4-BE49-F238E27FC236}">
                  <a16:creationId xmlns:a16="http://schemas.microsoft.com/office/drawing/2014/main" id="{6EC29314-E7F8-41D5-A184-0EE98FDFCD3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568" t="39271" r="51019" b="39240"/>
            <a:stretch/>
          </p:blipFill>
          <p:spPr>
            <a:xfrm>
              <a:off x="407062" y="1335917"/>
              <a:ext cx="2163931" cy="1837677"/>
            </a:xfrm>
            <a:prstGeom prst="rect">
              <a:avLst/>
            </a:prstGeom>
            <a:ln>
              <a:solidFill>
                <a:schemeClr val="tx1"/>
              </a:solidFill>
            </a:ln>
          </p:spPr>
        </p:pic>
        <p:grpSp>
          <p:nvGrpSpPr>
            <p:cNvPr id="5" name="Group 4">
              <a:extLst>
                <a:ext uri="{FF2B5EF4-FFF2-40B4-BE49-F238E27FC236}">
                  <a16:creationId xmlns:a16="http://schemas.microsoft.com/office/drawing/2014/main" id="{F34B59B1-59F7-4A8B-81D0-254895106AAD}"/>
                </a:ext>
              </a:extLst>
            </p:cNvPr>
            <p:cNvGrpSpPr/>
            <p:nvPr/>
          </p:nvGrpSpPr>
          <p:grpSpPr>
            <a:xfrm>
              <a:off x="1331392" y="2044215"/>
              <a:ext cx="363353" cy="350055"/>
              <a:chOff x="582469" y="4195805"/>
              <a:chExt cx="409796" cy="391695"/>
            </a:xfrm>
            <a:solidFill>
              <a:srgbClr val="92D050"/>
            </a:solidFill>
          </p:grpSpPr>
          <p:sp>
            <p:nvSpPr>
              <p:cNvPr id="6" name="Partial Circle 5">
                <a:extLst>
                  <a:ext uri="{FF2B5EF4-FFF2-40B4-BE49-F238E27FC236}">
                    <a16:creationId xmlns:a16="http://schemas.microsoft.com/office/drawing/2014/main" id="{03A8E3DC-9344-4FA7-8E86-EEEE70881637}"/>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Partial Circle 6">
                <a:extLst>
                  <a:ext uri="{FF2B5EF4-FFF2-40B4-BE49-F238E27FC236}">
                    <a16:creationId xmlns:a16="http://schemas.microsoft.com/office/drawing/2014/main" id="{EE070828-1FA0-4A1F-8770-9045DA8C19E2}"/>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Arrow: Right 7">
              <a:extLst>
                <a:ext uri="{FF2B5EF4-FFF2-40B4-BE49-F238E27FC236}">
                  <a16:creationId xmlns:a16="http://schemas.microsoft.com/office/drawing/2014/main" id="{DD2FD62F-A109-4146-A465-55656F8B84BA}"/>
                </a:ext>
              </a:extLst>
            </p:cNvPr>
            <p:cNvSpPr/>
            <p:nvPr/>
          </p:nvSpPr>
          <p:spPr>
            <a:xfrm>
              <a:off x="607086" y="2036270"/>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Arrow: Right 13">
              <a:extLst>
                <a:ext uri="{FF2B5EF4-FFF2-40B4-BE49-F238E27FC236}">
                  <a16:creationId xmlns:a16="http://schemas.microsoft.com/office/drawing/2014/main" id="{84E78C14-8232-463F-8590-B2F96BD6ADC5}"/>
                </a:ext>
              </a:extLst>
            </p:cNvPr>
            <p:cNvSpPr/>
            <p:nvPr/>
          </p:nvSpPr>
          <p:spPr>
            <a:xfrm>
              <a:off x="607087" y="2254755"/>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138BB14-22C1-4CA7-9836-D53D3C3DC948}"/>
                </a:ext>
              </a:extLst>
            </p:cNvPr>
            <p:cNvSpPr/>
            <p:nvPr/>
          </p:nvSpPr>
          <p:spPr>
            <a:xfrm rot="16200000">
              <a:off x="1106611" y="2681264"/>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Arrow: Right 17">
              <a:extLst>
                <a:ext uri="{FF2B5EF4-FFF2-40B4-BE49-F238E27FC236}">
                  <a16:creationId xmlns:a16="http://schemas.microsoft.com/office/drawing/2014/main" id="{2A38C1D0-1818-467A-9D98-7D2BDEAA5CBB}"/>
                </a:ext>
              </a:extLst>
            </p:cNvPr>
            <p:cNvSpPr/>
            <p:nvPr/>
          </p:nvSpPr>
          <p:spPr>
            <a:xfrm rot="16200000">
              <a:off x="1341345" y="2681263"/>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A0A78B5-59E2-4393-92E8-6075F7527CBD}"/>
                </a:ext>
              </a:extLst>
            </p:cNvPr>
            <p:cNvSpPr/>
            <p:nvPr/>
          </p:nvSpPr>
          <p:spPr>
            <a:xfrm rot="3805464">
              <a:off x="933879" y="1628939"/>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row: Right 19">
              <a:extLst>
                <a:ext uri="{FF2B5EF4-FFF2-40B4-BE49-F238E27FC236}">
                  <a16:creationId xmlns:a16="http://schemas.microsoft.com/office/drawing/2014/main" id="{FD26A4B9-51E8-4BBA-9679-05EEBBE8F84C}"/>
                </a:ext>
              </a:extLst>
            </p:cNvPr>
            <p:cNvSpPr/>
            <p:nvPr/>
          </p:nvSpPr>
          <p:spPr>
            <a:xfrm rot="3805464">
              <a:off x="1168613" y="1628939"/>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46D3DFC-72DB-41F4-9676-A77A0C17B698}"/>
                </a:ext>
              </a:extLst>
            </p:cNvPr>
            <p:cNvSpPr txBox="1"/>
            <p:nvPr/>
          </p:nvSpPr>
          <p:spPr>
            <a:xfrm>
              <a:off x="544463" y="203615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2" name="TextBox 21">
              <a:extLst>
                <a:ext uri="{FF2B5EF4-FFF2-40B4-BE49-F238E27FC236}">
                  <a16:creationId xmlns:a16="http://schemas.microsoft.com/office/drawing/2014/main" id="{E8264C1B-965E-40AB-BE37-DC5B41EB93C3}"/>
                </a:ext>
              </a:extLst>
            </p:cNvPr>
            <p:cNvSpPr txBox="1"/>
            <p:nvPr/>
          </p:nvSpPr>
          <p:spPr>
            <a:xfrm>
              <a:off x="539693" y="225475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5" name="TextBox 24">
              <a:extLst>
                <a:ext uri="{FF2B5EF4-FFF2-40B4-BE49-F238E27FC236}">
                  <a16:creationId xmlns:a16="http://schemas.microsoft.com/office/drawing/2014/main" id="{6B6BEC6C-284E-48E3-8C2A-5297725AB97C}"/>
                </a:ext>
              </a:extLst>
            </p:cNvPr>
            <p:cNvSpPr txBox="1"/>
            <p:nvPr/>
          </p:nvSpPr>
          <p:spPr>
            <a:xfrm rot="16200000">
              <a:off x="1227177" y="2845636"/>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26" name="TextBox 25">
              <a:extLst>
                <a:ext uri="{FF2B5EF4-FFF2-40B4-BE49-F238E27FC236}">
                  <a16:creationId xmlns:a16="http://schemas.microsoft.com/office/drawing/2014/main" id="{0AB0ECE5-1992-4178-9806-ECDEC4232397}"/>
                </a:ext>
              </a:extLst>
            </p:cNvPr>
            <p:cNvSpPr txBox="1"/>
            <p:nvPr/>
          </p:nvSpPr>
          <p:spPr>
            <a:xfrm rot="16200000">
              <a:off x="1465416" y="285516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7" name="TextBox 26">
              <a:extLst>
                <a:ext uri="{FF2B5EF4-FFF2-40B4-BE49-F238E27FC236}">
                  <a16:creationId xmlns:a16="http://schemas.microsoft.com/office/drawing/2014/main" id="{4F2FBF17-2432-4945-A752-6B697C6F0F70}"/>
                </a:ext>
              </a:extLst>
            </p:cNvPr>
            <p:cNvSpPr txBox="1"/>
            <p:nvPr/>
          </p:nvSpPr>
          <p:spPr>
            <a:xfrm rot="3728531">
              <a:off x="966018" y="147249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8" name="TextBox 27">
              <a:extLst>
                <a:ext uri="{FF2B5EF4-FFF2-40B4-BE49-F238E27FC236}">
                  <a16:creationId xmlns:a16="http://schemas.microsoft.com/office/drawing/2014/main" id="{5F301DF5-8B19-415E-A7B8-EDFBB3F90E11}"/>
                </a:ext>
              </a:extLst>
            </p:cNvPr>
            <p:cNvSpPr txBox="1"/>
            <p:nvPr/>
          </p:nvSpPr>
          <p:spPr>
            <a:xfrm rot="3728531">
              <a:off x="1204566" y="147614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624" name="Group 623">
            <a:extLst>
              <a:ext uri="{FF2B5EF4-FFF2-40B4-BE49-F238E27FC236}">
                <a16:creationId xmlns:a16="http://schemas.microsoft.com/office/drawing/2014/main" id="{6E55FF06-B1E3-4C0C-9F4B-8EA5937DA5E7}"/>
              </a:ext>
            </a:extLst>
          </p:cNvPr>
          <p:cNvGrpSpPr/>
          <p:nvPr/>
        </p:nvGrpSpPr>
        <p:grpSpPr>
          <a:xfrm>
            <a:off x="7170532" y="4378130"/>
            <a:ext cx="2173769" cy="2300228"/>
            <a:chOff x="402142" y="3297279"/>
            <a:chExt cx="2173769" cy="2300228"/>
          </a:xfrm>
        </p:grpSpPr>
        <p:sp>
          <p:nvSpPr>
            <p:cNvPr id="126" name="TextBox 125">
              <a:extLst>
                <a:ext uri="{FF2B5EF4-FFF2-40B4-BE49-F238E27FC236}">
                  <a16:creationId xmlns:a16="http://schemas.microsoft.com/office/drawing/2014/main" id="{C651F494-2A1A-46FE-BACC-5D24739F87D5}"/>
                </a:ext>
              </a:extLst>
            </p:cNvPr>
            <p:cNvSpPr txBox="1"/>
            <p:nvPr/>
          </p:nvSpPr>
          <p:spPr>
            <a:xfrm>
              <a:off x="402142" y="3297279"/>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Connecticut Avenue NW</a:t>
              </a:r>
            </a:p>
          </p:txBody>
        </p:sp>
        <p:pic>
          <p:nvPicPr>
            <p:cNvPr id="127" name="Picture 126" descr="A close up of a map&#10;&#10;Description automatically generated">
              <a:extLst>
                <a:ext uri="{FF2B5EF4-FFF2-40B4-BE49-F238E27FC236}">
                  <a16:creationId xmlns:a16="http://schemas.microsoft.com/office/drawing/2014/main" id="{144334B4-A792-4CEF-BBBF-6F4CAA192C2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568" t="39271" r="51019" b="39240"/>
            <a:stretch/>
          </p:blipFill>
          <p:spPr>
            <a:xfrm>
              <a:off x="407062" y="3759830"/>
              <a:ext cx="2163931" cy="1837677"/>
            </a:xfrm>
            <a:prstGeom prst="rect">
              <a:avLst/>
            </a:prstGeom>
            <a:ln>
              <a:solidFill>
                <a:schemeClr val="tx1"/>
              </a:solidFill>
            </a:ln>
          </p:spPr>
        </p:pic>
        <p:grpSp>
          <p:nvGrpSpPr>
            <p:cNvPr id="128" name="Group 127">
              <a:extLst>
                <a:ext uri="{FF2B5EF4-FFF2-40B4-BE49-F238E27FC236}">
                  <a16:creationId xmlns:a16="http://schemas.microsoft.com/office/drawing/2014/main" id="{39289539-845F-404D-B1A6-8DFF763EDB0E}"/>
                </a:ext>
              </a:extLst>
            </p:cNvPr>
            <p:cNvGrpSpPr/>
            <p:nvPr/>
          </p:nvGrpSpPr>
          <p:grpSpPr>
            <a:xfrm>
              <a:off x="1331392" y="4468128"/>
              <a:ext cx="363353" cy="350055"/>
              <a:chOff x="582469" y="4195805"/>
              <a:chExt cx="409796" cy="391695"/>
            </a:xfrm>
            <a:solidFill>
              <a:srgbClr val="92D050"/>
            </a:solidFill>
          </p:grpSpPr>
          <p:sp>
            <p:nvSpPr>
              <p:cNvPr id="129" name="Partial Circle 128">
                <a:extLst>
                  <a:ext uri="{FF2B5EF4-FFF2-40B4-BE49-F238E27FC236}">
                    <a16:creationId xmlns:a16="http://schemas.microsoft.com/office/drawing/2014/main" id="{5FB18837-CCEE-4A42-BE1C-5366061A7C5A}"/>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0" name="Partial Circle 129">
                <a:extLst>
                  <a:ext uri="{FF2B5EF4-FFF2-40B4-BE49-F238E27FC236}">
                    <a16:creationId xmlns:a16="http://schemas.microsoft.com/office/drawing/2014/main" id="{9C8CC320-7CA8-4FE3-89E0-FECA39D2768D}"/>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1" name="Arrow: Right 130">
              <a:extLst>
                <a:ext uri="{FF2B5EF4-FFF2-40B4-BE49-F238E27FC236}">
                  <a16:creationId xmlns:a16="http://schemas.microsoft.com/office/drawing/2014/main" id="{C52D2A92-F127-4756-B0B6-5E51B16A4E41}"/>
                </a:ext>
              </a:extLst>
            </p:cNvPr>
            <p:cNvSpPr/>
            <p:nvPr/>
          </p:nvSpPr>
          <p:spPr>
            <a:xfrm>
              <a:off x="607086" y="4460183"/>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2" name="Arrow: Right 131">
              <a:extLst>
                <a:ext uri="{FF2B5EF4-FFF2-40B4-BE49-F238E27FC236}">
                  <a16:creationId xmlns:a16="http://schemas.microsoft.com/office/drawing/2014/main" id="{6D76E3CB-B3B2-4AD9-8F2F-67BE3173E492}"/>
                </a:ext>
              </a:extLst>
            </p:cNvPr>
            <p:cNvSpPr/>
            <p:nvPr/>
          </p:nvSpPr>
          <p:spPr>
            <a:xfrm>
              <a:off x="607087" y="4678668"/>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3E79B04F-4398-40F7-B077-B4DCE140D4EE}"/>
                </a:ext>
              </a:extLst>
            </p:cNvPr>
            <p:cNvSpPr/>
            <p:nvPr/>
          </p:nvSpPr>
          <p:spPr>
            <a:xfrm rot="16200000">
              <a:off x="1106611" y="5105177"/>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6" name="Arrow: Right 135">
              <a:extLst>
                <a:ext uri="{FF2B5EF4-FFF2-40B4-BE49-F238E27FC236}">
                  <a16:creationId xmlns:a16="http://schemas.microsoft.com/office/drawing/2014/main" id="{2E30C81B-2CC3-4E2F-AD91-DB4D04B22487}"/>
                </a:ext>
              </a:extLst>
            </p:cNvPr>
            <p:cNvSpPr/>
            <p:nvPr/>
          </p:nvSpPr>
          <p:spPr>
            <a:xfrm rot="16200000">
              <a:off x="1341345" y="5105176"/>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row: Right 136">
              <a:extLst>
                <a:ext uri="{FF2B5EF4-FFF2-40B4-BE49-F238E27FC236}">
                  <a16:creationId xmlns:a16="http://schemas.microsoft.com/office/drawing/2014/main" id="{61FFCD1D-6F3E-40FB-BF52-32F520855AB4}"/>
                </a:ext>
              </a:extLst>
            </p:cNvPr>
            <p:cNvSpPr/>
            <p:nvPr/>
          </p:nvSpPr>
          <p:spPr>
            <a:xfrm rot="3805464">
              <a:off x="933879" y="4052852"/>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8" name="Arrow: Right 137">
              <a:extLst>
                <a:ext uri="{FF2B5EF4-FFF2-40B4-BE49-F238E27FC236}">
                  <a16:creationId xmlns:a16="http://schemas.microsoft.com/office/drawing/2014/main" id="{81BA4446-BB71-4149-894F-8D367D4E536F}"/>
                </a:ext>
              </a:extLst>
            </p:cNvPr>
            <p:cNvSpPr/>
            <p:nvPr/>
          </p:nvSpPr>
          <p:spPr>
            <a:xfrm rot="3805464">
              <a:off x="1168613" y="4052852"/>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E044D993-4D2C-4EB4-9BC6-8094FFE17AA1}"/>
                </a:ext>
              </a:extLst>
            </p:cNvPr>
            <p:cNvSpPr txBox="1"/>
            <p:nvPr/>
          </p:nvSpPr>
          <p:spPr>
            <a:xfrm>
              <a:off x="544463" y="446006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40" name="TextBox 139">
              <a:extLst>
                <a:ext uri="{FF2B5EF4-FFF2-40B4-BE49-F238E27FC236}">
                  <a16:creationId xmlns:a16="http://schemas.microsoft.com/office/drawing/2014/main" id="{1116ABC5-51AC-47C3-96C0-7AEDB639579C}"/>
                </a:ext>
              </a:extLst>
            </p:cNvPr>
            <p:cNvSpPr txBox="1"/>
            <p:nvPr/>
          </p:nvSpPr>
          <p:spPr>
            <a:xfrm>
              <a:off x="539693" y="4678667"/>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143" name="TextBox 142">
              <a:extLst>
                <a:ext uri="{FF2B5EF4-FFF2-40B4-BE49-F238E27FC236}">
                  <a16:creationId xmlns:a16="http://schemas.microsoft.com/office/drawing/2014/main" id="{37A0F8CC-9853-45E4-9A06-7997959FD303}"/>
                </a:ext>
              </a:extLst>
            </p:cNvPr>
            <p:cNvSpPr txBox="1"/>
            <p:nvPr/>
          </p:nvSpPr>
          <p:spPr>
            <a:xfrm rot="16200000">
              <a:off x="1227177" y="526954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44" name="TextBox 143">
              <a:extLst>
                <a:ext uri="{FF2B5EF4-FFF2-40B4-BE49-F238E27FC236}">
                  <a16:creationId xmlns:a16="http://schemas.microsoft.com/office/drawing/2014/main" id="{AE4DB785-8335-4177-B562-1F5C7066838E}"/>
                </a:ext>
              </a:extLst>
            </p:cNvPr>
            <p:cNvSpPr txBox="1"/>
            <p:nvPr/>
          </p:nvSpPr>
          <p:spPr>
            <a:xfrm rot="16200000">
              <a:off x="1465416" y="527908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45" name="TextBox 144">
              <a:extLst>
                <a:ext uri="{FF2B5EF4-FFF2-40B4-BE49-F238E27FC236}">
                  <a16:creationId xmlns:a16="http://schemas.microsoft.com/office/drawing/2014/main" id="{851CDD41-D9D8-4F54-9BF6-BC9F474D288B}"/>
                </a:ext>
              </a:extLst>
            </p:cNvPr>
            <p:cNvSpPr txBox="1"/>
            <p:nvPr/>
          </p:nvSpPr>
          <p:spPr>
            <a:xfrm rot="3728531">
              <a:off x="966018" y="389640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46" name="TextBox 145">
              <a:extLst>
                <a:ext uri="{FF2B5EF4-FFF2-40B4-BE49-F238E27FC236}">
                  <a16:creationId xmlns:a16="http://schemas.microsoft.com/office/drawing/2014/main" id="{605493FF-68B0-4117-A52C-7A284219D42D}"/>
                </a:ext>
              </a:extLst>
            </p:cNvPr>
            <p:cNvSpPr txBox="1"/>
            <p:nvPr/>
          </p:nvSpPr>
          <p:spPr>
            <a:xfrm rot="3728531">
              <a:off x="1204566" y="390005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623" name="Group 622">
            <a:extLst>
              <a:ext uri="{FF2B5EF4-FFF2-40B4-BE49-F238E27FC236}">
                <a16:creationId xmlns:a16="http://schemas.microsoft.com/office/drawing/2014/main" id="{F12DB1A5-6ED8-4F66-96C6-A12B7140555D}"/>
              </a:ext>
            </a:extLst>
          </p:cNvPr>
          <p:cNvGrpSpPr/>
          <p:nvPr/>
        </p:nvGrpSpPr>
        <p:grpSpPr>
          <a:xfrm>
            <a:off x="9808057" y="4374846"/>
            <a:ext cx="2173769" cy="2300228"/>
            <a:chOff x="392953" y="5701598"/>
            <a:chExt cx="2173769" cy="2300228"/>
          </a:xfrm>
        </p:grpSpPr>
        <p:sp>
          <p:nvSpPr>
            <p:cNvPr id="227" name="TextBox 226">
              <a:extLst>
                <a:ext uri="{FF2B5EF4-FFF2-40B4-BE49-F238E27FC236}">
                  <a16:creationId xmlns:a16="http://schemas.microsoft.com/office/drawing/2014/main" id="{C45E481D-3734-4505-A5F1-1D17DEE89265}"/>
                </a:ext>
              </a:extLst>
            </p:cNvPr>
            <p:cNvSpPr txBox="1"/>
            <p:nvPr/>
          </p:nvSpPr>
          <p:spPr>
            <a:xfrm>
              <a:off x="392953" y="5701598"/>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Connecticut Avenue NW</a:t>
              </a:r>
            </a:p>
          </p:txBody>
        </p:sp>
        <p:pic>
          <p:nvPicPr>
            <p:cNvPr id="228" name="Picture 227" descr="A close up of a map&#10;&#10;Description automatically generated">
              <a:extLst>
                <a:ext uri="{FF2B5EF4-FFF2-40B4-BE49-F238E27FC236}">
                  <a16:creationId xmlns:a16="http://schemas.microsoft.com/office/drawing/2014/main" id="{8996DAA1-A9BC-4B29-B926-30DBDB34C1E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568" t="39271" r="51019" b="39240"/>
            <a:stretch/>
          </p:blipFill>
          <p:spPr>
            <a:xfrm>
              <a:off x="400441" y="6164149"/>
              <a:ext cx="2163931" cy="1837677"/>
            </a:xfrm>
            <a:prstGeom prst="rect">
              <a:avLst/>
            </a:prstGeom>
            <a:ln>
              <a:solidFill>
                <a:schemeClr val="tx1"/>
              </a:solidFill>
            </a:ln>
          </p:spPr>
        </p:pic>
        <p:grpSp>
          <p:nvGrpSpPr>
            <p:cNvPr id="229" name="Group 228">
              <a:extLst>
                <a:ext uri="{FF2B5EF4-FFF2-40B4-BE49-F238E27FC236}">
                  <a16:creationId xmlns:a16="http://schemas.microsoft.com/office/drawing/2014/main" id="{104F0E6E-7253-4BEB-BBC6-6C5A40926ABC}"/>
                </a:ext>
              </a:extLst>
            </p:cNvPr>
            <p:cNvGrpSpPr/>
            <p:nvPr/>
          </p:nvGrpSpPr>
          <p:grpSpPr>
            <a:xfrm>
              <a:off x="1324771" y="6872447"/>
              <a:ext cx="363353" cy="350055"/>
              <a:chOff x="582469" y="4195805"/>
              <a:chExt cx="409796" cy="391695"/>
            </a:xfrm>
            <a:solidFill>
              <a:srgbClr val="92D050"/>
            </a:solidFill>
          </p:grpSpPr>
          <p:sp>
            <p:nvSpPr>
              <p:cNvPr id="230" name="Partial Circle 229">
                <a:extLst>
                  <a:ext uri="{FF2B5EF4-FFF2-40B4-BE49-F238E27FC236}">
                    <a16:creationId xmlns:a16="http://schemas.microsoft.com/office/drawing/2014/main" id="{F8929686-E04C-4F05-8946-98100E005B6E}"/>
                  </a:ext>
                </a:extLst>
              </p:cNvPr>
              <p:cNvSpPr/>
              <p:nvPr/>
            </p:nvSpPr>
            <p:spPr>
              <a:xfrm rot="10953686">
                <a:off x="582469" y="4195805"/>
                <a:ext cx="409796" cy="391694"/>
              </a:xfrm>
              <a:prstGeom prst="pie">
                <a:avLst>
                  <a:gd name="adj1" fmla="val 5336220"/>
                  <a:gd name="adj2" fmla="val 16121644"/>
                </a:avLst>
              </a:prstGeom>
              <a:solidFill>
                <a:srgbClr val="DE642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1" name="Partial Circle 230">
                <a:extLst>
                  <a:ext uri="{FF2B5EF4-FFF2-40B4-BE49-F238E27FC236}">
                    <a16:creationId xmlns:a16="http://schemas.microsoft.com/office/drawing/2014/main" id="{E9D229A6-2827-42FC-81DB-921F7B98A12E}"/>
                  </a:ext>
                </a:extLst>
              </p:cNvPr>
              <p:cNvSpPr/>
              <p:nvPr/>
            </p:nvSpPr>
            <p:spPr>
              <a:xfrm rot="153686">
                <a:off x="582469" y="4195806"/>
                <a:ext cx="409796" cy="391694"/>
              </a:xfrm>
              <a:prstGeom prst="pie">
                <a:avLst>
                  <a:gd name="adj1" fmla="val 5238085"/>
                  <a:gd name="adj2" fmla="val 16121644"/>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3" name="Arrow: Right 232">
              <a:extLst>
                <a:ext uri="{FF2B5EF4-FFF2-40B4-BE49-F238E27FC236}">
                  <a16:creationId xmlns:a16="http://schemas.microsoft.com/office/drawing/2014/main" id="{28F009A0-2AF8-4B17-8BB9-747F7B1646C0}"/>
                </a:ext>
              </a:extLst>
            </p:cNvPr>
            <p:cNvSpPr/>
            <p:nvPr/>
          </p:nvSpPr>
          <p:spPr>
            <a:xfrm>
              <a:off x="600466" y="6943287"/>
              <a:ext cx="68922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Arrow: Right 236">
              <a:extLst>
                <a:ext uri="{FF2B5EF4-FFF2-40B4-BE49-F238E27FC236}">
                  <a16:creationId xmlns:a16="http://schemas.microsoft.com/office/drawing/2014/main" id="{9676E964-710C-4DFB-AB87-03D70E13EE11}"/>
                </a:ext>
              </a:extLst>
            </p:cNvPr>
            <p:cNvSpPr/>
            <p:nvPr/>
          </p:nvSpPr>
          <p:spPr>
            <a:xfrm rot="16200000">
              <a:off x="1223978" y="7508931"/>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Arrow: Right 238">
              <a:extLst>
                <a:ext uri="{FF2B5EF4-FFF2-40B4-BE49-F238E27FC236}">
                  <a16:creationId xmlns:a16="http://schemas.microsoft.com/office/drawing/2014/main" id="{278253C0-93FA-4879-B9D8-6F2F6A75F393}"/>
                </a:ext>
              </a:extLst>
            </p:cNvPr>
            <p:cNvSpPr/>
            <p:nvPr/>
          </p:nvSpPr>
          <p:spPr>
            <a:xfrm rot="3805464">
              <a:off x="1054277" y="6426092"/>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a:extLst>
                <a:ext uri="{FF2B5EF4-FFF2-40B4-BE49-F238E27FC236}">
                  <a16:creationId xmlns:a16="http://schemas.microsoft.com/office/drawing/2014/main" id="{711B903F-4C39-4901-88FC-5AC1E9EE99A5}"/>
                </a:ext>
              </a:extLst>
            </p:cNvPr>
            <p:cNvSpPr txBox="1"/>
            <p:nvPr/>
          </p:nvSpPr>
          <p:spPr>
            <a:xfrm>
              <a:off x="533072" y="694328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45" name="TextBox 244">
              <a:extLst>
                <a:ext uri="{FF2B5EF4-FFF2-40B4-BE49-F238E27FC236}">
                  <a16:creationId xmlns:a16="http://schemas.microsoft.com/office/drawing/2014/main" id="{14523D05-CB92-4D6E-9494-76FD29432940}"/>
                </a:ext>
              </a:extLst>
            </p:cNvPr>
            <p:cNvSpPr txBox="1"/>
            <p:nvPr/>
          </p:nvSpPr>
          <p:spPr>
            <a:xfrm rot="16200000">
              <a:off x="1348049" y="768283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47" name="TextBox 246">
              <a:extLst>
                <a:ext uri="{FF2B5EF4-FFF2-40B4-BE49-F238E27FC236}">
                  <a16:creationId xmlns:a16="http://schemas.microsoft.com/office/drawing/2014/main" id="{8B1E25C5-A969-4D53-8CE4-FE569817621C}"/>
                </a:ext>
              </a:extLst>
            </p:cNvPr>
            <p:cNvSpPr txBox="1"/>
            <p:nvPr/>
          </p:nvSpPr>
          <p:spPr>
            <a:xfrm rot="3728531">
              <a:off x="1090230" y="627329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sp>
        <p:nvSpPr>
          <p:cNvPr id="328" name="Rectangle 327">
            <a:extLst>
              <a:ext uri="{FF2B5EF4-FFF2-40B4-BE49-F238E27FC236}">
                <a16:creationId xmlns:a16="http://schemas.microsoft.com/office/drawing/2014/main" id="{8B76F437-6842-42D0-B510-29B7E2932A1E}"/>
              </a:ext>
            </a:extLst>
          </p:cNvPr>
          <p:cNvSpPr/>
          <p:nvPr/>
        </p:nvSpPr>
        <p:spPr>
          <a:xfrm>
            <a:off x="7164911" y="1084101"/>
            <a:ext cx="2171200" cy="369332"/>
          </a:xfrm>
          <a:prstGeom prst="rect">
            <a:avLst/>
          </a:prstGeom>
          <a:solidFill>
            <a:schemeClr val="accent1"/>
          </a:solidFill>
        </p:spPr>
        <p:txBody>
          <a:bodyPr wrap="square">
            <a:spAutoFit/>
          </a:bodyPr>
          <a:lstStyle/>
          <a:p>
            <a:pPr algn="ctr"/>
            <a:r>
              <a:rPr lang="en-US" b="1">
                <a:solidFill>
                  <a:schemeClr val="bg1"/>
                </a:solidFill>
              </a:rPr>
              <a:t>Alternative 1</a:t>
            </a:r>
            <a:endParaRPr lang="en-US">
              <a:solidFill>
                <a:schemeClr val="bg1"/>
              </a:solidFill>
            </a:endParaRPr>
          </a:p>
        </p:txBody>
      </p:sp>
      <p:sp>
        <p:nvSpPr>
          <p:cNvPr id="329" name="Rectangle 328">
            <a:extLst>
              <a:ext uri="{FF2B5EF4-FFF2-40B4-BE49-F238E27FC236}">
                <a16:creationId xmlns:a16="http://schemas.microsoft.com/office/drawing/2014/main" id="{D870FDAE-C4B1-4956-9A72-2CEDA4926214}"/>
              </a:ext>
            </a:extLst>
          </p:cNvPr>
          <p:cNvSpPr/>
          <p:nvPr/>
        </p:nvSpPr>
        <p:spPr>
          <a:xfrm>
            <a:off x="9820246" y="1084101"/>
            <a:ext cx="2171200" cy="369332"/>
          </a:xfrm>
          <a:prstGeom prst="rect">
            <a:avLst/>
          </a:prstGeom>
          <a:solidFill>
            <a:schemeClr val="tx2"/>
          </a:solidFill>
        </p:spPr>
        <p:txBody>
          <a:bodyPr wrap="square">
            <a:spAutoFit/>
          </a:bodyPr>
          <a:lstStyle/>
          <a:p>
            <a:pPr algn="ctr"/>
            <a:r>
              <a:rPr lang="en-US" b="1">
                <a:solidFill>
                  <a:schemeClr val="bg1"/>
                </a:solidFill>
              </a:rPr>
              <a:t>Alternative 2*</a:t>
            </a:r>
            <a:endParaRPr lang="en-US">
              <a:solidFill>
                <a:schemeClr val="bg1"/>
              </a:solidFill>
            </a:endParaRPr>
          </a:p>
        </p:txBody>
      </p:sp>
      <p:sp>
        <p:nvSpPr>
          <p:cNvPr id="330" name="Rectangle 329">
            <a:extLst>
              <a:ext uri="{FF2B5EF4-FFF2-40B4-BE49-F238E27FC236}">
                <a16:creationId xmlns:a16="http://schemas.microsoft.com/office/drawing/2014/main" id="{27384F7D-22A0-4642-957E-565BC568547D}"/>
              </a:ext>
            </a:extLst>
          </p:cNvPr>
          <p:cNvSpPr/>
          <p:nvPr/>
        </p:nvSpPr>
        <p:spPr>
          <a:xfrm>
            <a:off x="4541518" y="1084101"/>
            <a:ext cx="2171200" cy="369332"/>
          </a:xfrm>
          <a:prstGeom prst="rect">
            <a:avLst/>
          </a:prstGeom>
          <a:solidFill>
            <a:schemeClr val="tx1"/>
          </a:solidFill>
        </p:spPr>
        <p:txBody>
          <a:bodyPr wrap="square">
            <a:spAutoFit/>
          </a:bodyPr>
          <a:lstStyle/>
          <a:p>
            <a:pPr algn="ctr"/>
            <a:r>
              <a:rPr lang="en-US" b="1">
                <a:solidFill>
                  <a:schemeClr val="bg1"/>
                </a:solidFill>
              </a:rPr>
              <a:t>Existing</a:t>
            </a:r>
            <a:endParaRPr lang="en-US">
              <a:solidFill>
                <a:schemeClr val="bg1"/>
              </a:solidFill>
            </a:endParaRPr>
          </a:p>
        </p:txBody>
      </p:sp>
      <p:sp>
        <p:nvSpPr>
          <p:cNvPr id="333" name="Title 1">
            <a:extLst>
              <a:ext uri="{FF2B5EF4-FFF2-40B4-BE49-F238E27FC236}">
                <a16:creationId xmlns:a16="http://schemas.microsoft.com/office/drawing/2014/main" id="{2D9ABE0B-6417-473A-B467-A6A4C40B39BF}"/>
              </a:ext>
            </a:extLst>
          </p:cNvPr>
          <p:cNvSpPr txBox="1">
            <a:spLocks/>
          </p:cNvSpPr>
          <p:nvPr/>
        </p:nvSpPr>
        <p:spPr>
          <a:xfrm>
            <a:off x="1042673" y="128266"/>
            <a:ext cx="10515600" cy="802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accent1"/>
                </a:solidFill>
              </a:rPr>
              <a:t>Approach Delay</a:t>
            </a:r>
            <a:endParaRPr lang="en-US" sz="4000" u="sng">
              <a:solidFill>
                <a:schemeClr val="accent1"/>
              </a:solidFill>
            </a:endParaRPr>
          </a:p>
        </p:txBody>
      </p:sp>
      <p:pic>
        <p:nvPicPr>
          <p:cNvPr id="334" name="Picture 333">
            <a:extLst>
              <a:ext uri="{FF2B5EF4-FFF2-40B4-BE49-F238E27FC236}">
                <a16:creationId xmlns:a16="http://schemas.microsoft.com/office/drawing/2014/main" id="{4B17C1C7-19DC-4D06-84AC-F0DF4D25F237}"/>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56818" t="15185" r="26709" b="54362"/>
          <a:stretch/>
        </p:blipFill>
        <p:spPr>
          <a:xfrm>
            <a:off x="-9505" y="-23609"/>
            <a:ext cx="1056392" cy="1098499"/>
          </a:xfrm>
          <a:prstGeom prst="rect">
            <a:avLst/>
          </a:prstGeom>
        </p:spPr>
      </p:pic>
      <p:grpSp>
        <p:nvGrpSpPr>
          <p:cNvPr id="405" name="Group 404">
            <a:extLst>
              <a:ext uri="{FF2B5EF4-FFF2-40B4-BE49-F238E27FC236}">
                <a16:creationId xmlns:a16="http://schemas.microsoft.com/office/drawing/2014/main" id="{C99DE37A-E7BE-4B13-99F5-F8753A280873}"/>
              </a:ext>
            </a:extLst>
          </p:cNvPr>
          <p:cNvGrpSpPr/>
          <p:nvPr/>
        </p:nvGrpSpPr>
        <p:grpSpPr>
          <a:xfrm>
            <a:off x="4501636" y="1607206"/>
            <a:ext cx="2212367" cy="2300228"/>
            <a:chOff x="2663810" y="5580986"/>
            <a:chExt cx="2212367" cy="2300228"/>
          </a:xfrm>
        </p:grpSpPr>
        <p:sp>
          <p:nvSpPr>
            <p:cNvPr id="406" name="TextBox 405">
              <a:extLst>
                <a:ext uri="{FF2B5EF4-FFF2-40B4-BE49-F238E27FC236}">
                  <a16:creationId xmlns:a16="http://schemas.microsoft.com/office/drawing/2014/main" id="{885B9514-A64B-4F15-A6FD-FF8301809362}"/>
                </a:ext>
              </a:extLst>
            </p:cNvPr>
            <p:cNvSpPr txBox="1"/>
            <p:nvPr/>
          </p:nvSpPr>
          <p:spPr>
            <a:xfrm>
              <a:off x="2702408" y="5580986"/>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21</a:t>
              </a:r>
              <a:r>
                <a:rPr lang="en-US" sz="1200" b="1" baseline="30000"/>
                <a:t>st</a:t>
              </a:r>
              <a:r>
                <a:rPr lang="en-US" sz="1200" b="1"/>
                <a:t> Street NW</a:t>
              </a:r>
            </a:p>
          </p:txBody>
        </p:sp>
        <p:pic>
          <p:nvPicPr>
            <p:cNvPr id="407" name="Picture 406" descr="A close up of a map&#10;&#10;Description automatically generated">
              <a:extLst>
                <a:ext uri="{FF2B5EF4-FFF2-40B4-BE49-F238E27FC236}">
                  <a16:creationId xmlns:a16="http://schemas.microsoft.com/office/drawing/2014/main" id="{0DD2A9B5-F736-4CCB-AF4A-7BA962EBB8D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5" t="39671" r="75852" b="38840"/>
            <a:stretch/>
          </p:blipFill>
          <p:spPr>
            <a:xfrm>
              <a:off x="2707328" y="6043537"/>
              <a:ext cx="2163931" cy="1837677"/>
            </a:xfrm>
            <a:prstGeom prst="rect">
              <a:avLst/>
            </a:prstGeom>
            <a:ln>
              <a:solidFill>
                <a:schemeClr val="tx1"/>
              </a:solidFill>
            </a:ln>
          </p:spPr>
        </p:pic>
        <p:grpSp>
          <p:nvGrpSpPr>
            <p:cNvPr id="408" name="Group 407">
              <a:extLst>
                <a:ext uri="{FF2B5EF4-FFF2-40B4-BE49-F238E27FC236}">
                  <a16:creationId xmlns:a16="http://schemas.microsoft.com/office/drawing/2014/main" id="{E9CC9E8D-4E4F-4A9D-A45B-8E35362713E0}"/>
                </a:ext>
              </a:extLst>
            </p:cNvPr>
            <p:cNvGrpSpPr/>
            <p:nvPr/>
          </p:nvGrpSpPr>
          <p:grpSpPr>
            <a:xfrm>
              <a:off x="3631658" y="6751835"/>
              <a:ext cx="363353" cy="350055"/>
              <a:chOff x="582469" y="4195805"/>
              <a:chExt cx="409796" cy="391695"/>
            </a:xfrm>
            <a:solidFill>
              <a:srgbClr val="92D050"/>
            </a:solidFill>
          </p:grpSpPr>
          <p:sp>
            <p:nvSpPr>
              <p:cNvPr id="428" name="Partial Circle 427">
                <a:extLst>
                  <a:ext uri="{FF2B5EF4-FFF2-40B4-BE49-F238E27FC236}">
                    <a16:creationId xmlns:a16="http://schemas.microsoft.com/office/drawing/2014/main" id="{C82C23F7-F439-4489-B7AA-10E30623C529}"/>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9" name="Partial Circle 428">
                <a:extLst>
                  <a:ext uri="{FF2B5EF4-FFF2-40B4-BE49-F238E27FC236}">
                    <a16:creationId xmlns:a16="http://schemas.microsoft.com/office/drawing/2014/main" id="{7126726D-373B-44F7-B786-B0E767D40C92}"/>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09" name="Arrow: Right 408">
              <a:extLst>
                <a:ext uri="{FF2B5EF4-FFF2-40B4-BE49-F238E27FC236}">
                  <a16:creationId xmlns:a16="http://schemas.microsoft.com/office/drawing/2014/main" id="{F742DBA8-1A3D-4EB2-8687-2355CD1A0C5D}"/>
                </a:ext>
              </a:extLst>
            </p:cNvPr>
            <p:cNvSpPr/>
            <p:nvPr/>
          </p:nvSpPr>
          <p:spPr>
            <a:xfrm>
              <a:off x="2731204" y="672873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0" name="Arrow: Right 409">
              <a:extLst>
                <a:ext uri="{FF2B5EF4-FFF2-40B4-BE49-F238E27FC236}">
                  <a16:creationId xmlns:a16="http://schemas.microsoft.com/office/drawing/2014/main" id="{2B1879B2-5D42-4C52-BBA3-7FBBBD1104F7}"/>
                </a:ext>
              </a:extLst>
            </p:cNvPr>
            <p:cNvSpPr/>
            <p:nvPr/>
          </p:nvSpPr>
          <p:spPr>
            <a:xfrm>
              <a:off x="2731205" y="694721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Arrow: Right 410">
              <a:extLst>
                <a:ext uri="{FF2B5EF4-FFF2-40B4-BE49-F238E27FC236}">
                  <a16:creationId xmlns:a16="http://schemas.microsoft.com/office/drawing/2014/main" id="{187AFC0A-929B-4233-82F5-224F7F4B893D}"/>
                </a:ext>
              </a:extLst>
            </p:cNvPr>
            <p:cNvSpPr/>
            <p:nvPr/>
          </p:nvSpPr>
          <p:spPr>
            <a:xfrm rot="10800000">
              <a:off x="4056967" y="674388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2" name="Arrow: Right 411">
              <a:extLst>
                <a:ext uri="{FF2B5EF4-FFF2-40B4-BE49-F238E27FC236}">
                  <a16:creationId xmlns:a16="http://schemas.microsoft.com/office/drawing/2014/main" id="{2A70D4A1-D58A-4930-B627-216E3F7E7F88}"/>
                </a:ext>
              </a:extLst>
            </p:cNvPr>
            <p:cNvSpPr/>
            <p:nvPr/>
          </p:nvSpPr>
          <p:spPr>
            <a:xfrm rot="10800000">
              <a:off x="4056968" y="6962374"/>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Arrow: Right 412">
              <a:extLst>
                <a:ext uri="{FF2B5EF4-FFF2-40B4-BE49-F238E27FC236}">
                  <a16:creationId xmlns:a16="http://schemas.microsoft.com/office/drawing/2014/main" id="{15BC4F8C-A1DC-48C2-AA45-97E929333806}"/>
                </a:ext>
              </a:extLst>
            </p:cNvPr>
            <p:cNvSpPr/>
            <p:nvPr/>
          </p:nvSpPr>
          <p:spPr>
            <a:xfrm rot="5400000">
              <a:off x="3435057" y="6310245"/>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4" name="Arrow: Right 413">
              <a:extLst>
                <a:ext uri="{FF2B5EF4-FFF2-40B4-BE49-F238E27FC236}">
                  <a16:creationId xmlns:a16="http://schemas.microsoft.com/office/drawing/2014/main" id="{FAE21918-D3AC-4A36-9FD0-C338B018F632}"/>
                </a:ext>
              </a:extLst>
            </p:cNvPr>
            <p:cNvSpPr/>
            <p:nvPr/>
          </p:nvSpPr>
          <p:spPr>
            <a:xfrm rot="5400000">
              <a:off x="3663753" y="6310245"/>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TextBox 414">
              <a:extLst>
                <a:ext uri="{FF2B5EF4-FFF2-40B4-BE49-F238E27FC236}">
                  <a16:creationId xmlns:a16="http://schemas.microsoft.com/office/drawing/2014/main" id="{BA17B8C1-382C-48E7-B266-028BB9817768}"/>
                </a:ext>
              </a:extLst>
            </p:cNvPr>
            <p:cNvSpPr txBox="1"/>
            <p:nvPr/>
          </p:nvSpPr>
          <p:spPr>
            <a:xfrm>
              <a:off x="2668581" y="6723856"/>
              <a:ext cx="68922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 - ML</a:t>
              </a:r>
            </a:p>
          </p:txBody>
        </p:sp>
        <p:sp>
          <p:nvSpPr>
            <p:cNvPr id="416" name="TextBox 415">
              <a:extLst>
                <a:ext uri="{FF2B5EF4-FFF2-40B4-BE49-F238E27FC236}">
                  <a16:creationId xmlns:a16="http://schemas.microsoft.com/office/drawing/2014/main" id="{5B5A3DE3-486B-422E-8A4B-C62E524089AD}"/>
                </a:ext>
              </a:extLst>
            </p:cNvPr>
            <p:cNvSpPr txBox="1"/>
            <p:nvPr/>
          </p:nvSpPr>
          <p:spPr>
            <a:xfrm>
              <a:off x="2663810" y="6942455"/>
              <a:ext cx="689219"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 - ML</a:t>
              </a:r>
            </a:p>
          </p:txBody>
        </p:sp>
        <p:sp>
          <p:nvSpPr>
            <p:cNvPr id="417" name="TextBox 416">
              <a:extLst>
                <a:ext uri="{FF2B5EF4-FFF2-40B4-BE49-F238E27FC236}">
                  <a16:creationId xmlns:a16="http://schemas.microsoft.com/office/drawing/2014/main" id="{2BF9FB87-0C83-48B1-86F5-4EA1874592F7}"/>
                </a:ext>
              </a:extLst>
            </p:cNvPr>
            <p:cNvSpPr txBox="1"/>
            <p:nvPr/>
          </p:nvSpPr>
          <p:spPr>
            <a:xfrm>
              <a:off x="4434082" y="673518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18" name="TextBox 417">
              <a:extLst>
                <a:ext uri="{FF2B5EF4-FFF2-40B4-BE49-F238E27FC236}">
                  <a16:creationId xmlns:a16="http://schemas.microsoft.com/office/drawing/2014/main" id="{D3C50F2C-3F52-4828-876A-DC99E9E78139}"/>
                </a:ext>
              </a:extLst>
            </p:cNvPr>
            <p:cNvSpPr txBox="1"/>
            <p:nvPr/>
          </p:nvSpPr>
          <p:spPr>
            <a:xfrm>
              <a:off x="4429312" y="6953781"/>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419" name="TextBox 418">
              <a:extLst>
                <a:ext uri="{FF2B5EF4-FFF2-40B4-BE49-F238E27FC236}">
                  <a16:creationId xmlns:a16="http://schemas.microsoft.com/office/drawing/2014/main" id="{F533BBD8-6364-4EC0-8150-050094C536F5}"/>
                </a:ext>
              </a:extLst>
            </p:cNvPr>
            <p:cNvSpPr txBox="1"/>
            <p:nvPr/>
          </p:nvSpPr>
          <p:spPr>
            <a:xfrm rot="16200000">
              <a:off x="3527443" y="755325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20" name="TextBox 419">
              <a:extLst>
                <a:ext uri="{FF2B5EF4-FFF2-40B4-BE49-F238E27FC236}">
                  <a16:creationId xmlns:a16="http://schemas.microsoft.com/office/drawing/2014/main" id="{1BFDFE32-4070-4E78-8E1F-9B23DE3C383D}"/>
                </a:ext>
              </a:extLst>
            </p:cNvPr>
            <p:cNvSpPr txBox="1"/>
            <p:nvPr/>
          </p:nvSpPr>
          <p:spPr>
            <a:xfrm rot="16200000">
              <a:off x="3765682" y="756278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21" name="TextBox 420">
              <a:extLst>
                <a:ext uri="{FF2B5EF4-FFF2-40B4-BE49-F238E27FC236}">
                  <a16:creationId xmlns:a16="http://schemas.microsoft.com/office/drawing/2014/main" id="{31C8522F-7FB8-45CD-9A77-3093FBC42B6D}"/>
                </a:ext>
              </a:extLst>
            </p:cNvPr>
            <p:cNvSpPr txBox="1"/>
            <p:nvPr/>
          </p:nvSpPr>
          <p:spPr>
            <a:xfrm rot="5323067">
              <a:off x="3547241" y="615379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22" name="TextBox 421">
              <a:extLst>
                <a:ext uri="{FF2B5EF4-FFF2-40B4-BE49-F238E27FC236}">
                  <a16:creationId xmlns:a16="http://schemas.microsoft.com/office/drawing/2014/main" id="{44A603AE-3751-468A-A846-84C28F23E777}"/>
                </a:ext>
              </a:extLst>
            </p:cNvPr>
            <p:cNvSpPr txBox="1"/>
            <p:nvPr/>
          </p:nvSpPr>
          <p:spPr>
            <a:xfrm rot="5323067">
              <a:off x="3771501" y="615745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nvGrpSpPr>
            <p:cNvPr id="423" name="Group 422">
              <a:extLst>
                <a:ext uri="{FF2B5EF4-FFF2-40B4-BE49-F238E27FC236}">
                  <a16:creationId xmlns:a16="http://schemas.microsoft.com/office/drawing/2014/main" id="{EDBC6AF6-CE00-4C7D-A315-F3AE456D208C}"/>
                </a:ext>
              </a:extLst>
            </p:cNvPr>
            <p:cNvGrpSpPr/>
            <p:nvPr/>
          </p:nvGrpSpPr>
          <p:grpSpPr>
            <a:xfrm>
              <a:off x="2956369" y="7105214"/>
              <a:ext cx="855342" cy="401178"/>
              <a:chOff x="2900576" y="7038991"/>
              <a:chExt cx="855342" cy="401178"/>
            </a:xfrm>
          </p:grpSpPr>
          <p:sp>
            <p:nvSpPr>
              <p:cNvPr id="424" name="Arrow: Right 423">
                <a:extLst>
                  <a:ext uri="{FF2B5EF4-FFF2-40B4-BE49-F238E27FC236}">
                    <a16:creationId xmlns:a16="http://schemas.microsoft.com/office/drawing/2014/main" id="{94293B0C-E9E5-4B56-A34D-38FAF1784C97}"/>
                  </a:ext>
                </a:extLst>
              </p:cNvPr>
              <p:cNvSpPr/>
              <p:nvPr/>
            </p:nvSpPr>
            <p:spPr>
              <a:xfrm rot="20237402">
                <a:off x="2954867" y="7038991"/>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5" name="Arrow: Right 424">
                <a:extLst>
                  <a:ext uri="{FF2B5EF4-FFF2-40B4-BE49-F238E27FC236}">
                    <a16:creationId xmlns:a16="http://schemas.microsoft.com/office/drawing/2014/main" id="{69139F0E-64B4-485D-B808-167C839E4F39}"/>
                  </a:ext>
                </a:extLst>
              </p:cNvPr>
              <p:cNvSpPr/>
              <p:nvPr/>
            </p:nvSpPr>
            <p:spPr>
              <a:xfrm rot="20237402">
                <a:off x="3066698" y="7183144"/>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TextBox 425">
                <a:extLst>
                  <a:ext uri="{FF2B5EF4-FFF2-40B4-BE49-F238E27FC236}">
                    <a16:creationId xmlns:a16="http://schemas.microsoft.com/office/drawing/2014/main" id="{53928C40-ADE2-4122-93A5-1D5EA625D9D1}"/>
                  </a:ext>
                </a:extLst>
              </p:cNvPr>
              <p:cNvSpPr txBox="1"/>
              <p:nvPr/>
            </p:nvSpPr>
            <p:spPr>
              <a:xfrm rot="20237402">
                <a:off x="2900576" y="7052305"/>
                <a:ext cx="70994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 - SL</a:t>
                </a:r>
              </a:p>
            </p:txBody>
          </p:sp>
          <p:sp>
            <p:nvSpPr>
              <p:cNvPr id="427" name="TextBox 426">
                <a:extLst>
                  <a:ext uri="{FF2B5EF4-FFF2-40B4-BE49-F238E27FC236}">
                    <a16:creationId xmlns:a16="http://schemas.microsoft.com/office/drawing/2014/main" id="{8C75737C-71F3-4CE4-9D45-2AE067765CEC}"/>
                  </a:ext>
                </a:extLst>
              </p:cNvPr>
              <p:cNvSpPr txBox="1"/>
              <p:nvPr/>
            </p:nvSpPr>
            <p:spPr>
              <a:xfrm rot="20237402">
                <a:off x="3016894" y="7193948"/>
                <a:ext cx="709940"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 - SL</a:t>
                </a:r>
              </a:p>
            </p:txBody>
          </p:sp>
        </p:grpSp>
      </p:grpSp>
      <p:sp>
        <p:nvSpPr>
          <p:cNvPr id="430" name="Content Placeholder 2">
            <a:extLst>
              <a:ext uri="{FF2B5EF4-FFF2-40B4-BE49-F238E27FC236}">
                <a16:creationId xmlns:a16="http://schemas.microsoft.com/office/drawing/2014/main" id="{CE32DC27-3376-42BC-B888-2CDC60D2F8D4}"/>
              </a:ext>
            </a:extLst>
          </p:cNvPr>
          <p:cNvSpPr txBox="1">
            <a:spLocks/>
          </p:cNvSpPr>
          <p:nvPr/>
        </p:nvSpPr>
        <p:spPr>
          <a:xfrm>
            <a:off x="4377192" y="3928422"/>
            <a:ext cx="2647374" cy="4336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000" i="1"/>
              <a:t>ML: Mainline K Street NW (from tunnel)</a:t>
            </a:r>
            <a:br>
              <a:rPr lang="en-US" sz="1000" i="1"/>
            </a:br>
            <a:r>
              <a:rPr lang="en-US" sz="1000" i="1"/>
              <a:t>SL: Service Lane (from Washington Circle)</a:t>
            </a:r>
          </a:p>
        </p:txBody>
      </p:sp>
      <p:grpSp>
        <p:nvGrpSpPr>
          <p:cNvPr id="445" name="Group 444">
            <a:extLst>
              <a:ext uri="{FF2B5EF4-FFF2-40B4-BE49-F238E27FC236}">
                <a16:creationId xmlns:a16="http://schemas.microsoft.com/office/drawing/2014/main" id="{1A70255C-2727-4F8E-B93C-0A0CD50B76E4}"/>
              </a:ext>
            </a:extLst>
          </p:cNvPr>
          <p:cNvGrpSpPr/>
          <p:nvPr/>
        </p:nvGrpSpPr>
        <p:grpSpPr>
          <a:xfrm>
            <a:off x="7136704" y="1619063"/>
            <a:ext cx="2212367" cy="2300228"/>
            <a:chOff x="2663810" y="5580986"/>
            <a:chExt cx="2212367" cy="2300228"/>
          </a:xfrm>
        </p:grpSpPr>
        <p:sp>
          <p:nvSpPr>
            <p:cNvPr id="446" name="TextBox 445">
              <a:extLst>
                <a:ext uri="{FF2B5EF4-FFF2-40B4-BE49-F238E27FC236}">
                  <a16:creationId xmlns:a16="http://schemas.microsoft.com/office/drawing/2014/main" id="{5C4510A9-35DA-4B37-B944-CEDEC0E3C516}"/>
                </a:ext>
              </a:extLst>
            </p:cNvPr>
            <p:cNvSpPr txBox="1"/>
            <p:nvPr/>
          </p:nvSpPr>
          <p:spPr>
            <a:xfrm>
              <a:off x="2702408" y="5580986"/>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21</a:t>
              </a:r>
              <a:r>
                <a:rPr lang="en-US" sz="1200" b="1" baseline="30000"/>
                <a:t>st</a:t>
              </a:r>
              <a:r>
                <a:rPr lang="en-US" sz="1200" b="1"/>
                <a:t> Street NW</a:t>
              </a:r>
            </a:p>
          </p:txBody>
        </p:sp>
        <p:pic>
          <p:nvPicPr>
            <p:cNvPr id="447" name="Picture 446" descr="A close up of a map&#10;&#10;Description automatically generated">
              <a:extLst>
                <a:ext uri="{FF2B5EF4-FFF2-40B4-BE49-F238E27FC236}">
                  <a16:creationId xmlns:a16="http://schemas.microsoft.com/office/drawing/2014/main" id="{BA70DDFC-A59C-4373-9D41-E914F4F8A7F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5" t="39671" r="75852" b="38840"/>
            <a:stretch/>
          </p:blipFill>
          <p:spPr>
            <a:xfrm>
              <a:off x="2707328" y="6043537"/>
              <a:ext cx="2163931" cy="1837677"/>
            </a:xfrm>
            <a:prstGeom prst="rect">
              <a:avLst/>
            </a:prstGeom>
            <a:ln>
              <a:solidFill>
                <a:schemeClr val="tx1"/>
              </a:solidFill>
            </a:ln>
          </p:spPr>
        </p:pic>
        <p:grpSp>
          <p:nvGrpSpPr>
            <p:cNvPr id="448" name="Group 447">
              <a:extLst>
                <a:ext uri="{FF2B5EF4-FFF2-40B4-BE49-F238E27FC236}">
                  <a16:creationId xmlns:a16="http://schemas.microsoft.com/office/drawing/2014/main" id="{D829E352-A6BD-45DD-A90A-167F1EFDA163}"/>
                </a:ext>
              </a:extLst>
            </p:cNvPr>
            <p:cNvGrpSpPr/>
            <p:nvPr/>
          </p:nvGrpSpPr>
          <p:grpSpPr>
            <a:xfrm>
              <a:off x="3631658" y="6751835"/>
              <a:ext cx="363353" cy="350055"/>
              <a:chOff x="582469" y="4195805"/>
              <a:chExt cx="409796" cy="391695"/>
            </a:xfrm>
            <a:solidFill>
              <a:srgbClr val="92D050"/>
            </a:solidFill>
          </p:grpSpPr>
          <p:sp>
            <p:nvSpPr>
              <p:cNvPr id="468" name="Partial Circle 467">
                <a:extLst>
                  <a:ext uri="{FF2B5EF4-FFF2-40B4-BE49-F238E27FC236}">
                    <a16:creationId xmlns:a16="http://schemas.microsoft.com/office/drawing/2014/main" id="{D95AD83D-B302-46DF-8FC2-F9D6E90B9912}"/>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9" name="Partial Circle 468">
                <a:extLst>
                  <a:ext uri="{FF2B5EF4-FFF2-40B4-BE49-F238E27FC236}">
                    <a16:creationId xmlns:a16="http://schemas.microsoft.com/office/drawing/2014/main" id="{675440BA-D0D1-4F46-928F-E5CE2FCAFA48}"/>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49" name="Arrow: Right 448">
              <a:extLst>
                <a:ext uri="{FF2B5EF4-FFF2-40B4-BE49-F238E27FC236}">
                  <a16:creationId xmlns:a16="http://schemas.microsoft.com/office/drawing/2014/main" id="{D7ADA1AC-FC96-4569-BDF3-6A4EC7D72682}"/>
                </a:ext>
              </a:extLst>
            </p:cNvPr>
            <p:cNvSpPr/>
            <p:nvPr/>
          </p:nvSpPr>
          <p:spPr>
            <a:xfrm>
              <a:off x="2731204" y="672873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0" name="Arrow: Right 449">
              <a:extLst>
                <a:ext uri="{FF2B5EF4-FFF2-40B4-BE49-F238E27FC236}">
                  <a16:creationId xmlns:a16="http://schemas.microsoft.com/office/drawing/2014/main" id="{79D4E8BF-7A5A-4E5B-B6D4-C11A274FA569}"/>
                </a:ext>
              </a:extLst>
            </p:cNvPr>
            <p:cNvSpPr/>
            <p:nvPr/>
          </p:nvSpPr>
          <p:spPr>
            <a:xfrm>
              <a:off x="2731205" y="694721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row: Right 450">
              <a:extLst>
                <a:ext uri="{FF2B5EF4-FFF2-40B4-BE49-F238E27FC236}">
                  <a16:creationId xmlns:a16="http://schemas.microsoft.com/office/drawing/2014/main" id="{236A34F0-97BF-4AD6-AD3F-7C9A02D5CD4E}"/>
                </a:ext>
              </a:extLst>
            </p:cNvPr>
            <p:cNvSpPr/>
            <p:nvPr/>
          </p:nvSpPr>
          <p:spPr>
            <a:xfrm rot="10800000">
              <a:off x="4056967" y="674388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2" name="Arrow: Right 451">
              <a:extLst>
                <a:ext uri="{FF2B5EF4-FFF2-40B4-BE49-F238E27FC236}">
                  <a16:creationId xmlns:a16="http://schemas.microsoft.com/office/drawing/2014/main" id="{EA8E73B6-497F-4A71-8922-C8F14044EFAC}"/>
                </a:ext>
              </a:extLst>
            </p:cNvPr>
            <p:cNvSpPr/>
            <p:nvPr/>
          </p:nvSpPr>
          <p:spPr>
            <a:xfrm rot="10800000">
              <a:off x="4056968" y="6962374"/>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Arrow: Right 452">
              <a:extLst>
                <a:ext uri="{FF2B5EF4-FFF2-40B4-BE49-F238E27FC236}">
                  <a16:creationId xmlns:a16="http://schemas.microsoft.com/office/drawing/2014/main" id="{6905EBA3-0922-4D07-A0B7-9EB48298A1A1}"/>
                </a:ext>
              </a:extLst>
            </p:cNvPr>
            <p:cNvSpPr/>
            <p:nvPr/>
          </p:nvSpPr>
          <p:spPr>
            <a:xfrm rot="5400000">
              <a:off x="3435057" y="6310245"/>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54" name="Arrow: Right 453">
              <a:extLst>
                <a:ext uri="{FF2B5EF4-FFF2-40B4-BE49-F238E27FC236}">
                  <a16:creationId xmlns:a16="http://schemas.microsoft.com/office/drawing/2014/main" id="{0537E577-E4E6-4497-898F-240F69E2CD30}"/>
                </a:ext>
              </a:extLst>
            </p:cNvPr>
            <p:cNvSpPr/>
            <p:nvPr/>
          </p:nvSpPr>
          <p:spPr>
            <a:xfrm rot="5400000">
              <a:off x="3663753" y="6310245"/>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TextBox 454">
              <a:extLst>
                <a:ext uri="{FF2B5EF4-FFF2-40B4-BE49-F238E27FC236}">
                  <a16:creationId xmlns:a16="http://schemas.microsoft.com/office/drawing/2014/main" id="{F43C30E5-E7B4-48E5-82AF-EF483F759722}"/>
                </a:ext>
              </a:extLst>
            </p:cNvPr>
            <p:cNvSpPr txBox="1"/>
            <p:nvPr/>
          </p:nvSpPr>
          <p:spPr>
            <a:xfrm>
              <a:off x="2668581" y="6723856"/>
              <a:ext cx="68922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 - ML</a:t>
              </a:r>
            </a:p>
          </p:txBody>
        </p:sp>
        <p:sp>
          <p:nvSpPr>
            <p:cNvPr id="456" name="TextBox 455">
              <a:extLst>
                <a:ext uri="{FF2B5EF4-FFF2-40B4-BE49-F238E27FC236}">
                  <a16:creationId xmlns:a16="http://schemas.microsoft.com/office/drawing/2014/main" id="{1CE168E2-8CAC-47EF-94D9-B90DAECE509F}"/>
                </a:ext>
              </a:extLst>
            </p:cNvPr>
            <p:cNvSpPr txBox="1"/>
            <p:nvPr/>
          </p:nvSpPr>
          <p:spPr>
            <a:xfrm>
              <a:off x="2663810" y="6942455"/>
              <a:ext cx="689219"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 - ML</a:t>
              </a:r>
            </a:p>
          </p:txBody>
        </p:sp>
        <p:sp>
          <p:nvSpPr>
            <p:cNvPr id="457" name="TextBox 456">
              <a:extLst>
                <a:ext uri="{FF2B5EF4-FFF2-40B4-BE49-F238E27FC236}">
                  <a16:creationId xmlns:a16="http://schemas.microsoft.com/office/drawing/2014/main" id="{05BC06FD-8E3E-489F-9CC5-B2F683FE80F0}"/>
                </a:ext>
              </a:extLst>
            </p:cNvPr>
            <p:cNvSpPr txBox="1"/>
            <p:nvPr/>
          </p:nvSpPr>
          <p:spPr>
            <a:xfrm>
              <a:off x="4434082" y="673518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58" name="TextBox 457">
              <a:extLst>
                <a:ext uri="{FF2B5EF4-FFF2-40B4-BE49-F238E27FC236}">
                  <a16:creationId xmlns:a16="http://schemas.microsoft.com/office/drawing/2014/main" id="{9436A86F-C2F7-4275-8412-CB523F6FEAAB}"/>
                </a:ext>
              </a:extLst>
            </p:cNvPr>
            <p:cNvSpPr txBox="1"/>
            <p:nvPr/>
          </p:nvSpPr>
          <p:spPr>
            <a:xfrm>
              <a:off x="4429312" y="695378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59" name="TextBox 458">
              <a:extLst>
                <a:ext uri="{FF2B5EF4-FFF2-40B4-BE49-F238E27FC236}">
                  <a16:creationId xmlns:a16="http://schemas.microsoft.com/office/drawing/2014/main" id="{E0471EBF-CC4A-477F-9953-C36D26D12625}"/>
                </a:ext>
              </a:extLst>
            </p:cNvPr>
            <p:cNvSpPr txBox="1"/>
            <p:nvPr/>
          </p:nvSpPr>
          <p:spPr>
            <a:xfrm rot="16200000">
              <a:off x="3527443" y="755325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60" name="TextBox 459">
              <a:extLst>
                <a:ext uri="{FF2B5EF4-FFF2-40B4-BE49-F238E27FC236}">
                  <a16:creationId xmlns:a16="http://schemas.microsoft.com/office/drawing/2014/main" id="{BADB7ED3-7715-4B4C-8E66-4E1EAB4EA258}"/>
                </a:ext>
              </a:extLst>
            </p:cNvPr>
            <p:cNvSpPr txBox="1"/>
            <p:nvPr/>
          </p:nvSpPr>
          <p:spPr>
            <a:xfrm rot="16200000">
              <a:off x="3765682" y="756278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61" name="TextBox 460">
              <a:extLst>
                <a:ext uri="{FF2B5EF4-FFF2-40B4-BE49-F238E27FC236}">
                  <a16:creationId xmlns:a16="http://schemas.microsoft.com/office/drawing/2014/main" id="{6E494F04-0D17-42A8-BB1B-533E771D7228}"/>
                </a:ext>
              </a:extLst>
            </p:cNvPr>
            <p:cNvSpPr txBox="1"/>
            <p:nvPr/>
          </p:nvSpPr>
          <p:spPr>
            <a:xfrm rot="5323067">
              <a:off x="3547241" y="615379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62" name="TextBox 461">
              <a:extLst>
                <a:ext uri="{FF2B5EF4-FFF2-40B4-BE49-F238E27FC236}">
                  <a16:creationId xmlns:a16="http://schemas.microsoft.com/office/drawing/2014/main" id="{7A1A6D00-5AD8-4928-BADE-7FC88F104E57}"/>
                </a:ext>
              </a:extLst>
            </p:cNvPr>
            <p:cNvSpPr txBox="1"/>
            <p:nvPr/>
          </p:nvSpPr>
          <p:spPr>
            <a:xfrm rot="5323067">
              <a:off x="3771501" y="6157450"/>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nvGrpSpPr>
            <p:cNvPr id="463" name="Group 462">
              <a:extLst>
                <a:ext uri="{FF2B5EF4-FFF2-40B4-BE49-F238E27FC236}">
                  <a16:creationId xmlns:a16="http://schemas.microsoft.com/office/drawing/2014/main" id="{5DEE5454-EAFE-4AD6-BC9E-5F8224C7968D}"/>
                </a:ext>
              </a:extLst>
            </p:cNvPr>
            <p:cNvGrpSpPr/>
            <p:nvPr/>
          </p:nvGrpSpPr>
          <p:grpSpPr>
            <a:xfrm>
              <a:off x="2956369" y="7105214"/>
              <a:ext cx="855342" cy="401178"/>
              <a:chOff x="2900576" y="7038991"/>
              <a:chExt cx="855342" cy="401178"/>
            </a:xfrm>
          </p:grpSpPr>
          <p:sp>
            <p:nvSpPr>
              <p:cNvPr id="464" name="Arrow: Right 463">
                <a:extLst>
                  <a:ext uri="{FF2B5EF4-FFF2-40B4-BE49-F238E27FC236}">
                    <a16:creationId xmlns:a16="http://schemas.microsoft.com/office/drawing/2014/main" id="{C5EE6DB2-9D02-4586-9CE9-95B3E559C85C}"/>
                  </a:ext>
                </a:extLst>
              </p:cNvPr>
              <p:cNvSpPr/>
              <p:nvPr/>
            </p:nvSpPr>
            <p:spPr>
              <a:xfrm rot="20237402">
                <a:off x="2954867" y="7038991"/>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5" name="Arrow: Right 464">
                <a:extLst>
                  <a:ext uri="{FF2B5EF4-FFF2-40B4-BE49-F238E27FC236}">
                    <a16:creationId xmlns:a16="http://schemas.microsoft.com/office/drawing/2014/main" id="{E5D0857E-2705-4479-A635-D60200A7D7A6}"/>
                  </a:ext>
                </a:extLst>
              </p:cNvPr>
              <p:cNvSpPr/>
              <p:nvPr/>
            </p:nvSpPr>
            <p:spPr>
              <a:xfrm rot="20237402">
                <a:off x="3066698" y="7183144"/>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TextBox 465">
                <a:extLst>
                  <a:ext uri="{FF2B5EF4-FFF2-40B4-BE49-F238E27FC236}">
                    <a16:creationId xmlns:a16="http://schemas.microsoft.com/office/drawing/2014/main" id="{AC484B3B-7082-4375-8A40-59B1374049FD}"/>
                  </a:ext>
                </a:extLst>
              </p:cNvPr>
              <p:cNvSpPr txBox="1"/>
              <p:nvPr/>
            </p:nvSpPr>
            <p:spPr>
              <a:xfrm rot="20237402">
                <a:off x="2900576" y="7052305"/>
                <a:ext cx="70994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 - SL</a:t>
                </a:r>
              </a:p>
            </p:txBody>
          </p:sp>
          <p:sp>
            <p:nvSpPr>
              <p:cNvPr id="467" name="TextBox 466">
                <a:extLst>
                  <a:ext uri="{FF2B5EF4-FFF2-40B4-BE49-F238E27FC236}">
                    <a16:creationId xmlns:a16="http://schemas.microsoft.com/office/drawing/2014/main" id="{BF7CC98C-DBAC-408E-B697-727AC71F889F}"/>
                  </a:ext>
                </a:extLst>
              </p:cNvPr>
              <p:cNvSpPr txBox="1"/>
              <p:nvPr/>
            </p:nvSpPr>
            <p:spPr>
              <a:xfrm rot="20237402">
                <a:off x="3016894" y="7193948"/>
                <a:ext cx="70994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 - SL</a:t>
                </a:r>
              </a:p>
            </p:txBody>
          </p:sp>
        </p:grpSp>
      </p:grpSp>
      <p:grpSp>
        <p:nvGrpSpPr>
          <p:cNvPr id="470" name="Group 469">
            <a:extLst>
              <a:ext uri="{FF2B5EF4-FFF2-40B4-BE49-F238E27FC236}">
                <a16:creationId xmlns:a16="http://schemas.microsoft.com/office/drawing/2014/main" id="{C8E61D55-4CAF-4C13-8863-00A74AACE50A}"/>
              </a:ext>
            </a:extLst>
          </p:cNvPr>
          <p:cNvGrpSpPr/>
          <p:nvPr/>
        </p:nvGrpSpPr>
        <p:grpSpPr>
          <a:xfrm>
            <a:off x="9818962" y="1622761"/>
            <a:ext cx="2173769" cy="2300228"/>
            <a:chOff x="2702408" y="5580986"/>
            <a:chExt cx="2173769" cy="2300228"/>
          </a:xfrm>
        </p:grpSpPr>
        <p:sp>
          <p:nvSpPr>
            <p:cNvPr id="471" name="TextBox 470">
              <a:extLst>
                <a:ext uri="{FF2B5EF4-FFF2-40B4-BE49-F238E27FC236}">
                  <a16:creationId xmlns:a16="http://schemas.microsoft.com/office/drawing/2014/main" id="{358F8E7C-2C1D-4D24-9171-A58798342102}"/>
                </a:ext>
              </a:extLst>
            </p:cNvPr>
            <p:cNvSpPr txBox="1"/>
            <p:nvPr/>
          </p:nvSpPr>
          <p:spPr>
            <a:xfrm>
              <a:off x="2702408" y="5580986"/>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21</a:t>
              </a:r>
              <a:r>
                <a:rPr lang="en-US" sz="1200" b="1" baseline="30000"/>
                <a:t>st</a:t>
              </a:r>
              <a:r>
                <a:rPr lang="en-US" sz="1200" b="1"/>
                <a:t> Street NW</a:t>
              </a:r>
            </a:p>
          </p:txBody>
        </p:sp>
        <p:pic>
          <p:nvPicPr>
            <p:cNvPr id="472" name="Picture 471" descr="A close up of a map&#10;&#10;Description automatically generated">
              <a:extLst>
                <a:ext uri="{FF2B5EF4-FFF2-40B4-BE49-F238E27FC236}">
                  <a16:creationId xmlns:a16="http://schemas.microsoft.com/office/drawing/2014/main" id="{404B0B35-FA75-41D3-84D7-70AA23FC8AC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5" t="39671" r="75852" b="38840"/>
            <a:stretch/>
          </p:blipFill>
          <p:spPr>
            <a:xfrm>
              <a:off x="2707328" y="6043537"/>
              <a:ext cx="2163931" cy="1837677"/>
            </a:xfrm>
            <a:prstGeom prst="rect">
              <a:avLst/>
            </a:prstGeom>
            <a:ln>
              <a:solidFill>
                <a:schemeClr val="tx1"/>
              </a:solidFill>
            </a:ln>
          </p:spPr>
        </p:pic>
        <p:grpSp>
          <p:nvGrpSpPr>
            <p:cNvPr id="473" name="Group 472">
              <a:extLst>
                <a:ext uri="{FF2B5EF4-FFF2-40B4-BE49-F238E27FC236}">
                  <a16:creationId xmlns:a16="http://schemas.microsoft.com/office/drawing/2014/main" id="{8B305E14-C736-499D-A907-B1BDD001FC9E}"/>
                </a:ext>
              </a:extLst>
            </p:cNvPr>
            <p:cNvGrpSpPr/>
            <p:nvPr/>
          </p:nvGrpSpPr>
          <p:grpSpPr>
            <a:xfrm>
              <a:off x="3631658" y="6751835"/>
              <a:ext cx="363353" cy="350055"/>
              <a:chOff x="582469" y="4195805"/>
              <a:chExt cx="409796" cy="391695"/>
            </a:xfrm>
            <a:solidFill>
              <a:srgbClr val="92D050"/>
            </a:solidFill>
          </p:grpSpPr>
          <p:sp>
            <p:nvSpPr>
              <p:cNvPr id="493" name="Partial Circle 492">
                <a:extLst>
                  <a:ext uri="{FF2B5EF4-FFF2-40B4-BE49-F238E27FC236}">
                    <a16:creationId xmlns:a16="http://schemas.microsoft.com/office/drawing/2014/main" id="{91780F9B-61D1-4654-B6DC-23CC5D2B0C56}"/>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4" name="Partial Circle 493">
                <a:extLst>
                  <a:ext uri="{FF2B5EF4-FFF2-40B4-BE49-F238E27FC236}">
                    <a16:creationId xmlns:a16="http://schemas.microsoft.com/office/drawing/2014/main" id="{4E0F2C4E-9FD3-4A4C-AB1C-334D84063DA6}"/>
                  </a:ext>
                </a:extLst>
              </p:cNvPr>
              <p:cNvSpPr/>
              <p:nvPr/>
            </p:nvSpPr>
            <p:spPr>
              <a:xfrm rot="153686">
                <a:off x="582469" y="4195806"/>
                <a:ext cx="409796" cy="391694"/>
              </a:xfrm>
              <a:prstGeom prst="pie">
                <a:avLst>
                  <a:gd name="adj1" fmla="val 5238085"/>
                  <a:gd name="adj2" fmla="val 16121644"/>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75" name="Arrow: Right 474">
              <a:extLst>
                <a:ext uri="{FF2B5EF4-FFF2-40B4-BE49-F238E27FC236}">
                  <a16:creationId xmlns:a16="http://schemas.microsoft.com/office/drawing/2014/main" id="{A24AA9BE-B2F7-439E-BD75-55254730393C}"/>
                </a:ext>
              </a:extLst>
            </p:cNvPr>
            <p:cNvSpPr/>
            <p:nvPr/>
          </p:nvSpPr>
          <p:spPr>
            <a:xfrm>
              <a:off x="2874632" y="6751385"/>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Arrow: Right 476">
              <a:extLst>
                <a:ext uri="{FF2B5EF4-FFF2-40B4-BE49-F238E27FC236}">
                  <a16:creationId xmlns:a16="http://schemas.microsoft.com/office/drawing/2014/main" id="{562328E0-9EEA-4034-8087-AE9483642908}"/>
                </a:ext>
              </a:extLst>
            </p:cNvPr>
            <p:cNvSpPr/>
            <p:nvPr/>
          </p:nvSpPr>
          <p:spPr>
            <a:xfrm rot="10800000">
              <a:off x="4043800" y="6785256"/>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Arrow: Right 478">
              <a:extLst>
                <a:ext uri="{FF2B5EF4-FFF2-40B4-BE49-F238E27FC236}">
                  <a16:creationId xmlns:a16="http://schemas.microsoft.com/office/drawing/2014/main" id="{44686A29-8746-4F01-A567-7B6116895ACE}"/>
                </a:ext>
              </a:extLst>
            </p:cNvPr>
            <p:cNvSpPr/>
            <p:nvPr/>
          </p:nvSpPr>
          <p:spPr>
            <a:xfrm rot="5400000">
              <a:off x="3535670" y="6317142"/>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TextBox 480">
              <a:extLst>
                <a:ext uri="{FF2B5EF4-FFF2-40B4-BE49-F238E27FC236}">
                  <a16:creationId xmlns:a16="http://schemas.microsoft.com/office/drawing/2014/main" id="{72679588-825D-48FD-A598-07F878A46387}"/>
                </a:ext>
              </a:extLst>
            </p:cNvPr>
            <p:cNvSpPr txBox="1"/>
            <p:nvPr/>
          </p:nvSpPr>
          <p:spPr>
            <a:xfrm>
              <a:off x="2807237" y="6746621"/>
              <a:ext cx="689219"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 - ML</a:t>
              </a:r>
            </a:p>
          </p:txBody>
        </p:sp>
        <p:sp>
          <p:nvSpPr>
            <p:cNvPr id="483" name="TextBox 482">
              <a:extLst>
                <a:ext uri="{FF2B5EF4-FFF2-40B4-BE49-F238E27FC236}">
                  <a16:creationId xmlns:a16="http://schemas.microsoft.com/office/drawing/2014/main" id="{00675FEA-B07F-4BAD-B61F-9E6405F90CFE}"/>
                </a:ext>
              </a:extLst>
            </p:cNvPr>
            <p:cNvSpPr txBox="1"/>
            <p:nvPr/>
          </p:nvSpPr>
          <p:spPr>
            <a:xfrm>
              <a:off x="4416144" y="6776663"/>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484" name="TextBox 483">
              <a:extLst>
                <a:ext uri="{FF2B5EF4-FFF2-40B4-BE49-F238E27FC236}">
                  <a16:creationId xmlns:a16="http://schemas.microsoft.com/office/drawing/2014/main" id="{14DEF7E9-A0A3-402A-A5E2-C43FF0D91996}"/>
                </a:ext>
              </a:extLst>
            </p:cNvPr>
            <p:cNvSpPr txBox="1"/>
            <p:nvPr/>
          </p:nvSpPr>
          <p:spPr>
            <a:xfrm rot="16200000">
              <a:off x="3527443" y="755325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85" name="TextBox 484">
              <a:extLst>
                <a:ext uri="{FF2B5EF4-FFF2-40B4-BE49-F238E27FC236}">
                  <a16:creationId xmlns:a16="http://schemas.microsoft.com/office/drawing/2014/main" id="{6A5B7B05-FA1C-4B8C-A482-BD45DF79DBE6}"/>
                </a:ext>
              </a:extLst>
            </p:cNvPr>
            <p:cNvSpPr txBox="1"/>
            <p:nvPr/>
          </p:nvSpPr>
          <p:spPr>
            <a:xfrm rot="16200000">
              <a:off x="3765682" y="756278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87" name="TextBox 486">
              <a:extLst>
                <a:ext uri="{FF2B5EF4-FFF2-40B4-BE49-F238E27FC236}">
                  <a16:creationId xmlns:a16="http://schemas.microsoft.com/office/drawing/2014/main" id="{86D43C68-3550-42F0-B490-FEE685C2BA2A}"/>
                </a:ext>
              </a:extLst>
            </p:cNvPr>
            <p:cNvSpPr txBox="1"/>
            <p:nvPr/>
          </p:nvSpPr>
          <p:spPr>
            <a:xfrm rot="5323067">
              <a:off x="3643418" y="6164347"/>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nvGrpSpPr>
            <p:cNvPr id="488" name="Group 487">
              <a:extLst>
                <a:ext uri="{FF2B5EF4-FFF2-40B4-BE49-F238E27FC236}">
                  <a16:creationId xmlns:a16="http://schemas.microsoft.com/office/drawing/2014/main" id="{288B3F7D-819E-4927-A4E2-4DB64C3F452B}"/>
                </a:ext>
              </a:extLst>
            </p:cNvPr>
            <p:cNvGrpSpPr/>
            <p:nvPr/>
          </p:nvGrpSpPr>
          <p:grpSpPr>
            <a:xfrm>
              <a:off x="2885964" y="7068928"/>
              <a:ext cx="739024" cy="257025"/>
              <a:chOff x="2830171" y="7002705"/>
              <a:chExt cx="739024" cy="257025"/>
            </a:xfrm>
          </p:grpSpPr>
          <p:sp>
            <p:nvSpPr>
              <p:cNvPr id="490" name="Arrow: Right 489">
                <a:extLst>
                  <a:ext uri="{FF2B5EF4-FFF2-40B4-BE49-F238E27FC236}">
                    <a16:creationId xmlns:a16="http://schemas.microsoft.com/office/drawing/2014/main" id="{DCB38580-A5A2-4320-87E7-7CC13DF9463D}"/>
                  </a:ext>
                </a:extLst>
              </p:cNvPr>
              <p:cNvSpPr/>
              <p:nvPr/>
            </p:nvSpPr>
            <p:spPr>
              <a:xfrm rot="20237402">
                <a:off x="2879975" y="7002705"/>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TextBox 491">
                <a:extLst>
                  <a:ext uri="{FF2B5EF4-FFF2-40B4-BE49-F238E27FC236}">
                    <a16:creationId xmlns:a16="http://schemas.microsoft.com/office/drawing/2014/main" id="{5A3A78B5-AEC1-4AE9-8999-32EB4217C191}"/>
                  </a:ext>
                </a:extLst>
              </p:cNvPr>
              <p:cNvSpPr txBox="1"/>
              <p:nvPr/>
            </p:nvSpPr>
            <p:spPr>
              <a:xfrm rot="20237402">
                <a:off x="2830171" y="7013509"/>
                <a:ext cx="70994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 - SL</a:t>
                </a:r>
              </a:p>
            </p:txBody>
          </p:sp>
        </p:grpSp>
      </p:grpSp>
      <p:sp>
        <p:nvSpPr>
          <p:cNvPr id="626" name="TextBox 625">
            <a:extLst>
              <a:ext uri="{FF2B5EF4-FFF2-40B4-BE49-F238E27FC236}">
                <a16:creationId xmlns:a16="http://schemas.microsoft.com/office/drawing/2014/main" id="{D349FDCE-546A-4961-BEEC-868B485B2C96}"/>
              </a:ext>
            </a:extLst>
          </p:cNvPr>
          <p:cNvSpPr txBox="1"/>
          <p:nvPr/>
        </p:nvSpPr>
        <p:spPr>
          <a:xfrm rot="16200000">
            <a:off x="2934965" y="2546679"/>
            <a:ext cx="2143234" cy="461665"/>
          </a:xfrm>
          <a:prstGeom prst="rect">
            <a:avLst/>
          </a:prstGeom>
          <a:solidFill>
            <a:schemeClr val="accent6"/>
          </a:solidFill>
        </p:spPr>
        <p:txBody>
          <a:bodyPr wrap="square" rtlCol="0">
            <a:spAutoFit/>
          </a:bodyPr>
          <a:lstStyle/>
          <a:p>
            <a:pPr algn="ctr"/>
            <a:r>
              <a:rPr lang="en-US" sz="2400"/>
              <a:t>21</a:t>
            </a:r>
            <a:r>
              <a:rPr lang="en-US" sz="2400" baseline="30000"/>
              <a:t>st</a:t>
            </a:r>
            <a:r>
              <a:rPr lang="en-US" sz="2400"/>
              <a:t> Street</a:t>
            </a:r>
          </a:p>
        </p:txBody>
      </p:sp>
      <p:sp>
        <p:nvSpPr>
          <p:cNvPr id="627" name="TextBox 626">
            <a:extLst>
              <a:ext uri="{FF2B5EF4-FFF2-40B4-BE49-F238E27FC236}">
                <a16:creationId xmlns:a16="http://schemas.microsoft.com/office/drawing/2014/main" id="{0347C812-A668-43BD-BFC0-645B44968CC4}"/>
              </a:ext>
            </a:extLst>
          </p:cNvPr>
          <p:cNvSpPr txBox="1"/>
          <p:nvPr/>
        </p:nvSpPr>
        <p:spPr>
          <a:xfrm rot="16200000">
            <a:off x="2934224" y="5375985"/>
            <a:ext cx="2143234" cy="400110"/>
          </a:xfrm>
          <a:prstGeom prst="rect">
            <a:avLst/>
          </a:prstGeom>
          <a:solidFill>
            <a:schemeClr val="accent6"/>
          </a:solidFill>
        </p:spPr>
        <p:txBody>
          <a:bodyPr wrap="square" rtlCol="0">
            <a:spAutoFit/>
          </a:bodyPr>
          <a:lstStyle/>
          <a:p>
            <a:pPr algn="ctr"/>
            <a:r>
              <a:rPr lang="en-US" sz="2000"/>
              <a:t>Connecticut Ave</a:t>
            </a:r>
          </a:p>
        </p:txBody>
      </p:sp>
      <p:grpSp>
        <p:nvGrpSpPr>
          <p:cNvPr id="628" name="Group 627">
            <a:extLst>
              <a:ext uri="{FF2B5EF4-FFF2-40B4-BE49-F238E27FC236}">
                <a16:creationId xmlns:a16="http://schemas.microsoft.com/office/drawing/2014/main" id="{7226461B-8EA6-4921-80B2-0D6061DAA9FE}"/>
              </a:ext>
            </a:extLst>
          </p:cNvPr>
          <p:cNvGrpSpPr/>
          <p:nvPr/>
        </p:nvGrpSpPr>
        <p:grpSpPr>
          <a:xfrm>
            <a:off x="276356" y="3728875"/>
            <a:ext cx="3124575" cy="2870949"/>
            <a:chOff x="8734284" y="897509"/>
            <a:chExt cx="3124575" cy="2870949"/>
          </a:xfrm>
        </p:grpSpPr>
        <p:grpSp>
          <p:nvGrpSpPr>
            <p:cNvPr id="629" name="Group 628">
              <a:extLst>
                <a:ext uri="{FF2B5EF4-FFF2-40B4-BE49-F238E27FC236}">
                  <a16:creationId xmlns:a16="http://schemas.microsoft.com/office/drawing/2014/main" id="{BEAB7390-C726-4DDF-A6A3-FD70A2995532}"/>
                </a:ext>
              </a:extLst>
            </p:cNvPr>
            <p:cNvGrpSpPr/>
            <p:nvPr/>
          </p:nvGrpSpPr>
          <p:grpSpPr>
            <a:xfrm>
              <a:off x="8788611" y="916040"/>
              <a:ext cx="3070248" cy="2807178"/>
              <a:chOff x="5448649" y="4653921"/>
              <a:chExt cx="3070248" cy="1774642"/>
            </a:xfrm>
          </p:grpSpPr>
          <p:sp>
            <p:nvSpPr>
              <p:cNvPr id="638" name="Rectangle 637">
                <a:extLst>
                  <a:ext uri="{FF2B5EF4-FFF2-40B4-BE49-F238E27FC236}">
                    <a16:creationId xmlns:a16="http://schemas.microsoft.com/office/drawing/2014/main" id="{7DA88BE6-2733-48D7-9621-8A7FD0FC02D8}"/>
                  </a:ext>
                </a:extLst>
              </p:cNvPr>
              <p:cNvSpPr/>
              <p:nvPr/>
            </p:nvSpPr>
            <p:spPr>
              <a:xfrm>
                <a:off x="5448649" y="4653921"/>
                <a:ext cx="2934513" cy="1774642"/>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Content Placeholder 2">
                <a:extLst>
                  <a:ext uri="{FF2B5EF4-FFF2-40B4-BE49-F238E27FC236}">
                    <a16:creationId xmlns:a16="http://schemas.microsoft.com/office/drawing/2014/main" id="{AB8C2260-9E98-4041-AAA2-52F3032F64D8}"/>
                  </a:ext>
                </a:extLst>
              </p:cNvPr>
              <p:cNvSpPr txBox="1">
                <a:spLocks/>
              </p:cNvSpPr>
              <p:nvPr/>
            </p:nvSpPr>
            <p:spPr>
              <a:xfrm>
                <a:off x="6228920" y="4916584"/>
                <a:ext cx="2289977"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0-35 Seconds of Delay </a:t>
                </a:r>
              </a:p>
            </p:txBody>
          </p:sp>
          <p:sp>
            <p:nvSpPr>
              <p:cNvPr id="640" name="Content Placeholder 2">
                <a:extLst>
                  <a:ext uri="{FF2B5EF4-FFF2-40B4-BE49-F238E27FC236}">
                    <a16:creationId xmlns:a16="http://schemas.microsoft.com/office/drawing/2014/main" id="{3C400FF4-2E9C-48F6-AA86-05B2DDB81920}"/>
                  </a:ext>
                </a:extLst>
              </p:cNvPr>
              <p:cNvSpPr txBox="1">
                <a:spLocks/>
              </p:cNvSpPr>
              <p:nvPr/>
            </p:nvSpPr>
            <p:spPr>
              <a:xfrm>
                <a:off x="6228921" y="5232665"/>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35-55 Seconds of Delay </a:t>
                </a:r>
              </a:p>
            </p:txBody>
          </p:sp>
          <p:sp>
            <p:nvSpPr>
              <p:cNvPr id="641" name="Content Placeholder 2">
                <a:extLst>
                  <a:ext uri="{FF2B5EF4-FFF2-40B4-BE49-F238E27FC236}">
                    <a16:creationId xmlns:a16="http://schemas.microsoft.com/office/drawing/2014/main" id="{7B7EFE43-8E86-4BAA-A6DE-94C1326D1B60}"/>
                  </a:ext>
                </a:extLst>
              </p:cNvPr>
              <p:cNvSpPr txBox="1">
                <a:spLocks/>
              </p:cNvSpPr>
              <p:nvPr/>
            </p:nvSpPr>
            <p:spPr>
              <a:xfrm>
                <a:off x="6228921" y="5529257"/>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55-80 Seconds of Delay </a:t>
                </a:r>
              </a:p>
            </p:txBody>
          </p:sp>
          <p:sp>
            <p:nvSpPr>
              <p:cNvPr id="642" name="Content Placeholder 2">
                <a:extLst>
                  <a:ext uri="{FF2B5EF4-FFF2-40B4-BE49-F238E27FC236}">
                    <a16:creationId xmlns:a16="http://schemas.microsoft.com/office/drawing/2014/main" id="{8968E2D7-E47A-4852-8562-710ABD4F7E34}"/>
                  </a:ext>
                </a:extLst>
              </p:cNvPr>
              <p:cNvSpPr txBox="1">
                <a:spLocks/>
              </p:cNvSpPr>
              <p:nvPr/>
            </p:nvSpPr>
            <p:spPr>
              <a:xfrm>
                <a:off x="6228921" y="5798018"/>
                <a:ext cx="2154241"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80+Seconds of Delay </a:t>
                </a:r>
              </a:p>
            </p:txBody>
          </p:sp>
        </p:grpSp>
        <p:grpSp>
          <p:nvGrpSpPr>
            <p:cNvPr id="630" name="Group 629">
              <a:extLst>
                <a:ext uri="{FF2B5EF4-FFF2-40B4-BE49-F238E27FC236}">
                  <a16:creationId xmlns:a16="http://schemas.microsoft.com/office/drawing/2014/main" id="{368DD1DB-730F-41AC-9585-E38E6DB55861}"/>
                </a:ext>
              </a:extLst>
            </p:cNvPr>
            <p:cNvGrpSpPr/>
            <p:nvPr/>
          </p:nvGrpSpPr>
          <p:grpSpPr>
            <a:xfrm rot="5400000">
              <a:off x="7905563" y="1726230"/>
              <a:ext cx="2870949" cy="1213507"/>
              <a:chOff x="1891579" y="2066791"/>
              <a:chExt cx="1814956" cy="1213507"/>
            </a:xfrm>
          </p:grpSpPr>
          <p:grpSp>
            <p:nvGrpSpPr>
              <p:cNvPr id="631" name="Group 630">
                <a:extLst>
                  <a:ext uri="{FF2B5EF4-FFF2-40B4-BE49-F238E27FC236}">
                    <a16:creationId xmlns:a16="http://schemas.microsoft.com/office/drawing/2014/main" id="{9149DAA5-DED0-4122-9000-95C4E59A43AF}"/>
                  </a:ext>
                </a:extLst>
              </p:cNvPr>
              <p:cNvGrpSpPr/>
              <p:nvPr/>
            </p:nvGrpSpPr>
            <p:grpSpPr>
              <a:xfrm>
                <a:off x="2186515" y="2478935"/>
                <a:ext cx="1198292" cy="367624"/>
                <a:chOff x="7852356" y="2444382"/>
                <a:chExt cx="4195519" cy="388343"/>
              </a:xfrm>
            </p:grpSpPr>
            <p:sp>
              <p:nvSpPr>
                <p:cNvPr id="634" name="Content Placeholder 2">
                  <a:extLst>
                    <a:ext uri="{FF2B5EF4-FFF2-40B4-BE49-F238E27FC236}">
                      <a16:creationId xmlns:a16="http://schemas.microsoft.com/office/drawing/2014/main" id="{D14FE627-5DFA-4502-B2BE-0BE7C14AE1AE}"/>
                    </a:ext>
                  </a:extLst>
                </p:cNvPr>
                <p:cNvSpPr txBox="1">
                  <a:spLocks/>
                </p:cNvSpPr>
                <p:nvPr/>
              </p:nvSpPr>
              <p:spPr>
                <a:xfrm>
                  <a:off x="9941124" y="2444383"/>
                  <a:ext cx="1058459" cy="388342"/>
                </a:xfrm>
                <a:prstGeom prst="rect">
                  <a:avLst/>
                </a:prstGeom>
                <a:solidFill>
                  <a:schemeClr val="accent4"/>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635" name="Content Placeholder 2">
                  <a:extLst>
                    <a:ext uri="{FF2B5EF4-FFF2-40B4-BE49-F238E27FC236}">
                      <a16:creationId xmlns:a16="http://schemas.microsoft.com/office/drawing/2014/main" id="{191B9CF2-E939-49C0-86B5-EFD099136D82}"/>
                    </a:ext>
                  </a:extLst>
                </p:cNvPr>
                <p:cNvSpPr txBox="1">
                  <a:spLocks/>
                </p:cNvSpPr>
                <p:nvPr/>
              </p:nvSpPr>
              <p:spPr>
                <a:xfrm>
                  <a:off x="10989416" y="2444383"/>
                  <a:ext cx="1058459" cy="388341"/>
                </a:xfrm>
                <a:prstGeom prst="rect">
                  <a:avLst/>
                </a:prstGeom>
                <a:solidFill>
                  <a:schemeClr val="accent1"/>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636" name="Content Placeholder 2">
                  <a:extLst>
                    <a:ext uri="{FF2B5EF4-FFF2-40B4-BE49-F238E27FC236}">
                      <a16:creationId xmlns:a16="http://schemas.microsoft.com/office/drawing/2014/main" id="{8A3BD1EB-8C76-4271-B741-08D3AD5B893F}"/>
                    </a:ext>
                  </a:extLst>
                </p:cNvPr>
                <p:cNvSpPr txBox="1">
                  <a:spLocks/>
                </p:cNvSpPr>
                <p:nvPr/>
              </p:nvSpPr>
              <p:spPr>
                <a:xfrm>
                  <a:off x="8900648" y="2444382"/>
                  <a:ext cx="1058459" cy="388342"/>
                </a:xfrm>
                <a:prstGeom prst="rect">
                  <a:avLst/>
                </a:prstGeom>
                <a:solidFill>
                  <a:schemeClr val="accent5">
                    <a:lumMod val="75000"/>
                  </a:schemeClr>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highlight>
                      <a:srgbClr val="FFFF00"/>
                    </a:highlight>
                  </a:endParaRPr>
                </a:p>
              </p:txBody>
            </p:sp>
            <p:sp>
              <p:nvSpPr>
                <p:cNvPr id="637" name="Content Placeholder 2">
                  <a:extLst>
                    <a:ext uri="{FF2B5EF4-FFF2-40B4-BE49-F238E27FC236}">
                      <a16:creationId xmlns:a16="http://schemas.microsoft.com/office/drawing/2014/main" id="{3BAF0DEF-3408-4ED2-8869-76AF1C01519D}"/>
                    </a:ext>
                  </a:extLst>
                </p:cNvPr>
                <p:cNvSpPr txBox="1">
                  <a:spLocks/>
                </p:cNvSpPr>
                <p:nvPr/>
              </p:nvSpPr>
              <p:spPr>
                <a:xfrm>
                  <a:off x="7852356" y="2448371"/>
                  <a:ext cx="1058459" cy="380364"/>
                </a:xfrm>
                <a:prstGeom prst="rect">
                  <a:avLst/>
                </a:prstGeom>
                <a:solidFill>
                  <a:schemeClr val="accent3"/>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grpSp>
          <p:sp>
            <p:nvSpPr>
              <p:cNvPr id="632" name="Content Placeholder 2">
                <a:extLst>
                  <a:ext uri="{FF2B5EF4-FFF2-40B4-BE49-F238E27FC236}">
                    <a16:creationId xmlns:a16="http://schemas.microsoft.com/office/drawing/2014/main" id="{27F14AB1-B664-4E06-8ABA-2B6E213311B7}"/>
                  </a:ext>
                </a:extLst>
              </p:cNvPr>
              <p:cNvSpPr txBox="1">
                <a:spLocks/>
              </p:cNvSpPr>
              <p:nvPr/>
            </p:nvSpPr>
            <p:spPr>
              <a:xfrm rot="16200000">
                <a:off x="1479701" y="2500262"/>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Good</a:t>
                </a:r>
              </a:p>
            </p:txBody>
          </p:sp>
          <p:sp>
            <p:nvSpPr>
              <p:cNvPr id="633" name="Content Placeholder 2">
                <a:extLst>
                  <a:ext uri="{FF2B5EF4-FFF2-40B4-BE49-F238E27FC236}">
                    <a16:creationId xmlns:a16="http://schemas.microsoft.com/office/drawing/2014/main" id="{2852AC92-F09B-4214-ABA2-A590F67AC72F}"/>
                  </a:ext>
                </a:extLst>
              </p:cNvPr>
              <p:cNvSpPr txBox="1">
                <a:spLocks/>
              </p:cNvSpPr>
              <p:nvPr/>
            </p:nvSpPr>
            <p:spPr>
              <a:xfrm rot="16200000">
                <a:off x="2926499" y="2478669"/>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Poor</a:t>
                </a:r>
              </a:p>
            </p:txBody>
          </p:sp>
        </p:grpSp>
      </p:grpSp>
      <p:grpSp>
        <p:nvGrpSpPr>
          <p:cNvPr id="643" name="Group 642">
            <a:extLst>
              <a:ext uri="{FF2B5EF4-FFF2-40B4-BE49-F238E27FC236}">
                <a16:creationId xmlns:a16="http://schemas.microsoft.com/office/drawing/2014/main" id="{6F0AE24E-6A16-4456-8555-906C1F913ABC}"/>
              </a:ext>
            </a:extLst>
          </p:cNvPr>
          <p:cNvGrpSpPr/>
          <p:nvPr/>
        </p:nvGrpSpPr>
        <p:grpSpPr>
          <a:xfrm>
            <a:off x="98681" y="1308151"/>
            <a:ext cx="3285643" cy="2262272"/>
            <a:chOff x="425159" y="4813979"/>
            <a:chExt cx="3285643" cy="2262272"/>
          </a:xfrm>
        </p:grpSpPr>
        <p:grpSp>
          <p:nvGrpSpPr>
            <p:cNvPr id="644" name="Group 643">
              <a:extLst>
                <a:ext uri="{FF2B5EF4-FFF2-40B4-BE49-F238E27FC236}">
                  <a16:creationId xmlns:a16="http://schemas.microsoft.com/office/drawing/2014/main" id="{91B5B39B-67E2-4CA3-867E-BE02119D3A0F}"/>
                </a:ext>
              </a:extLst>
            </p:cNvPr>
            <p:cNvGrpSpPr/>
            <p:nvPr/>
          </p:nvGrpSpPr>
          <p:grpSpPr>
            <a:xfrm>
              <a:off x="894918" y="5235552"/>
              <a:ext cx="2247267" cy="528025"/>
              <a:chOff x="10169344" y="1647408"/>
              <a:chExt cx="2247267" cy="528025"/>
            </a:xfrm>
          </p:grpSpPr>
          <p:sp>
            <p:nvSpPr>
              <p:cNvPr id="653" name="Partial Circle 652">
                <a:extLst>
                  <a:ext uri="{FF2B5EF4-FFF2-40B4-BE49-F238E27FC236}">
                    <a16:creationId xmlns:a16="http://schemas.microsoft.com/office/drawing/2014/main" id="{421BB936-0581-4C60-B33F-C8B276F2675B}"/>
                  </a:ext>
                </a:extLst>
              </p:cNvPr>
              <p:cNvSpPr/>
              <p:nvPr/>
            </p:nvSpPr>
            <p:spPr>
              <a:xfrm rot="10800000">
                <a:off x="11075905" y="1647408"/>
                <a:ext cx="552428" cy="528025"/>
              </a:xfrm>
              <a:prstGeom prst="pie">
                <a:avLst>
                  <a:gd name="adj1" fmla="val 5336220"/>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4" name="Partial Circle 653">
                <a:extLst>
                  <a:ext uri="{FF2B5EF4-FFF2-40B4-BE49-F238E27FC236}">
                    <a16:creationId xmlns:a16="http://schemas.microsoft.com/office/drawing/2014/main" id="{9AA166BB-B6DC-46FD-A0AA-824128C279DD}"/>
                  </a:ext>
                </a:extLst>
              </p:cNvPr>
              <p:cNvSpPr/>
              <p:nvPr/>
            </p:nvSpPr>
            <p:spPr>
              <a:xfrm>
                <a:off x="10905326" y="1647408"/>
                <a:ext cx="552428" cy="528025"/>
              </a:xfrm>
              <a:prstGeom prst="pie">
                <a:avLst>
                  <a:gd name="adj1" fmla="val 5372126"/>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5" name="Content Placeholder 2">
                <a:extLst>
                  <a:ext uri="{FF2B5EF4-FFF2-40B4-BE49-F238E27FC236}">
                    <a16:creationId xmlns:a16="http://schemas.microsoft.com/office/drawing/2014/main" id="{B0DCD669-C37D-4BED-9D3E-1407F697C1CE}"/>
                  </a:ext>
                </a:extLst>
              </p:cNvPr>
              <p:cNvSpPr txBox="1">
                <a:spLocks/>
              </p:cNvSpPr>
              <p:nvPr/>
            </p:nvSpPr>
            <p:spPr>
              <a:xfrm>
                <a:off x="10169344"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AM</a:t>
                </a:r>
              </a:p>
            </p:txBody>
          </p:sp>
          <p:sp>
            <p:nvSpPr>
              <p:cNvPr id="656" name="Content Placeholder 2">
                <a:extLst>
                  <a:ext uri="{FF2B5EF4-FFF2-40B4-BE49-F238E27FC236}">
                    <a16:creationId xmlns:a16="http://schemas.microsoft.com/office/drawing/2014/main" id="{A8D5109A-6C28-4217-B7AA-D1019A2A16BF}"/>
                  </a:ext>
                </a:extLst>
              </p:cNvPr>
              <p:cNvSpPr txBox="1">
                <a:spLocks/>
              </p:cNvSpPr>
              <p:nvPr/>
            </p:nvSpPr>
            <p:spPr>
              <a:xfrm>
                <a:off x="11814152"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PM</a:t>
                </a:r>
              </a:p>
            </p:txBody>
          </p:sp>
        </p:grpSp>
        <p:sp>
          <p:nvSpPr>
            <p:cNvPr id="645" name="Content Placeholder 2">
              <a:extLst>
                <a:ext uri="{FF2B5EF4-FFF2-40B4-BE49-F238E27FC236}">
                  <a16:creationId xmlns:a16="http://schemas.microsoft.com/office/drawing/2014/main" id="{89D244D5-7092-4B56-8B97-C2E1AD1AD99F}"/>
                </a:ext>
              </a:extLst>
            </p:cNvPr>
            <p:cNvSpPr txBox="1">
              <a:spLocks/>
            </p:cNvSpPr>
            <p:nvPr/>
          </p:nvSpPr>
          <p:spPr>
            <a:xfrm>
              <a:off x="451982" y="4813979"/>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Intersection Performance</a:t>
              </a:r>
            </a:p>
          </p:txBody>
        </p:sp>
        <p:sp>
          <p:nvSpPr>
            <p:cNvPr id="646" name="Content Placeholder 2">
              <a:extLst>
                <a:ext uri="{FF2B5EF4-FFF2-40B4-BE49-F238E27FC236}">
                  <a16:creationId xmlns:a16="http://schemas.microsoft.com/office/drawing/2014/main" id="{4917A911-29A4-4823-818B-7945C09C0074}"/>
                </a:ext>
              </a:extLst>
            </p:cNvPr>
            <p:cNvSpPr txBox="1">
              <a:spLocks/>
            </p:cNvSpPr>
            <p:nvPr/>
          </p:nvSpPr>
          <p:spPr>
            <a:xfrm>
              <a:off x="425159" y="5882837"/>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Approach Performance</a:t>
              </a:r>
            </a:p>
          </p:txBody>
        </p:sp>
        <p:grpSp>
          <p:nvGrpSpPr>
            <p:cNvPr id="647" name="Group 646">
              <a:extLst>
                <a:ext uri="{FF2B5EF4-FFF2-40B4-BE49-F238E27FC236}">
                  <a16:creationId xmlns:a16="http://schemas.microsoft.com/office/drawing/2014/main" id="{653D3847-6CF8-4810-9E7A-8ABC3D268B11}"/>
                </a:ext>
              </a:extLst>
            </p:cNvPr>
            <p:cNvGrpSpPr/>
            <p:nvPr/>
          </p:nvGrpSpPr>
          <p:grpSpPr>
            <a:xfrm>
              <a:off x="1515792" y="6258040"/>
              <a:ext cx="995339" cy="391983"/>
              <a:chOff x="1650550" y="6484192"/>
              <a:chExt cx="995339" cy="391983"/>
            </a:xfrm>
          </p:grpSpPr>
          <p:sp>
            <p:nvSpPr>
              <p:cNvPr id="651" name="Arrow: Right 650">
                <a:extLst>
                  <a:ext uri="{FF2B5EF4-FFF2-40B4-BE49-F238E27FC236}">
                    <a16:creationId xmlns:a16="http://schemas.microsoft.com/office/drawing/2014/main" id="{96FDC775-E9D0-4137-B116-4E5C10355B2A}"/>
                  </a:ext>
                </a:extLst>
              </p:cNvPr>
              <p:cNvSpPr/>
              <p:nvPr/>
            </p:nvSpPr>
            <p:spPr>
              <a:xfrm>
                <a:off x="1672895" y="6484192"/>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652" name="TextBox 651">
                <a:extLst>
                  <a:ext uri="{FF2B5EF4-FFF2-40B4-BE49-F238E27FC236}">
                    <a16:creationId xmlns:a16="http://schemas.microsoft.com/office/drawing/2014/main" id="{24171BC2-1A0F-4714-BE8C-DB1DAA3A2B2F}"/>
                  </a:ext>
                </a:extLst>
              </p:cNvPr>
              <p:cNvSpPr txBox="1"/>
              <p:nvPr/>
            </p:nvSpPr>
            <p:spPr>
              <a:xfrm>
                <a:off x="1650550" y="6560383"/>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AM</a:t>
                </a:r>
              </a:p>
            </p:txBody>
          </p:sp>
        </p:grpSp>
        <p:grpSp>
          <p:nvGrpSpPr>
            <p:cNvPr id="648" name="Group 647">
              <a:extLst>
                <a:ext uri="{FF2B5EF4-FFF2-40B4-BE49-F238E27FC236}">
                  <a16:creationId xmlns:a16="http://schemas.microsoft.com/office/drawing/2014/main" id="{CD90B871-092B-4A4F-BF94-DD46F5DDF07C}"/>
                </a:ext>
              </a:extLst>
            </p:cNvPr>
            <p:cNvGrpSpPr/>
            <p:nvPr/>
          </p:nvGrpSpPr>
          <p:grpSpPr>
            <a:xfrm>
              <a:off x="1513192" y="6684268"/>
              <a:ext cx="995340" cy="391983"/>
              <a:chOff x="1650550" y="6702677"/>
              <a:chExt cx="995340" cy="391983"/>
            </a:xfrm>
          </p:grpSpPr>
          <p:sp>
            <p:nvSpPr>
              <p:cNvPr id="649" name="Arrow: Right 648">
                <a:extLst>
                  <a:ext uri="{FF2B5EF4-FFF2-40B4-BE49-F238E27FC236}">
                    <a16:creationId xmlns:a16="http://schemas.microsoft.com/office/drawing/2014/main" id="{BF71DC8D-6863-400D-817B-C4B60DFDA070}"/>
                  </a:ext>
                </a:extLst>
              </p:cNvPr>
              <p:cNvSpPr/>
              <p:nvPr/>
            </p:nvSpPr>
            <p:spPr>
              <a:xfrm>
                <a:off x="1672896" y="6702677"/>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0" name="TextBox 649">
                <a:extLst>
                  <a:ext uri="{FF2B5EF4-FFF2-40B4-BE49-F238E27FC236}">
                    <a16:creationId xmlns:a16="http://schemas.microsoft.com/office/drawing/2014/main" id="{B617DCEA-A782-4A08-B680-4240D74F0FF2}"/>
                  </a:ext>
                </a:extLst>
              </p:cNvPr>
              <p:cNvSpPr txBox="1"/>
              <p:nvPr/>
            </p:nvSpPr>
            <p:spPr>
              <a:xfrm>
                <a:off x="1650550" y="6778868"/>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PM</a:t>
                </a:r>
              </a:p>
            </p:txBody>
          </p:sp>
        </p:grpSp>
      </p:grpSp>
      <p:sp>
        <p:nvSpPr>
          <p:cNvPr id="657" name="Content Placeholder 2">
            <a:extLst>
              <a:ext uri="{FF2B5EF4-FFF2-40B4-BE49-F238E27FC236}">
                <a16:creationId xmlns:a16="http://schemas.microsoft.com/office/drawing/2014/main" id="{404497BD-14DD-4F24-9E43-FC3F384A0FFF}"/>
              </a:ext>
            </a:extLst>
          </p:cNvPr>
          <p:cNvSpPr txBox="1">
            <a:spLocks/>
          </p:cNvSpPr>
          <p:nvPr/>
        </p:nvSpPr>
        <p:spPr>
          <a:xfrm>
            <a:off x="-26187" y="6644926"/>
            <a:ext cx="9133591" cy="228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i="1"/>
              <a:t>* Alternative 2 analysis only performed for PM Peak Period</a:t>
            </a:r>
          </a:p>
        </p:txBody>
      </p:sp>
    </p:spTree>
    <p:extLst>
      <p:ext uri="{BB962C8B-B14F-4D97-AF65-F5344CB8AC3E}">
        <p14:creationId xmlns:p14="http://schemas.microsoft.com/office/powerpoint/2010/main" val="3005707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327">
            <a:extLst>
              <a:ext uri="{FF2B5EF4-FFF2-40B4-BE49-F238E27FC236}">
                <a16:creationId xmlns:a16="http://schemas.microsoft.com/office/drawing/2014/main" id="{8B76F437-6842-42D0-B510-29B7E2932A1E}"/>
              </a:ext>
            </a:extLst>
          </p:cNvPr>
          <p:cNvSpPr/>
          <p:nvPr/>
        </p:nvSpPr>
        <p:spPr>
          <a:xfrm>
            <a:off x="7135889" y="1084101"/>
            <a:ext cx="2171200" cy="369332"/>
          </a:xfrm>
          <a:prstGeom prst="rect">
            <a:avLst/>
          </a:prstGeom>
          <a:solidFill>
            <a:schemeClr val="accent1"/>
          </a:solidFill>
        </p:spPr>
        <p:txBody>
          <a:bodyPr wrap="square">
            <a:spAutoFit/>
          </a:bodyPr>
          <a:lstStyle/>
          <a:p>
            <a:pPr algn="ctr"/>
            <a:r>
              <a:rPr lang="en-US" b="1">
                <a:solidFill>
                  <a:schemeClr val="bg1"/>
                </a:solidFill>
              </a:rPr>
              <a:t>Alternative 1</a:t>
            </a:r>
            <a:endParaRPr lang="en-US">
              <a:solidFill>
                <a:schemeClr val="bg1"/>
              </a:solidFill>
            </a:endParaRPr>
          </a:p>
        </p:txBody>
      </p:sp>
      <p:sp>
        <p:nvSpPr>
          <p:cNvPr id="329" name="Rectangle 328">
            <a:extLst>
              <a:ext uri="{FF2B5EF4-FFF2-40B4-BE49-F238E27FC236}">
                <a16:creationId xmlns:a16="http://schemas.microsoft.com/office/drawing/2014/main" id="{D870FDAE-C4B1-4956-9A72-2CEDA4926214}"/>
              </a:ext>
            </a:extLst>
          </p:cNvPr>
          <p:cNvSpPr/>
          <p:nvPr/>
        </p:nvSpPr>
        <p:spPr>
          <a:xfrm>
            <a:off x="9791224" y="1084101"/>
            <a:ext cx="2171200" cy="369332"/>
          </a:xfrm>
          <a:prstGeom prst="rect">
            <a:avLst/>
          </a:prstGeom>
          <a:solidFill>
            <a:schemeClr val="tx2"/>
          </a:solidFill>
        </p:spPr>
        <p:txBody>
          <a:bodyPr wrap="square">
            <a:spAutoFit/>
          </a:bodyPr>
          <a:lstStyle/>
          <a:p>
            <a:pPr algn="ctr"/>
            <a:r>
              <a:rPr lang="en-US" b="1">
                <a:solidFill>
                  <a:schemeClr val="bg1"/>
                </a:solidFill>
              </a:rPr>
              <a:t>Alternative 2*</a:t>
            </a:r>
            <a:endParaRPr lang="en-US">
              <a:solidFill>
                <a:schemeClr val="bg1"/>
              </a:solidFill>
            </a:endParaRPr>
          </a:p>
        </p:txBody>
      </p:sp>
      <p:sp>
        <p:nvSpPr>
          <p:cNvPr id="330" name="Rectangle 329">
            <a:extLst>
              <a:ext uri="{FF2B5EF4-FFF2-40B4-BE49-F238E27FC236}">
                <a16:creationId xmlns:a16="http://schemas.microsoft.com/office/drawing/2014/main" id="{27384F7D-22A0-4642-957E-565BC568547D}"/>
              </a:ext>
            </a:extLst>
          </p:cNvPr>
          <p:cNvSpPr/>
          <p:nvPr/>
        </p:nvSpPr>
        <p:spPr>
          <a:xfrm>
            <a:off x="4512496" y="1084101"/>
            <a:ext cx="2171200" cy="369332"/>
          </a:xfrm>
          <a:prstGeom prst="rect">
            <a:avLst/>
          </a:prstGeom>
          <a:solidFill>
            <a:schemeClr val="tx1"/>
          </a:solidFill>
        </p:spPr>
        <p:txBody>
          <a:bodyPr wrap="square">
            <a:spAutoFit/>
          </a:bodyPr>
          <a:lstStyle/>
          <a:p>
            <a:pPr algn="ctr"/>
            <a:r>
              <a:rPr lang="en-US" b="1">
                <a:solidFill>
                  <a:schemeClr val="bg1"/>
                </a:solidFill>
              </a:rPr>
              <a:t>Existing</a:t>
            </a:r>
            <a:endParaRPr lang="en-US">
              <a:solidFill>
                <a:schemeClr val="bg1"/>
              </a:solidFill>
            </a:endParaRPr>
          </a:p>
        </p:txBody>
      </p:sp>
      <p:grpSp>
        <p:nvGrpSpPr>
          <p:cNvPr id="2" name="Group 1">
            <a:extLst>
              <a:ext uri="{FF2B5EF4-FFF2-40B4-BE49-F238E27FC236}">
                <a16:creationId xmlns:a16="http://schemas.microsoft.com/office/drawing/2014/main" id="{08E638C0-5E29-4924-9782-5CCBB84C7CEE}"/>
              </a:ext>
            </a:extLst>
          </p:cNvPr>
          <p:cNvGrpSpPr/>
          <p:nvPr/>
        </p:nvGrpSpPr>
        <p:grpSpPr>
          <a:xfrm>
            <a:off x="4507729" y="1622434"/>
            <a:ext cx="2173769" cy="2300228"/>
            <a:chOff x="-4889227" y="648354"/>
            <a:chExt cx="2173769" cy="2300228"/>
          </a:xfrm>
        </p:grpSpPr>
        <p:sp>
          <p:nvSpPr>
            <p:cNvPr id="152" name="TextBox 151">
              <a:extLst>
                <a:ext uri="{FF2B5EF4-FFF2-40B4-BE49-F238E27FC236}">
                  <a16:creationId xmlns:a16="http://schemas.microsoft.com/office/drawing/2014/main" id="{FF4F5F73-C451-4AED-AA85-10E7554FBD27}"/>
                </a:ext>
              </a:extLst>
            </p:cNvPr>
            <p:cNvSpPr txBox="1"/>
            <p:nvPr/>
          </p:nvSpPr>
          <p:spPr>
            <a:xfrm>
              <a:off x="-4889227" y="648354"/>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15</a:t>
              </a:r>
              <a:r>
                <a:rPr lang="en-US" sz="1200" b="1" baseline="30000" dirty="0"/>
                <a:t>th</a:t>
              </a:r>
              <a:r>
                <a:rPr lang="en-US" sz="1200" b="1" dirty="0"/>
                <a:t> Street NW (west)</a:t>
              </a:r>
            </a:p>
          </p:txBody>
        </p:sp>
        <p:pic>
          <p:nvPicPr>
            <p:cNvPr id="153" name="Picture 152" descr="A close up of a map&#10;&#10;Description automatically generated">
              <a:extLst>
                <a:ext uri="{FF2B5EF4-FFF2-40B4-BE49-F238E27FC236}">
                  <a16:creationId xmlns:a16="http://schemas.microsoft.com/office/drawing/2014/main" id="{BABA832E-4DA5-45B6-83D5-EE04159402F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9342" t="39591" r="34245" b="38920"/>
            <a:stretch/>
          </p:blipFill>
          <p:spPr>
            <a:xfrm>
              <a:off x="-4884307" y="1110905"/>
              <a:ext cx="2163931" cy="1837677"/>
            </a:xfrm>
            <a:prstGeom prst="rect">
              <a:avLst/>
            </a:prstGeom>
            <a:ln>
              <a:solidFill>
                <a:schemeClr val="tx1"/>
              </a:solidFill>
            </a:ln>
          </p:spPr>
        </p:pic>
        <p:grpSp>
          <p:nvGrpSpPr>
            <p:cNvPr id="154" name="Group 153">
              <a:extLst>
                <a:ext uri="{FF2B5EF4-FFF2-40B4-BE49-F238E27FC236}">
                  <a16:creationId xmlns:a16="http://schemas.microsoft.com/office/drawing/2014/main" id="{53E888B3-5D64-43C9-9D55-DAD28ECBA09B}"/>
                </a:ext>
              </a:extLst>
            </p:cNvPr>
            <p:cNvGrpSpPr/>
            <p:nvPr/>
          </p:nvGrpSpPr>
          <p:grpSpPr>
            <a:xfrm>
              <a:off x="-3959977" y="1819203"/>
              <a:ext cx="363353" cy="350055"/>
              <a:chOff x="582469" y="4195805"/>
              <a:chExt cx="409796" cy="391695"/>
            </a:xfrm>
            <a:solidFill>
              <a:srgbClr val="92D050"/>
            </a:solidFill>
          </p:grpSpPr>
          <p:sp>
            <p:nvSpPr>
              <p:cNvPr id="155" name="Partial Circle 154">
                <a:extLst>
                  <a:ext uri="{FF2B5EF4-FFF2-40B4-BE49-F238E27FC236}">
                    <a16:creationId xmlns:a16="http://schemas.microsoft.com/office/drawing/2014/main" id="{369E9681-3E25-40F4-AFAA-7A8F1645B6CB}"/>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6" name="Partial Circle 155">
                <a:extLst>
                  <a:ext uri="{FF2B5EF4-FFF2-40B4-BE49-F238E27FC236}">
                    <a16:creationId xmlns:a16="http://schemas.microsoft.com/office/drawing/2014/main" id="{20907F53-A944-4C43-9996-E2A546803AFB}"/>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7" name="Arrow: Right 156">
              <a:extLst>
                <a:ext uri="{FF2B5EF4-FFF2-40B4-BE49-F238E27FC236}">
                  <a16:creationId xmlns:a16="http://schemas.microsoft.com/office/drawing/2014/main" id="{4D90F157-5B94-43F7-84F1-8CE514FBFD5D}"/>
                </a:ext>
              </a:extLst>
            </p:cNvPr>
            <p:cNvSpPr/>
            <p:nvPr/>
          </p:nvSpPr>
          <p:spPr>
            <a:xfrm>
              <a:off x="-4684283" y="1811258"/>
              <a:ext cx="68922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8" name="Arrow: Right 157">
              <a:extLst>
                <a:ext uri="{FF2B5EF4-FFF2-40B4-BE49-F238E27FC236}">
                  <a16:creationId xmlns:a16="http://schemas.microsoft.com/office/drawing/2014/main" id="{DF7CC0AD-4B7E-4EDF-B5CB-D1828E9B0F03}"/>
                </a:ext>
              </a:extLst>
            </p:cNvPr>
            <p:cNvSpPr/>
            <p:nvPr/>
          </p:nvSpPr>
          <p:spPr>
            <a:xfrm>
              <a:off x="-4684282" y="2029743"/>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Arrow: Right 158">
              <a:extLst>
                <a:ext uri="{FF2B5EF4-FFF2-40B4-BE49-F238E27FC236}">
                  <a16:creationId xmlns:a16="http://schemas.microsoft.com/office/drawing/2014/main" id="{6EF7B4C1-9FE7-43BB-B977-F823B8001E0F}"/>
                </a:ext>
              </a:extLst>
            </p:cNvPr>
            <p:cNvSpPr/>
            <p:nvPr/>
          </p:nvSpPr>
          <p:spPr>
            <a:xfrm rot="10800000">
              <a:off x="-3534668" y="1811257"/>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0" name="Arrow: Right 159">
              <a:extLst>
                <a:ext uri="{FF2B5EF4-FFF2-40B4-BE49-F238E27FC236}">
                  <a16:creationId xmlns:a16="http://schemas.microsoft.com/office/drawing/2014/main" id="{026BD9DF-6877-4985-BC63-4AEDF6D8D713}"/>
                </a:ext>
              </a:extLst>
            </p:cNvPr>
            <p:cNvSpPr/>
            <p:nvPr/>
          </p:nvSpPr>
          <p:spPr>
            <a:xfrm rot="10800000">
              <a:off x="-3534667" y="2029742"/>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Arrow: Right 160">
              <a:extLst>
                <a:ext uri="{FF2B5EF4-FFF2-40B4-BE49-F238E27FC236}">
                  <a16:creationId xmlns:a16="http://schemas.microsoft.com/office/drawing/2014/main" id="{1546C13A-8367-4D53-B2AE-3271DA76367F}"/>
                </a:ext>
              </a:extLst>
            </p:cNvPr>
            <p:cNvSpPr/>
            <p:nvPr/>
          </p:nvSpPr>
          <p:spPr>
            <a:xfrm rot="16200000">
              <a:off x="-4184758" y="2456252"/>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2" name="Arrow: Right 161">
              <a:extLst>
                <a:ext uri="{FF2B5EF4-FFF2-40B4-BE49-F238E27FC236}">
                  <a16:creationId xmlns:a16="http://schemas.microsoft.com/office/drawing/2014/main" id="{1E56992F-95C6-47A6-A33A-1FF7519CAE28}"/>
                </a:ext>
              </a:extLst>
            </p:cNvPr>
            <p:cNvSpPr/>
            <p:nvPr/>
          </p:nvSpPr>
          <p:spPr>
            <a:xfrm rot="16200000">
              <a:off x="-3950024" y="2456251"/>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Arrow: Right 162">
              <a:extLst>
                <a:ext uri="{FF2B5EF4-FFF2-40B4-BE49-F238E27FC236}">
                  <a16:creationId xmlns:a16="http://schemas.microsoft.com/office/drawing/2014/main" id="{F5BF9C82-F992-4B77-8EC2-789F3C888211}"/>
                </a:ext>
              </a:extLst>
            </p:cNvPr>
            <p:cNvSpPr/>
            <p:nvPr/>
          </p:nvSpPr>
          <p:spPr>
            <a:xfrm rot="5400000">
              <a:off x="-4156578" y="1377613"/>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4" name="Arrow: Right 163">
              <a:extLst>
                <a:ext uri="{FF2B5EF4-FFF2-40B4-BE49-F238E27FC236}">
                  <a16:creationId xmlns:a16="http://schemas.microsoft.com/office/drawing/2014/main" id="{93259EB9-80E9-475E-A218-61C670D6FAF0}"/>
                </a:ext>
              </a:extLst>
            </p:cNvPr>
            <p:cNvSpPr/>
            <p:nvPr/>
          </p:nvSpPr>
          <p:spPr>
            <a:xfrm rot="5400000">
              <a:off x="-3927882" y="1377613"/>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93FBBC02-AE1E-4C9C-ABF3-06EEAE831AE2}"/>
                </a:ext>
              </a:extLst>
            </p:cNvPr>
            <p:cNvSpPr txBox="1"/>
            <p:nvPr/>
          </p:nvSpPr>
          <p:spPr>
            <a:xfrm>
              <a:off x="-4746906" y="181114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66" name="TextBox 165">
              <a:extLst>
                <a:ext uri="{FF2B5EF4-FFF2-40B4-BE49-F238E27FC236}">
                  <a16:creationId xmlns:a16="http://schemas.microsoft.com/office/drawing/2014/main" id="{F8353C04-3D82-45ED-8C23-C7A4FD7C59DF}"/>
                </a:ext>
              </a:extLst>
            </p:cNvPr>
            <p:cNvSpPr txBox="1"/>
            <p:nvPr/>
          </p:nvSpPr>
          <p:spPr>
            <a:xfrm>
              <a:off x="-4751676" y="202974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67" name="TextBox 166">
              <a:extLst>
                <a:ext uri="{FF2B5EF4-FFF2-40B4-BE49-F238E27FC236}">
                  <a16:creationId xmlns:a16="http://schemas.microsoft.com/office/drawing/2014/main" id="{65F3599B-5A68-41BD-BC70-71E70912089E}"/>
                </a:ext>
              </a:extLst>
            </p:cNvPr>
            <p:cNvSpPr txBox="1"/>
            <p:nvPr/>
          </p:nvSpPr>
          <p:spPr>
            <a:xfrm>
              <a:off x="-3157553" y="180255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68" name="TextBox 167">
              <a:extLst>
                <a:ext uri="{FF2B5EF4-FFF2-40B4-BE49-F238E27FC236}">
                  <a16:creationId xmlns:a16="http://schemas.microsoft.com/office/drawing/2014/main" id="{0860A3D9-841B-4E12-9DE2-1C32DD6EF354}"/>
                </a:ext>
              </a:extLst>
            </p:cNvPr>
            <p:cNvSpPr txBox="1"/>
            <p:nvPr/>
          </p:nvSpPr>
          <p:spPr>
            <a:xfrm>
              <a:off x="-3162323" y="202114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69" name="TextBox 168">
              <a:extLst>
                <a:ext uri="{FF2B5EF4-FFF2-40B4-BE49-F238E27FC236}">
                  <a16:creationId xmlns:a16="http://schemas.microsoft.com/office/drawing/2014/main" id="{CE6EBE1D-B0C7-4B30-916B-3395ECB5E0EF}"/>
                </a:ext>
              </a:extLst>
            </p:cNvPr>
            <p:cNvSpPr txBox="1"/>
            <p:nvPr/>
          </p:nvSpPr>
          <p:spPr>
            <a:xfrm rot="16200000">
              <a:off x="-4064192" y="262062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70" name="TextBox 169">
              <a:extLst>
                <a:ext uri="{FF2B5EF4-FFF2-40B4-BE49-F238E27FC236}">
                  <a16:creationId xmlns:a16="http://schemas.microsoft.com/office/drawing/2014/main" id="{610E2BC8-1719-489F-8B52-A4680B0F4F32}"/>
                </a:ext>
              </a:extLst>
            </p:cNvPr>
            <p:cNvSpPr txBox="1"/>
            <p:nvPr/>
          </p:nvSpPr>
          <p:spPr>
            <a:xfrm rot="16200000">
              <a:off x="-3825953" y="263015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71" name="TextBox 170">
              <a:extLst>
                <a:ext uri="{FF2B5EF4-FFF2-40B4-BE49-F238E27FC236}">
                  <a16:creationId xmlns:a16="http://schemas.microsoft.com/office/drawing/2014/main" id="{88BEA5A7-B266-41AC-BEFD-BE26E41966D3}"/>
                </a:ext>
              </a:extLst>
            </p:cNvPr>
            <p:cNvSpPr txBox="1"/>
            <p:nvPr/>
          </p:nvSpPr>
          <p:spPr>
            <a:xfrm rot="5323067">
              <a:off x="-4044394" y="122116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72" name="TextBox 171">
              <a:extLst>
                <a:ext uri="{FF2B5EF4-FFF2-40B4-BE49-F238E27FC236}">
                  <a16:creationId xmlns:a16="http://schemas.microsoft.com/office/drawing/2014/main" id="{EBCD380A-A0C3-488D-A249-1FE96E8694E1}"/>
                </a:ext>
              </a:extLst>
            </p:cNvPr>
            <p:cNvSpPr txBox="1"/>
            <p:nvPr/>
          </p:nvSpPr>
          <p:spPr>
            <a:xfrm rot="5323067">
              <a:off x="-3820134" y="122481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10" name="Group 9">
            <a:extLst>
              <a:ext uri="{FF2B5EF4-FFF2-40B4-BE49-F238E27FC236}">
                <a16:creationId xmlns:a16="http://schemas.microsoft.com/office/drawing/2014/main" id="{37E3CDC9-513E-4ADE-83D8-550D2F56BF4F}"/>
              </a:ext>
            </a:extLst>
          </p:cNvPr>
          <p:cNvGrpSpPr/>
          <p:nvPr/>
        </p:nvGrpSpPr>
        <p:grpSpPr>
          <a:xfrm>
            <a:off x="4499914" y="4087396"/>
            <a:ext cx="2173769" cy="2370370"/>
            <a:chOff x="-2579036" y="648378"/>
            <a:chExt cx="2173769" cy="2370370"/>
          </a:xfrm>
        </p:grpSpPr>
        <p:sp>
          <p:nvSpPr>
            <p:cNvPr id="173" name="TextBox 172">
              <a:extLst>
                <a:ext uri="{FF2B5EF4-FFF2-40B4-BE49-F238E27FC236}">
                  <a16:creationId xmlns:a16="http://schemas.microsoft.com/office/drawing/2014/main" id="{3EF022BD-BFB2-4665-ABF6-03297A1684E0}"/>
                </a:ext>
              </a:extLst>
            </p:cNvPr>
            <p:cNvSpPr txBox="1"/>
            <p:nvPr/>
          </p:nvSpPr>
          <p:spPr>
            <a:xfrm>
              <a:off x="-2579036" y="648378"/>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Vermont Avenue NW</a:t>
              </a:r>
            </a:p>
          </p:txBody>
        </p:sp>
        <p:pic>
          <p:nvPicPr>
            <p:cNvPr id="174" name="Picture 173" descr="A close up of a map&#10;&#10;Description automatically generated">
              <a:extLst>
                <a:ext uri="{FF2B5EF4-FFF2-40B4-BE49-F238E27FC236}">
                  <a16:creationId xmlns:a16="http://schemas.microsoft.com/office/drawing/2014/main" id="{06309CE1-2FA8-43DA-B001-83DF4CFA241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744" t="38932" r="30843" b="39578"/>
            <a:stretch/>
          </p:blipFill>
          <p:spPr>
            <a:xfrm>
              <a:off x="-2574116" y="1110929"/>
              <a:ext cx="2163931" cy="1837677"/>
            </a:xfrm>
            <a:prstGeom prst="rect">
              <a:avLst/>
            </a:prstGeom>
            <a:ln>
              <a:solidFill>
                <a:schemeClr val="tx1"/>
              </a:solidFill>
            </a:ln>
          </p:spPr>
        </p:pic>
        <p:grpSp>
          <p:nvGrpSpPr>
            <p:cNvPr id="175" name="Group 174">
              <a:extLst>
                <a:ext uri="{FF2B5EF4-FFF2-40B4-BE49-F238E27FC236}">
                  <a16:creationId xmlns:a16="http://schemas.microsoft.com/office/drawing/2014/main" id="{4B40F23B-07D4-4C8B-B1E3-7402CEAD12F3}"/>
                </a:ext>
              </a:extLst>
            </p:cNvPr>
            <p:cNvGrpSpPr/>
            <p:nvPr/>
          </p:nvGrpSpPr>
          <p:grpSpPr>
            <a:xfrm>
              <a:off x="-1649786" y="1819227"/>
              <a:ext cx="363353" cy="350055"/>
              <a:chOff x="582469" y="4195805"/>
              <a:chExt cx="409796" cy="391695"/>
            </a:xfrm>
            <a:solidFill>
              <a:srgbClr val="92D050"/>
            </a:solidFill>
          </p:grpSpPr>
          <p:sp>
            <p:nvSpPr>
              <p:cNvPr id="176" name="Partial Circle 175">
                <a:extLst>
                  <a:ext uri="{FF2B5EF4-FFF2-40B4-BE49-F238E27FC236}">
                    <a16:creationId xmlns:a16="http://schemas.microsoft.com/office/drawing/2014/main" id="{934FDD07-E444-442D-8B1B-677B1B252E1C}"/>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7" name="Partial Circle 176">
                <a:extLst>
                  <a:ext uri="{FF2B5EF4-FFF2-40B4-BE49-F238E27FC236}">
                    <a16:creationId xmlns:a16="http://schemas.microsoft.com/office/drawing/2014/main" id="{7BFE8EAA-58BE-4214-9800-0C18D71D1E25}"/>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8" name="Arrow: Right 177">
              <a:extLst>
                <a:ext uri="{FF2B5EF4-FFF2-40B4-BE49-F238E27FC236}">
                  <a16:creationId xmlns:a16="http://schemas.microsoft.com/office/drawing/2014/main" id="{B6EF8FC2-1724-4C3F-8E1F-9EA3618E95C6}"/>
                </a:ext>
              </a:extLst>
            </p:cNvPr>
            <p:cNvSpPr/>
            <p:nvPr/>
          </p:nvSpPr>
          <p:spPr>
            <a:xfrm>
              <a:off x="-2374092" y="1811282"/>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9" name="Arrow: Right 178">
              <a:extLst>
                <a:ext uri="{FF2B5EF4-FFF2-40B4-BE49-F238E27FC236}">
                  <a16:creationId xmlns:a16="http://schemas.microsoft.com/office/drawing/2014/main" id="{E46D74F8-7B17-41C9-8264-116C594CB743}"/>
                </a:ext>
              </a:extLst>
            </p:cNvPr>
            <p:cNvSpPr/>
            <p:nvPr/>
          </p:nvSpPr>
          <p:spPr>
            <a:xfrm>
              <a:off x="-2374091" y="2029767"/>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Arrow: Right 179">
              <a:extLst>
                <a:ext uri="{FF2B5EF4-FFF2-40B4-BE49-F238E27FC236}">
                  <a16:creationId xmlns:a16="http://schemas.microsoft.com/office/drawing/2014/main" id="{2D63F543-4A57-4BED-9211-5E10012DC25F}"/>
                </a:ext>
              </a:extLst>
            </p:cNvPr>
            <p:cNvSpPr/>
            <p:nvPr/>
          </p:nvSpPr>
          <p:spPr>
            <a:xfrm rot="10800000">
              <a:off x="-1224477" y="1811281"/>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1" name="Arrow: Right 180">
              <a:extLst>
                <a:ext uri="{FF2B5EF4-FFF2-40B4-BE49-F238E27FC236}">
                  <a16:creationId xmlns:a16="http://schemas.microsoft.com/office/drawing/2014/main" id="{409FDA9C-F04B-4BD6-81CB-D6DDA881F979}"/>
                </a:ext>
              </a:extLst>
            </p:cNvPr>
            <p:cNvSpPr/>
            <p:nvPr/>
          </p:nvSpPr>
          <p:spPr>
            <a:xfrm rot="10800000">
              <a:off x="-1224476" y="2029766"/>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Arrow: Right 181">
              <a:extLst>
                <a:ext uri="{FF2B5EF4-FFF2-40B4-BE49-F238E27FC236}">
                  <a16:creationId xmlns:a16="http://schemas.microsoft.com/office/drawing/2014/main" id="{931CFC01-E7DB-4DAD-AB20-D8DA7FD06737}"/>
                </a:ext>
              </a:extLst>
            </p:cNvPr>
            <p:cNvSpPr/>
            <p:nvPr/>
          </p:nvSpPr>
          <p:spPr>
            <a:xfrm rot="16200000">
              <a:off x="-1874567" y="2456276"/>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3" name="Arrow: Right 182">
              <a:extLst>
                <a:ext uri="{FF2B5EF4-FFF2-40B4-BE49-F238E27FC236}">
                  <a16:creationId xmlns:a16="http://schemas.microsoft.com/office/drawing/2014/main" id="{0E41B872-648D-4CE3-9CAA-6341C13E22D1}"/>
                </a:ext>
              </a:extLst>
            </p:cNvPr>
            <p:cNvSpPr/>
            <p:nvPr/>
          </p:nvSpPr>
          <p:spPr>
            <a:xfrm rot="16200000">
              <a:off x="-1639833" y="2456275"/>
              <a:ext cx="618285"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Arrow: Right 183">
              <a:extLst>
                <a:ext uri="{FF2B5EF4-FFF2-40B4-BE49-F238E27FC236}">
                  <a16:creationId xmlns:a16="http://schemas.microsoft.com/office/drawing/2014/main" id="{461D7AC9-C41B-488C-97A3-BAC21053F850}"/>
                </a:ext>
              </a:extLst>
            </p:cNvPr>
            <p:cNvSpPr/>
            <p:nvPr/>
          </p:nvSpPr>
          <p:spPr>
            <a:xfrm rot="6795150">
              <a:off x="-1700487" y="1386169"/>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5" name="Arrow: Right 184">
              <a:extLst>
                <a:ext uri="{FF2B5EF4-FFF2-40B4-BE49-F238E27FC236}">
                  <a16:creationId xmlns:a16="http://schemas.microsoft.com/office/drawing/2014/main" id="{047D14B9-E1D4-4B7F-82CD-9E4DD8B9AF50}"/>
                </a:ext>
              </a:extLst>
            </p:cNvPr>
            <p:cNvSpPr/>
            <p:nvPr/>
          </p:nvSpPr>
          <p:spPr>
            <a:xfrm rot="6795150">
              <a:off x="-1465753" y="1386169"/>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71764375-BC59-451D-B8EE-3DDA17224AC3}"/>
                </a:ext>
              </a:extLst>
            </p:cNvPr>
            <p:cNvSpPr txBox="1"/>
            <p:nvPr/>
          </p:nvSpPr>
          <p:spPr>
            <a:xfrm>
              <a:off x="-2436715" y="181116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87" name="TextBox 186">
              <a:extLst>
                <a:ext uri="{FF2B5EF4-FFF2-40B4-BE49-F238E27FC236}">
                  <a16:creationId xmlns:a16="http://schemas.microsoft.com/office/drawing/2014/main" id="{9B9BF1B4-D53B-4609-960C-38FE852660DF}"/>
                </a:ext>
              </a:extLst>
            </p:cNvPr>
            <p:cNvSpPr txBox="1"/>
            <p:nvPr/>
          </p:nvSpPr>
          <p:spPr>
            <a:xfrm>
              <a:off x="-2441485" y="202976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88" name="TextBox 187">
              <a:extLst>
                <a:ext uri="{FF2B5EF4-FFF2-40B4-BE49-F238E27FC236}">
                  <a16:creationId xmlns:a16="http://schemas.microsoft.com/office/drawing/2014/main" id="{AB46DD15-FFC3-451C-941D-F2636E3C5C50}"/>
                </a:ext>
              </a:extLst>
            </p:cNvPr>
            <p:cNvSpPr txBox="1"/>
            <p:nvPr/>
          </p:nvSpPr>
          <p:spPr>
            <a:xfrm>
              <a:off x="-847362" y="1802574"/>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189" name="TextBox 188">
              <a:extLst>
                <a:ext uri="{FF2B5EF4-FFF2-40B4-BE49-F238E27FC236}">
                  <a16:creationId xmlns:a16="http://schemas.microsoft.com/office/drawing/2014/main" id="{1FB60E8D-FDAE-4E69-9E03-41FAC92F8406}"/>
                </a:ext>
              </a:extLst>
            </p:cNvPr>
            <p:cNvSpPr txBox="1"/>
            <p:nvPr/>
          </p:nvSpPr>
          <p:spPr>
            <a:xfrm>
              <a:off x="-852132" y="2021173"/>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190" name="TextBox 189">
              <a:extLst>
                <a:ext uri="{FF2B5EF4-FFF2-40B4-BE49-F238E27FC236}">
                  <a16:creationId xmlns:a16="http://schemas.microsoft.com/office/drawing/2014/main" id="{06112482-FF9F-4583-B481-950A991E87AD}"/>
                </a:ext>
              </a:extLst>
            </p:cNvPr>
            <p:cNvSpPr txBox="1"/>
            <p:nvPr/>
          </p:nvSpPr>
          <p:spPr>
            <a:xfrm rot="16200000">
              <a:off x="-1754001" y="2697592"/>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191" name="TextBox 190">
              <a:extLst>
                <a:ext uri="{FF2B5EF4-FFF2-40B4-BE49-F238E27FC236}">
                  <a16:creationId xmlns:a16="http://schemas.microsoft.com/office/drawing/2014/main" id="{0289BD13-B46D-4F3E-996B-679B655073F0}"/>
                </a:ext>
              </a:extLst>
            </p:cNvPr>
            <p:cNvSpPr txBox="1"/>
            <p:nvPr/>
          </p:nvSpPr>
          <p:spPr>
            <a:xfrm rot="16200000">
              <a:off x="-1515762" y="2707124"/>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192" name="TextBox 191">
              <a:extLst>
                <a:ext uri="{FF2B5EF4-FFF2-40B4-BE49-F238E27FC236}">
                  <a16:creationId xmlns:a16="http://schemas.microsoft.com/office/drawing/2014/main" id="{DA3E5F04-A458-479B-9083-012A52C7220D}"/>
                </a:ext>
              </a:extLst>
            </p:cNvPr>
            <p:cNvSpPr txBox="1"/>
            <p:nvPr/>
          </p:nvSpPr>
          <p:spPr>
            <a:xfrm rot="17621067">
              <a:off x="-1526911" y="130539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93" name="TextBox 192">
              <a:extLst>
                <a:ext uri="{FF2B5EF4-FFF2-40B4-BE49-F238E27FC236}">
                  <a16:creationId xmlns:a16="http://schemas.microsoft.com/office/drawing/2014/main" id="{5EA46A77-2482-4957-B1FB-DD1F9E6F16DF}"/>
                </a:ext>
              </a:extLst>
            </p:cNvPr>
            <p:cNvSpPr txBox="1"/>
            <p:nvPr/>
          </p:nvSpPr>
          <p:spPr>
            <a:xfrm rot="17621067">
              <a:off x="-1288363" y="130905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11" name="Group 10">
            <a:extLst>
              <a:ext uri="{FF2B5EF4-FFF2-40B4-BE49-F238E27FC236}">
                <a16:creationId xmlns:a16="http://schemas.microsoft.com/office/drawing/2014/main" id="{7707D0AC-2180-4CD0-B85B-BE7C46416419}"/>
              </a:ext>
            </a:extLst>
          </p:cNvPr>
          <p:cNvGrpSpPr/>
          <p:nvPr/>
        </p:nvGrpSpPr>
        <p:grpSpPr>
          <a:xfrm>
            <a:off x="7137343" y="1622434"/>
            <a:ext cx="2173769" cy="2300228"/>
            <a:chOff x="-4889227" y="3072267"/>
            <a:chExt cx="2173769" cy="2300228"/>
          </a:xfrm>
        </p:grpSpPr>
        <p:sp>
          <p:nvSpPr>
            <p:cNvPr id="194" name="TextBox 193">
              <a:extLst>
                <a:ext uri="{FF2B5EF4-FFF2-40B4-BE49-F238E27FC236}">
                  <a16:creationId xmlns:a16="http://schemas.microsoft.com/office/drawing/2014/main" id="{4793A9C8-79A9-410C-96BE-C78A4294FEA1}"/>
                </a:ext>
              </a:extLst>
            </p:cNvPr>
            <p:cNvSpPr txBox="1"/>
            <p:nvPr/>
          </p:nvSpPr>
          <p:spPr>
            <a:xfrm>
              <a:off x="-4889227" y="3072267"/>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15</a:t>
              </a:r>
              <a:r>
                <a:rPr lang="en-US" sz="1200" b="1" baseline="30000" dirty="0"/>
                <a:t>th</a:t>
              </a:r>
              <a:r>
                <a:rPr lang="en-US" sz="1200" b="1" dirty="0"/>
                <a:t> Street NW (west)</a:t>
              </a:r>
            </a:p>
          </p:txBody>
        </p:sp>
        <p:pic>
          <p:nvPicPr>
            <p:cNvPr id="195" name="Picture 194" descr="A close up of a map&#10;&#10;Description automatically generated">
              <a:extLst>
                <a:ext uri="{FF2B5EF4-FFF2-40B4-BE49-F238E27FC236}">
                  <a16:creationId xmlns:a16="http://schemas.microsoft.com/office/drawing/2014/main" id="{3BE722D1-FCCD-4025-9BB6-BC79B1AA26A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9342" t="39591" r="34245" b="38920"/>
            <a:stretch/>
          </p:blipFill>
          <p:spPr>
            <a:xfrm>
              <a:off x="-4884307" y="3534818"/>
              <a:ext cx="2163931" cy="1837677"/>
            </a:xfrm>
            <a:prstGeom prst="rect">
              <a:avLst/>
            </a:prstGeom>
            <a:ln>
              <a:solidFill>
                <a:schemeClr val="tx1"/>
              </a:solidFill>
            </a:ln>
          </p:spPr>
        </p:pic>
        <p:grpSp>
          <p:nvGrpSpPr>
            <p:cNvPr id="196" name="Group 195">
              <a:extLst>
                <a:ext uri="{FF2B5EF4-FFF2-40B4-BE49-F238E27FC236}">
                  <a16:creationId xmlns:a16="http://schemas.microsoft.com/office/drawing/2014/main" id="{F1F72475-F559-4ABC-9688-A72289F4C55A}"/>
                </a:ext>
              </a:extLst>
            </p:cNvPr>
            <p:cNvGrpSpPr/>
            <p:nvPr/>
          </p:nvGrpSpPr>
          <p:grpSpPr>
            <a:xfrm>
              <a:off x="-3959977" y="4243116"/>
              <a:ext cx="363353" cy="350055"/>
              <a:chOff x="582469" y="4195805"/>
              <a:chExt cx="409796" cy="391695"/>
            </a:xfrm>
            <a:solidFill>
              <a:srgbClr val="92D050"/>
            </a:solidFill>
          </p:grpSpPr>
          <p:sp>
            <p:nvSpPr>
              <p:cNvPr id="197" name="Partial Circle 196">
                <a:extLst>
                  <a:ext uri="{FF2B5EF4-FFF2-40B4-BE49-F238E27FC236}">
                    <a16:creationId xmlns:a16="http://schemas.microsoft.com/office/drawing/2014/main" id="{6BA7D1B9-4B96-44EE-9A76-183A43D9355E}"/>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8" name="Partial Circle 197">
                <a:extLst>
                  <a:ext uri="{FF2B5EF4-FFF2-40B4-BE49-F238E27FC236}">
                    <a16:creationId xmlns:a16="http://schemas.microsoft.com/office/drawing/2014/main" id="{B365C648-52E4-4380-ADE8-486C05A5EA1C}"/>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9" name="Arrow: Right 198">
              <a:extLst>
                <a:ext uri="{FF2B5EF4-FFF2-40B4-BE49-F238E27FC236}">
                  <a16:creationId xmlns:a16="http://schemas.microsoft.com/office/drawing/2014/main" id="{A2F716FC-4D9D-45F5-8232-8DE65F508328}"/>
                </a:ext>
              </a:extLst>
            </p:cNvPr>
            <p:cNvSpPr/>
            <p:nvPr/>
          </p:nvSpPr>
          <p:spPr>
            <a:xfrm>
              <a:off x="-4684283" y="4235171"/>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0" name="Arrow: Right 199">
              <a:extLst>
                <a:ext uri="{FF2B5EF4-FFF2-40B4-BE49-F238E27FC236}">
                  <a16:creationId xmlns:a16="http://schemas.microsoft.com/office/drawing/2014/main" id="{6AC92898-3B31-4173-BCB4-4574B8A51B93}"/>
                </a:ext>
              </a:extLst>
            </p:cNvPr>
            <p:cNvSpPr/>
            <p:nvPr/>
          </p:nvSpPr>
          <p:spPr>
            <a:xfrm>
              <a:off x="-4684282" y="4453656"/>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Arrow: Right 200">
              <a:extLst>
                <a:ext uri="{FF2B5EF4-FFF2-40B4-BE49-F238E27FC236}">
                  <a16:creationId xmlns:a16="http://schemas.microsoft.com/office/drawing/2014/main" id="{45BC7DAD-9A1A-420E-B87B-83E321EA7035}"/>
                </a:ext>
              </a:extLst>
            </p:cNvPr>
            <p:cNvSpPr/>
            <p:nvPr/>
          </p:nvSpPr>
          <p:spPr>
            <a:xfrm rot="10800000">
              <a:off x="-3534668" y="4235170"/>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2" name="Arrow: Right 201">
              <a:extLst>
                <a:ext uri="{FF2B5EF4-FFF2-40B4-BE49-F238E27FC236}">
                  <a16:creationId xmlns:a16="http://schemas.microsoft.com/office/drawing/2014/main" id="{42BE2C57-2644-4639-AF5B-B5791BDA71AF}"/>
                </a:ext>
              </a:extLst>
            </p:cNvPr>
            <p:cNvSpPr/>
            <p:nvPr/>
          </p:nvSpPr>
          <p:spPr>
            <a:xfrm rot="10800000">
              <a:off x="-3534667" y="4453655"/>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Arrow: Right 202">
              <a:extLst>
                <a:ext uri="{FF2B5EF4-FFF2-40B4-BE49-F238E27FC236}">
                  <a16:creationId xmlns:a16="http://schemas.microsoft.com/office/drawing/2014/main" id="{F0AB2EB9-0200-4D47-99A1-1FE94D82D26C}"/>
                </a:ext>
              </a:extLst>
            </p:cNvPr>
            <p:cNvSpPr/>
            <p:nvPr/>
          </p:nvSpPr>
          <p:spPr>
            <a:xfrm rot="16200000">
              <a:off x="-4184758" y="4880165"/>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4" name="Arrow: Right 203">
              <a:extLst>
                <a:ext uri="{FF2B5EF4-FFF2-40B4-BE49-F238E27FC236}">
                  <a16:creationId xmlns:a16="http://schemas.microsoft.com/office/drawing/2014/main" id="{B4C330CC-E619-4081-8842-A61C3CA3177A}"/>
                </a:ext>
              </a:extLst>
            </p:cNvPr>
            <p:cNvSpPr/>
            <p:nvPr/>
          </p:nvSpPr>
          <p:spPr>
            <a:xfrm rot="16200000">
              <a:off x="-3950024" y="4880164"/>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Arrow: Right 204">
              <a:extLst>
                <a:ext uri="{FF2B5EF4-FFF2-40B4-BE49-F238E27FC236}">
                  <a16:creationId xmlns:a16="http://schemas.microsoft.com/office/drawing/2014/main" id="{284034B0-D52B-43C2-9CB2-B25ED1022C3B}"/>
                </a:ext>
              </a:extLst>
            </p:cNvPr>
            <p:cNvSpPr/>
            <p:nvPr/>
          </p:nvSpPr>
          <p:spPr>
            <a:xfrm rot="5400000">
              <a:off x="-4156578" y="3801526"/>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6" name="Arrow: Right 205">
              <a:extLst>
                <a:ext uri="{FF2B5EF4-FFF2-40B4-BE49-F238E27FC236}">
                  <a16:creationId xmlns:a16="http://schemas.microsoft.com/office/drawing/2014/main" id="{FD9EF0B6-6CFD-4FA2-94BF-C1E44B5383E1}"/>
                </a:ext>
              </a:extLst>
            </p:cNvPr>
            <p:cNvSpPr/>
            <p:nvPr/>
          </p:nvSpPr>
          <p:spPr>
            <a:xfrm rot="5400000">
              <a:off x="-3927882" y="3801526"/>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D49E254B-5A2F-410E-9CD4-57A2887A9636}"/>
                </a:ext>
              </a:extLst>
            </p:cNvPr>
            <p:cNvSpPr txBox="1"/>
            <p:nvPr/>
          </p:nvSpPr>
          <p:spPr>
            <a:xfrm>
              <a:off x="-4746906" y="423505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08" name="TextBox 207">
              <a:extLst>
                <a:ext uri="{FF2B5EF4-FFF2-40B4-BE49-F238E27FC236}">
                  <a16:creationId xmlns:a16="http://schemas.microsoft.com/office/drawing/2014/main" id="{EC7D4E10-46A0-42A0-84A1-9AC535749481}"/>
                </a:ext>
              </a:extLst>
            </p:cNvPr>
            <p:cNvSpPr txBox="1"/>
            <p:nvPr/>
          </p:nvSpPr>
          <p:spPr>
            <a:xfrm>
              <a:off x="-4751676" y="445365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09" name="TextBox 208">
              <a:extLst>
                <a:ext uri="{FF2B5EF4-FFF2-40B4-BE49-F238E27FC236}">
                  <a16:creationId xmlns:a16="http://schemas.microsoft.com/office/drawing/2014/main" id="{8F205864-A090-45C7-83F7-98FF3CF99FB0}"/>
                </a:ext>
              </a:extLst>
            </p:cNvPr>
            <p:cNvSpPr txBox="1"/>
            <p:nvPr/>
          </p:nvSpPr>
          <p:spPr>
            <a:xfrm>
              <a:off x="-3157553" y="422646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10" name="TextBox 209">
              <a:extLst>
                <a:ext uri="{FF2B5EF4-FFF2-40B4-BE49-F238E27FC236}">
                  <a16:creationId xmlns:a16="http://schemas.microsoft.com/office/drawing/2014/main" id="{9B01586A-0D74-4D9E-9481-5FCD1E3B52EB}"/>
                </a:ext>
              </a:extLst>
            </p:cNvPr>
            <p:cNvSpPr txBox="1"/>
            <p:nvPr/>
          </p:nvSpPr>
          <p:spPr>
            <a:xfrm>
              <a:off x="-3162323" y="444506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11" name="TextBox 210">
              <a:extLst>
                <a:ext uri="{FF2B5EF4-FFF2-40B4-BE49-F238E27FC236}">
                  <a16:creationId xmlns:a16="http://schemas.microsoft.com/office/drawing/2014/main" id="{995D96FD-26E8-4A64-BFEE-42FB81FAD38A}"/>
                </a:ext>
              </a:extLst>
            </p:cNvPr>
            <p:cNvSpPr txBox="1"/>
            <p:nvPr/>
          </p:nvSpPr>
          <p:spPr>
            <a:xfrm rot="16200000">
              <a:off x="-4064192" y="504453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12" name="TextBox 211">
              <a:extLst>
                <a:ext uri="{FF2B5EF4-FFF2-40B4-BE49-F238E27FC236}">
                  <a16:creationId xmlns:a16="http://schemas.microsoft.com/office/drawing/2014/main" id="{511F971C-5B92-4C44-990D-1EC1CCE10A92}"/>
                </a:ext>
              </a:extLst>
            </p:cNvPr>
            <p:cNvSpPr txBox="1"/>
            <p:nvPr/>
          </p:nvSpPr>
          <p:spPr>
            <a:xfrm rot="16200000">
              <a:off x="-3825953" y="505406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13" name="TextBox 212">
              <a:extLst>
                <a:ext uri="{FF2B5EF4-FFF2-40B4-BE49-F238E27FC236}">
                  <a16:creationId xmlns:a16="http://schemas.microsoft.com/office/drawing/2014/main" id="{63568A44-C1C6-4DC2-9720-5B731242241B}"/>
                </a:ext>
              </a:extLst>
            </p:cNvPr>
            <p:cNvSpPr txBox="1"/>
            <p:nvPr/>
          </p:nvSpPr>
          <p:spPr>
            <a:xfrm rot="5323067">
              <a:off x="-4044394" y="3645078"/>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214" name="TextBox 213">
              <a:extLst>
                <a:ext uri="{FF2B5EF4-FFF2-40B4-BE49-F238E27FC236}">
                  <a16:creationId xmlns:a16="http://schemas.microsoft.com/office/drawing/2014/main" id="{84D639A7-5060-407D-B7E4-0E29D3972A89}"/>
                </a:ext>
              </a:extLst>
            </p:cNvPr>
            <p:cNvSpPr txBox="1"/>
            <p:nvPr/>
          </p:nvSpPr>
          <p:spPr>
            <a:xfrm rot="5323067">
              <a:off x="-3820134" y="3648731"/>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grpSp>
        <p:nvGrpSpPr>
          <p:cNvPr id="12" name="Group 11">
            <a:extLst>
              <a:ext uri="{FF2B5EF4-FFF2-40B4-BE49-F238E27FC236}">
                <a16:creationId xmlns:a16="http://schemas.microsoft.com/office/drawing/2014/main" id="{1A9C8F86-9556-4A05-AD30-EDF582EB4C8F}"/>
              </a:ext>
            </a:extLst>
          </p:cNvPr>
          <p:cNvGrpSpPr/>
          <p:nvPr/>
        </p:nvGrpSpPr>
        <p:grpSpPr>
          <a:xfrm>
            <a:off x="7142263" y="4100071"/>
            <a:ext cx="2173769" cy="2300228"/>
            <a:chOff x="-2579036" y="3072291"/>
            <a:chExt cx="2173769" cy="2300228"/>
          </a:xfrm>
        </p:grpSpPr>
        <p:sp>
          <p:nvSpPr>
            <p:cNvPr id="215" name="TextBox 214">
              <a:extLst>
                <a:ext uri="{FF2B5EF4-FFF2-40B4-BE49-F238E27FC236}">
                  <a16:creationId xmlns:a16="http://schemas.microsoft.com/office/drawing/2014/main" id="{B6ED2D09-5C88-47E4-8E1B-4ABDB15A9BC8}"/>
                </a:ext>
              </a:extLst>
            </p:cNvPr>
            <p:cNvSpPr txBox="1"/>
            <p:nvPr/>
          </p:nvSpPr>
          <p:spPr>
            <a:xfrm>
              <a:off x="-2579036" y="3072291"/>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Vermont Avenue NW</a:t>
              </a:r>
            </a:p>
          </p:txBody>
        </p:sp>
        <p:pic>
          <p:nvPicPr>
            <p:cNvPr id="216" name="Picture 215" descr="A close up of a map&#10;&#10;Description automatically generated">
              <a:extLst>
                <a:ext uri="{FF2B5EF4-FFF2-40B4-BE49-F238E27FC236}">
                  <a16:creationId xmlns:a16="http://schemas.microsoft.com/office/drawing/2014/main" id="{3584955B-9535-4AA8-855E-3C418AA3B4E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744" t="38932" r="30843" b="39578"/>
            <a:stretch/>
          </p:blipFill>
          <p:spPr>
            <a:xfrm>
              <a:off x="-2574116" y="3534842"/>
              <a:ext cx="2163931" cy="1837677"/>
            </a:xfrm>
            <a:prstGeom prst="rect">
              <a:avLst/>
            </a:prstGeom>
            <a:ln>
              <a:solidFill>
                <a:schemeClr val="tx1"/>
              </a:solidFill>
            </a:ln>
          </p:spPr>
        </p:pic>
        <p:grpSp>
          <p:nvGrpSpPr>
            <p:cNvPr id="217" name="Group 216">
              <a:extLst>
                <a:ext uri="{FF2B5EF4-FFF2-40B4-BE49-F238E27FC236}">
                  <a16:creationId xmlns:a16="http://schemas.microsoft.com/office/drawing/2014/main" id="{3DEAEDCE-728D-4B80-9BA8-C8DAAFBA1C33}"/>
                </a:ext>
              </a:extLst>
            </p:cNvPr>
            <p:cNvGrpSpPr/>
            <p:nvPr/>
          </p:nvGrpSpPr>
          <p:grpSpPr>
            <a:xfrm>
              <a:off x="-1649786" y="4243140"/>
              <a:ext cx="363353" cy="350055"/>
              <a:chOff x="582469" y="4195805"/>
              <a:chExt cx="409796" cy="391695"/>
            </a:xfrm>
            <a:solidFill>
              <a:srgbClr val="92D050"/>
            </a:solidFill>
          </p:grpSpPr>
          <p:sp>
            <p:nvSpPr>
              <p:cNvPr id="218" name="Partial Circle 217">
                <a:extLst>
                  <a:ext uri="{FF2B5EF4-FFF2-40B4-BE49-F238E27FC236}">
                    <a16:creationId xmlns:a16="http://schemas.microsoft.com/office/drawing/2014/main" id="{60FBCA20-BF56-4A8C-8B06-6EA180E2A63F}"/>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9" name="Partial Circle 218">
                <a:extLst>
                  <a:ext uri="{FF2B5EF4-FFF2-40B4-BE49-F238E27FC236}">
                    <a16:creationId xmlns:a16="http://schemas.microsoft.com/office/drawing/2014/main" id="{C034173E-914C-41F3-ACB4-288723478828}"/>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20" name="Arrow: Right 219">
              <a:extLst>
                <a:ext uri="{FF2B5EF4-FFF2-40B4-BE49-F238E27FC236}">
                  <a16:creationId xmlns:a16="http://schemas.microsoft.com/office/drawing/2014/main" id="{E94DCFA8-6846-44D7-AF14-A2C7E378580D}"/>
                </a:ext>
              </a:extLst>
            </p:cNvPr>
            <p:cNvSpPr/>
            <p:nvPr/>
          </p:nvSpPr>
          <p:spPr>
            <a:xfrm>
              <a:off x="-2374092" y="4235195"/>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1" name="Arrow: Right 220">
              <a:extLst>
                <a:ext uri="{FF2B5EF4-FFF2-40B4-BE49-F238E27FC236}">
                  <a16:creationId xmlns:a16="http://schemas.microsoft.com/office/drawing/2014/main" id="{1593C29C-7A2A-4EF3-8733-25ADE6D3DC4D}"/>
                </a:ext>
              </a:extLst>
            </p:cNvPr>
            <p:cNvSpPr/>
            <p:nvPr/>
          </p:nvSpPr>
          <p:spPr>
            <a:xfrm>
              <a:off x="-2374091" y="4453680"/>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Arrow: Right 221">
              <a:extLst>
                <a:ext uri="{FF2B5EF4-FFF2-40B4-BE49-F238E27FC236}">
                  <a16:creationId xmlns:a16="http://schemas.microsoft.com/office/drawing/2014/main" id="{D596EF01-E014-421D-8DC8-ABD312BCDD90}"/>
                </a:ext>
              </a:extLst>
            </p:cNvPr>
            <p:cNvSpPr/>
            <p:nvPr/>
          </p:nvSpPr>
          <p:spPr>
            <a:xfrm rot="10800000">
              <a:off x="-1224477" y="423519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3" name="Arrow: Right 222">
              <a:extLst>
                <a:ext uri="{FF2B5EF4-FFF2-40B4-BE49-F238E27FC236}">
                  <a16:creationId xmlns:a16="http://schemas.microsoft.com/office/drawing/2014/main" id="{73CD9157-F552-4BC5-A8AE-23E025F54466}"/>
                </a:ext>
              </a:extLst>
            </p:cNvPr>
            <p:cNvSpPr/>
            <p:nvPr/>
          </p:nvSpPr>
          <p:spPr>
            <a:xfrm rot="10800000">
              <a:off x="-1224476" y="445367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Arrow: Right 223">
              <a:extLst>
                <a:ext uri="{FF2B5EF4-FFF2-40B4-BE49-F238E27FC236}">
                  <a16:creationId xmlns:a16="http://schemas.microsoft.com/office/drawing/2014/main" id="{C401FA07-FC68-4450-B354-191E44F08A9F}"/>
                </a:ext>
              </a:extLst>
            </p:cNvPr>
            <p:cNvSpPr/>
            <p:nvPr/>
          </p:nvSpPr>
          <p:spPr>
            <a:xfrm rot="16200000">
              <a:off x="-1874567" y="4880189"/>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5" name="Arrow: Right 224">
              <a:extLst>
                <a:ext uri="{FF2B5EF4-FFF2-40B4-BE49-F238E27FC236}">
                  <a16:creationId xmlns:a16="http://schemas.microsoft.com/office/drawing/2014/main" id="{4DF717EF-DD8A-4701-9B4D-9F53DB8B8086}"/>
                </a:ext>
              </a:extLst>
            </p:cNvPr>
            <p:cNvSpPr/>
            <p:nvPr/>
          </p:nvSpPr>
          <p:spPr>
            <a:xfrm rot="16200000">
              <a:off x="-1639833" y="4880188"/>
              <a:ext cx="618285"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Arrow: Right 225">
              <a:extLst>
                <a:ext uri="{FF2B5EF4-FFF2-40B4-BE49-F238E27FC236}">
                  <a16:creationId xmlns:a16="http://schemas.microsoft.com/office/drawing/2014/main" id="{4E3F4B75-4CFA-40C3-A659-FF64CF7FF311}"/>
                </a:ext>
              </a:extLst>
            </p:cNvPr>
            <p:cNvSpPr/>
            <p:nvPr/>
          </p:nvSpPr>
          <p:spPr>
            <a:xfrm rot="6795150">
              <a:off x="-1700487" y="3810082"/>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2" name="Arrow: Right 231">
              <a:extLst>
                <a:ext uri="{FF2B5EF4-FFF2-40B4-BE49-F238E27FC236}">
                  <a16:creationId xmlns:a16="http://schemas.microsoft.com/office/drawing/2014/main" id="{883EE8B0-FB5D-4D63-9164-75346B323F01}"/>
                </a:ext>
              </a:extLst>
            </p:cNvPr>
            <p:cNvSpPr/>
            <p:nvPr/>
          </p:nvSpPr>
          <p:spPr>
            <a:xfrm rot="6795150">
              <a:off x="-1465753" y="3810082"/>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C4D913C2-7A22-4558-95BD-B6CF9215ABB2}"/>
                </a:ext>
              </a:extLst>
            </p:cNvPr>
            <p:cNvSpPr txBox="1"/>
            <p:nvPr/>
          </p:nvSpPr>
          <p:spPr>
            <a:xfrm>
              <a:off x="-2436715" y="423508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35" name="TextBox 234">
              <a:extLst>
                <a:ext uri="{FF2B5EF4-FFF2-40B4-BE49-F238E27FC236}">
                  <a16:creationId xmlns:a16="http://schemas.microsoft.com/office/drawing/2014/main" id="{82B694C0-98EF-4BF3-89FE-36BB02402537}"/>
                </a:ext>
              </a:extLst>
            </p:cNvPr>
            <p:cNvSpPr txBox="1"/>
            <p:nvPr/>
          </p:nvSpPr>
          <p:spPr>
            <a:xfrm>
              <a:off x="-2441485" y="445367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36" name="TextBox 235">
              <a:extLst>
                <a:ext uri="{FF2B5EF4-FFF2-40B4-BE49-F238E27FC236}">
                  <a16:creationId xmlns:a16="http://schemas.microsoft.com/office/drawing/2014/main" id="{B452B6D5-57FE-4F64-BD9E-8C33477A1BC2}"/>
                </a:ext>
              </a:extLst>
            </p:cNvPr>
            <p:cNvSpPr txBox="1"/>
            <p:nvPr/>
          </p:nvSpPr>
          <p:spPr>
            <a:xfrm>
              <a:off x="-847362" y="422648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38" name="TextBox 237">
              <a:extLst>
                <a:ext uri="{FF2B5EF4-FFF2-40B4-BE49-F238E27FC236}">
                  <a16:creationId xmlns:a16="http://schemas.microsoft.com/office/drawing/2014/main" id="{EFE71076-34AC-4604-8903-C08049FCB3B1}"/>
                </a:ext>
              </a:extLst>
            </p:cNvPr>
            <p:cNvSpPr txBox="1"/>
            <p:nvPr/>
          </p:nvSpPr>
          <p:spPr>
            <a:xfrm>
              <a:off x="-852132" y="444508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40" name="TextBox 239">
              <a:extLst>
                <a:ext uri="{FF2B5EF4-FFF2-40B4-BE49-F238E27FC236}">
                  <a16:creationId xmlns:a16="http://schemas.microsoft.com/office/drawing/2014/main" id="{678403F0-4FA3-4323-8987-6CE259546F86}"/>
                </a:ext>
              </a:extLst>
            </p:cNvPr>
            <p:cNvSpPr txBox="1"/>
            <p:nvPr/>
          </p:nvSpPr>
          <p:spPr>
            <a:xfrm rot="16200000">
              <a:off x="-1754001" y="5044561"/>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242" name="TextBox 241">
              <a:extLst>
                <a:ext uri="{FF2B5EF4-FFF2-40B4-BE49-F238E27FC236}">
                  <a16:creationId xmlns:a16="http://schemas.microsoft.com/office/drawing/2014/main" id="{78EB26A1-8813-42B0-90C7-05299804F123}"/>
                </a:ext>
              </a:extLst>
            </p:cNvPr>
            <p:cNvSpPr txBox="1"/>
            <p:nvPr/>
          </p:nvSpPr>
          <p:spPr>
            <a:xfrm rot="16200000">
              <a:off x="-1515762" y="5054093"/>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243" name="TextBox 242">
              <a:extLst>
                <a:ext uri="{FF2B5EF4-FFF2-40B4-BE49-F238E27FC236}">
                  <a16:creationId xmlns:a16="http://schemas.microsoft.com/office/drawing/2014/main" id="{1A4C551F-2904-4E45-B803-0C92D197440C}"/>
                </a:ext>
              </a:extLst>
            </p:cNvPr>
            <p:cNvSpPr txBox="1"/>
            <p:nvPr/>
          </p:nvSpPr>
          <p:spPr>
            <a:xfrm rot="17621067">
              <a:off x="-1526911" y="3652366"/>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244" name="TextBox 243">
              <a:extLst>
                <a:ext uri="{FF2B5EF4-FFF2-40B4-BE49-F238E27FC236}">
                  <a16:creationId xmlns:a16="http://schemas.microsoft.com/office/drawing/2014/main" id="{047BDD28-27E6-422E-8A61-4DCC3CFDEFCC}"/>
                </a:ext>
              </a:extLst>
            </p:cNvPr>
            <p:cNvSpPr txBox="1"/>
            <p:nvPr/>
          </p:nvSpPr>
          <p:spPr>
            <a:xfrm rot="17621067">
              <a:off x="-1288363" y="3656019"/>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grpSp>
        <p:nvGrpSpPr>
          <p:cNvPr id="13" name="Group 12">
            <a:extLst>
              <a:ext uri="{FF2B5EF4-FFF2-40B4-BE49-F238E27FC236}">
                <a16:creationId xmlns:a16="http://schemas.microsoft.com/office/drawing/2014/main" id="{F7CEC8A7-3F22-4816-8A1F-580EE663654A}"/>
              </a:ext>
            </a:extLst>
          </p:cNvPr>
          <p:cNvGrpSpPr/>
          <p:nvPr/>
        </p:nvGrpSpPr>
        <p:grpSpPr>
          <a:xfrm>
            <a:off x="9788655" y="1622434"/>
            <a:ext cx="2173769" cy="2300228"/>
            <a:chOff x="-4895848" y="5476586"/>
            <a:chExt cx="2173769" cy="2300228"/>
          </a:xfrm>
        </p:grpSpPr>
        <p:sp>
          <p:nvSpPr>
            <p:cNvPr id="246" name="TextBox 245">
              <a:extLst>
                <a:ext uri="{FF2B5EF4-FFF2-40B4-BE49-F238E27FC236}">
                  <a16:creationId xmlns:a16="http://schemas.microsoft.com/office/drawing/2014/main" id="{CAABABEC-19D6-4E3C-9D94-066C83709B23}"/>
                </a:ext>
              </a:extLst>
            </p:cNvPr>
            <p:cNvSpPr txBox="1"/>
            <p:nvPr/>
          </p:nvSpPr>
          <p:spPr>
            <a:xfrm>
              <a:off x="-4895848" y="5476586"/>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15</a:t>
              </a:r>
              <a:r>
                <a:rPr lang="en-US" sz="1200" b="1" baseline="30000" dirty="0"/>
                <a:t>th</a:t>
              </a:r>
              <a:r>
                <a:rPr lang="en-US" sz="1200" b="1" dirty="0"/>
                <a:t> Street NW (west)</a:t>
              </a:r>
            </a:p>
          </p:txBody>
        </p:sp>
        <p:pic>
          <p:nvPicPr>
            <p:cNvPr id="248" name="Picture 247" descr="A close up of a map&#10;&#10;Description automatically generated">
              <a:extLst>
                <a:ext uri="{FF2B5EF4-FFF2-40B4-BE49-F238E27FC236}">
                  <a16:creationId xmlns:a16="http://schemas.microsoft.com/office/drawing/2014/main" id="{3B4DB7C6-4184-4195-A081-9F298284FB6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9342" t="39591" r="34245" b="38920"/>
            <a:stretch/>
          </p:blipFill>
          <p:spPr>
            <a:xfrm>
              <a:off x="-4890928" y="5939137"/>
              <a:ext cx="2163931" cy="1837677"/>
            </a:xfrm>
            <a:prstGeom prst="rect">
              <a:avLst/>
            </a:prstGeom>
            <a:ln>
              <a:solidFill>
                <a:schemeClr val="tx1"/>
              </a:solidFill>
            </a:ln>
          </p:spPr>
        </p:pic>
        <p:grpSp>
          <p:nvGrpSpPr>
            <p:cNvPr id="249" name="Group 248">
              <a:extLst>
                <a:ext uri="{FF2B5EF4-FFF2-40B4-BE49-F238E27FC236}">
                  <a16:creationId xmlns:a16="http://schemas.microsoft.com/office/drawing/2014/main" id="{1C501721-0A95-45D4-955D-ECF02288DDA9}"/>
                </a:ext>
              </a:extLst>
            </p:cNvPr>
            <p:cNvGrpSpPr/>
            <p:nvPr/>
          </p:nvGrpSpPr>
          <p:grpSpPr>
            <a:xfrm>
              <a:off x="-3966598" y="6647435"/>
              <a:ext cx="363353" cy="350055"/>
              <a:chOff x="582469" y="4195805"/>
              <a:chExt cx="409796" cy="391695"/>
            </a:xfrm>
            <a:solidFill>
              <a:srgbClr val="92D050"/>
            </a:solidFill>
          </p:grpSpPr>
          <p:sp>
            <p:nvSpPr>
              <p:cNvPr id="250" name="Partial Circle 249">
                <a:extLst>
                  <a:ext uri="{FF2B5EF4-FFF2-40B4-BE49-F238E27FC236}">
                    <a16:creationId xmlns:a16="http://schemas.microsoft.com/office/drawing/2014/main" id="{B034DD84-51F0-40A5-A531-046BFD6AE843}"/>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1" name="Partial Circle 250">
                <a:extLst>
                  <a:ext uri="{FF2B5EF4-FFF2-40B4-BE49-F238E27FC236}">
                    <a16:creationId xmlns:a16="http://schemas.microsoft.com/office/drawing/2014/main" id="{FADD2CE1-4E78-442B-A9B0-73F920EE4CA7}"/>
                  </a:ext>
                </a:extLst>
              </p:cNvPr>
              <p:cNvSpPr/>
              <p:nvPr/>
            </p:nvSpPr>
            <p:spPr>
              <a:xfrm rot="153686">
                <a:off x="582469" y="4195806"/>
                <a:ext cx="409796" cy="391694"/>
              </a:xfrm>
              <a:prstGeom prst="pie">
                <a:avLst>
                  <a:gd name="adj1" fmla="val 5238085"/>
                  <a:gd name="adj2" fmla="val 16121644"/>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2" name="Arrow: Right 251">
              <a:extLst>
                <a:ext uri="{FF2B5EF4-FFF2-40B4-BE49-F238E27FC236}">
                  <a16:creationId xmlns:a16="http://schemas.microsoft.com/office/drawing/2014/main" id="{9C750967-B940-4398-AE44-FD9F3897885B}"/>
                </a:ext>
              </a:extLst>
            </p:cNvPr>
            <p:cNvSpPr/>
            <p:nvPr/>
          </p:nvSpPr>
          <p:spPr>
            <a:xfrm>
              <a:off x="-4710150" y="6711761"/>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Arrow: Right 252">
              <a:extLst>
                <a:ext uri="{FF2B5EF4-FFF2-40B4-BE49-F238E27FC236}">
                  <a16:creationId xmlns:a16="http://schemas.microsoft.com/office/drawing/2014/main" id="{92454503-DE35-4BDA-9797-A121FE4AE1EB}"/>
                </a:ext>
              </a:extLst>
            </p:cNvPr>
            <p:cNvSpPr/>
            <p:nvPr/>
          </p:nvSpPr>
          <p:spPr>
            <a:xfrm rot="10800000">
              <a:off x="-3560535" y="6711760"/>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Arrow: Right 253">
              <a:extLst>
                <a:ext uri="{FF2B5EF4-FFF2-40B4-BE49-F238E27FC236}">
                  <a16:creationId xmlns:a16="http://schemas.microsoft.com/office/drawing/2014/main" id="{01372E0B-3E2B-4903-88B2-22EA2D113173}"/>
                </a:ext>
              </a:extLst>
            </p:cNvPr>
            <p:cNvSpPr/>
            <p:nvPr/>
          </p:nvSpPr>
          <p:spPr>
            <a:xfrm rot="16200000">
              <a:off x="-4076876" y="7254211"/>
              <a:ext cx="618285"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Arrow: Right 254">
              <a:extLst>
                <a:ext uri="{FF2B5EF4-FFF2-40B4-BE49-F238E27FC236}">
                  <a16:creationId xmlns:a16="http://schemas.microsoft.com/office/drawing/2014/main" id="{D9761E02-270B-4BA5-B178-31CC8FBEDD65}"/>
                </a:ext>
              </a:extLst>
            </p:cNvPr>
            <p:cNvSpPr/>
            <p:nvPr/>
          </p:nvSpPr>
          <p:spPr>
            <a:xfrm rot="5400000">
              <a:off x="-4054734" y="6175573"/>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D1C41D4C-6EA3-4478-A76C-DDE8E3ADA3AC}"/>
                </a:ext>
              </a:extLst>
            </p:cNvPr>
            <p:cNvSpPr txBox="1"/>
            <p:nvPr/>
          </p:nvSpPr>
          <p:spPr>
            <a:xfrm>
              <a:off x="-4777544" y="671176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57" name="TextBox 256">
              <a:extLst>
                <a:ext uri="{FF2B5EF4-FFF2-40B4-BE49-F238E27FC236}">
                  <a16:creationId xmlns:a16="http://schemas.microsoft.com/office/drawing/2014/main" id="{ADAABECF-FB01-47C7-97BA-62F86EC285AC}"/>
                </a:ext>
              </a:extLst>
            </p:cNvPr>
            <p:cNvSpPr txBox="1"/>
            <p:nvPr/>
          </p:nvSpPr>
          <p:spPr>
            <a:xfrm>
              <a:off x="-3188191" y="670316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58" name="TextBox 257">
              <a:extLst>
                <a:ext uri="{FF2B5EF4-FFF2-40B4-BE49-F238E27FC236}">
                  <a16:creationId xmlns:a16="http://schemas.microsoft.com/office/drawing/2014/main" id="{C2975DF0-C214-4E72-9A0F-5AC8D52108CC}"/>
                </a:ext>
              </a:extLst>
            </p:cNvPr>
            <p:cNvSpPr txBox="1"/>
            <p:nvPr/>
          </p:nvSpPr>
          <p:spPr>
            <a:xfrm rot="16200000">
              <a:off x="-3952805" y="7428116"/>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259" name="TextBox 258">
              <a:extLst>
                <a:ext uri="{FF2B5EF4-FFF2-40B4-BE49-F238E27FC236}">
                  <a16:creationId xmlns:a16="http://schemas.microsoft.com/office/drawing/2014/main" id="{65262946-371F-4B18-B532-BE480D86BB78}"/>
                </a:ext>
              </a:extLst>
            </p:cNvPr>
            <p:cNvSpPr txBox="1"/>
            <p:nvPr/>
          </p:nvSpPr>
          <p:spPr>
            <a:xfrm rot="5323067">
              <a:off x="-3946986" y="6022778"/>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grpSp>
        <p:nvGrpSpPr>
          <p:cNvPr id="15" name="Group 14">
            <a:extLst>
              <a:ext uri="{FF2B5EF4-FFF2-40B4-BE49-F238E27FC236}">
                <a16:creationId xmlns:a16="http://schemas.microsoft.com/office/drawing/2014/main" id="{39A0791A-9625-44ED-8D50-15BF7E0913DF}"/>
              </a:ext>
            </a:extLst>
          </p:cNvPr>
          <p:cNvGrpSpPr/>
          <p:nvPr/>
        </p:nvGrpSpPr>
        <p:grpSpPr>
          <a:xfrm>
            <a:off x="9791224" y="4083737"/>
            <a:ext cx="2173769" cy="2300228"/>
            <a:chOff x="-2585657" y="5476610"/>
            <a:chExt cx="2173769" cy="2300228"/>
          </a:xfrm>
        </p:grpSpPr>
        <p:sp>
          <p:nvSpPr>
            <p:cNvPr id="260" name="TextBox 259">
              <a:extLst>
                <a:ext uri="{FF2B5EF4-FFF2-40B4-BE49-F238E27FC236}">
                  <a16:creationId xmlns:a16="http://schemas.microsoft.com/office/drawing/2014/main" id="{30AD9957-EF63-404F-958A-C19C3B9432DB}"/>
                </a:ext>
              </a:extLst>
            </p:cNvPr>
            <p:cNvSpPr txBox="1"/>
            <p:nvPr/>
          </p:nvSpPr>
          <p:spPr>
            <a:xfrm>
              <a:off x="-2585657" y="5476610"/>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Vermont Avenue NW</a:t>
              </a:r>
            </a:p>
          </p:txBody>
        </p:sp>
        <p:pic>
          <p:nvPicPr>
            <p:cNvPr id="261" name="Picture 260" descr="A close up of a map&#10;&#10;Description automatically generated">
              <a:extLst>
                <a:ext uri="{FF2B5EF4-FFF2-40B4-BE49-F238E27FC236}">
                  <a16:creationId xmlns:a16="http://schemas.microsoft.com/office/drawing/2014/main" id="{8EAD7BFA-ED0B-42BA-94E9-52A18D73A64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744" t="38932" r="30843" b="39578"/>
            <a:stretch/>
          </p:blipFill>
          <p:spPr>
            <a:xfrm>
              <a:off x="-2580737" y="5939161"/>
              <a:ext cx="2163931" cy="1837677"/>
            </a:xfrm>
            <a:prstGeom prst="rect">
              <a:avLst/>
            </a:prstGeom>
            <a:ln>
              <a:solidFill>
                <a:schemeClr val="tx1"/>
              </a:solidFill>
            </a:ln>
          </p:spPr>
        </p:pic>
        <p:grpSp>
          <p:nvGrpSpPr>
            <p:cNvPr id="262" name="Group 261">
              <a:extLst>
                <a:ext uri="{FF2B5EF4-FFF2-40B4-BE49-F238E27FC236}">
                  <a16:creationId xmlns:a16="http://schemas.microsoft.com/office/drawing/2014/main" id="{D88CAAB6-D911-4257-BBE9-E99DE8A2DAE8}"/>
                </a:ext>
              </a:extLst>
            </p:cNvPr>
            <p:cNvGrpSpPr/>
            <p:nvPr/>
          </p:nvGrpSpPr>
          <p:grpSpPr>
            <a:xfrm>
              <a:off x="-1656407" y="6647459"/>
              <a:ext cx="363353" cy="350055"/>
              <a:chOff x="582469" y="4195805"/>
              <a:chExt cx="409796" cy="391695"/>
            </a:xfrm>
            <a:solidFill>
              <a:srgbClr val="92D050"/>
            </a:solidFill>
          </p:grpSpPr>
          <p:sp>
            <p:nvSpPr>
              <p:cNvPr id="263" name="Partial Circle 262">
                <a:extLst>
                  <a:ext uri="{FF2B5EF4-FFF2-40B4-BE49-F238E27FC236}">
                    <a16:creationId xmlns:a16="http://schemas.microsoft.com/office/drawing/2014/main" id="{FE10F8AD-F9FB-45CA-BDDF-0888DCF6DEAB}"/>
                  </a:ext>
                </a:extLst>
              </p:cNvPr>
              <p:cNvSpPr/>
              <p:nvPr/>
            </p:nvSpPr>
            <p:spPr>
              <a:xfrm rot="10953686">
                <a:off x="582469" y="4195805"/>
                <a:ext cx="409796" cy="391694"/>
              </a:xfrm>
              <a:prstGeom prst="pie">
                <a:avLst>
                  <a:gd name="adj1" fmla="val 5336220"/>
                  <a:gd name="adj2" fmla="val 16121644"/>
                </a:avLst>
              </a:prstGeom>
              <a:solidFill>
                <a:srgbClr val="DE642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4" name="Partial Circle 263">
                <a:extLst>
                  <a:ext uri="{FF2B5EF4-FFF2-40B4-BE49-F238E27FC236}">
                    <a16:creationId xmlns:a16="http://schemas.microsoft.com/office/drawing/2014/main" id="{AB09B1AA-5213-470A-A841-1D8C6DF77B07}"/>
                  </a:ext>
                </a:extLst>
              </p:cNvPr>
              <p:cNvSpPr/>
              <p:nvPr/>
            </p:nvSpPr>
            <p:spPr>
              <a:xfrm rot="153686">
                <a:off x="582469" y="4195806"/>
                <a:ext cx="409796" cy="391694"/>
              </a:xfrm>
              <a:prstGeom prst="pie">
                <a:avLst>
                  <a:gd name="adj1" fmla="val 5238085"/>
                  <a:gd name="adj2" fmla="val 16121644"/>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65" name="Arrow: Right 264">
              <a:extLst>
                <a:ext uri="{FF2B5EF4-FFF2-40B4-BE49-F238E27FC236}">
                  <a16:creationId xmlns:a16="http://schemas.microsoft.com/office/drawing/2014/main" id="{B9765664-1F4C-436C-BCAE-8ADC812E290F}"/>
                </a:ext>
              </a:extLst>
            </p:cNvPr>
            <p:cNvSpPr/>
            <p:nvPr/>
          </p:nvSpPr>
          <p:spPr>
            <a:xfrm>
              <a:off x="-2396508" y="6726193"/>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Arrow: Right 265">
              <a:extLst>
                <a:ext uri="{FF2B5EF4-FFF2-40B4-BE49-F238E27FC236}">
                  <a16:creationId xmlns:a16="http://schemas.microsoft.com/office/drawing/2014/main" id="{89DF2CBC-DC1C-44E5-8F77-A420C9CA6B15}"/>
                </a:ext>
              </a:extLst>
            </p:cNvPr>
            <p:cNvSpPr/>
            <p:nvPr/>
          </p:nvSpPr>
          <p:spPr>
            <a:xfrm rot="10800000">
              <a:off x="-1246893" y="6726192"/>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Arrow: Right 266">
              <a:extLst>
                <a:ext uri="{FF2B5EF4-FFF2-40B4-BE49-F238E27FC236}">
                  <a16:creationId xmlns:a16="http://schemas.microsoft.com/office/drawing/2014/main" id="{4B0283FD-21AB-49A9-B287-B81695B948F2}"/>
                </a:ext>
              </a:extLst>
            </p:cNvPr>
            <p:cNvSpPr/>
            <p:nvPr/>
          </p:nvSpPr>
          <p:spPr>
            <a:xfrm rot="16200000">
              <a:off x="-1795424" y="7283620"/>
              <a:ext cx="618285"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Arrow: Right 267">
              <a:extLst>
                <a:ext uri="{FF2B5EF4-FFF2-40B4-BE49-F238E27FC236}">
                  <a16:creationId xmlns:a16="http://schemas.microsoft.com/office/drawing/2014/main" id="{B77B2896-2FA7-4FAC-95DD-8E5005EB46C8}"/>
                </a:ext>
              </a:extLst>
            </p:cNvPr>
            <p:cNvSpPr/>
            <p:nvPr/>
          </p:nvSpPr>
          <p:spPr>
            <a:xfrm rot="6795150">
              <a:off x="-1543160" y="6162710"/>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TextBox 268">
              <a:extLst>
                <a:ext uri="{FF2B5EF4-FFF2-40B4-BE49-F238E27FC236}">
                  <a16:creationId xmlns:a16="http://schemas.microsoft.com/office/drawing/2014/main" id="{036D168B-017C-492A-9FD4-DC3F338695D7}"/>
                </a:ext>
              </a:extLst>
            </p:cNvPr>
            <p:cNvSpPr txBox="1"/>
            <p:nvPr/>
          </p:nvSpPr>
          <p:spPr>
            <a:xfrm>
              <a:off x="-2463902" y="672619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70" name="TextBox 269">
              <a:extLst>
                <a:ext uri="{FF2B5EF4-FFF2-40B4-BE49-F238E27FC236}">
                  <a16:creationId xmlns:a16="http://schemas.microsoft.com/office/drawing/2014/main" id="{47E316E7-D899-4BFB-936B-6F8350077722}"/>
                </a:ext>
              </a:extLst>
            </p:cNvPr>
            <p:cNvSpPr txBox="1"/>
            <p:nvPr/>
          </p:nvSpPr>
          <p:spPr>
            <a:xfrm>
              <a:off x="-874549" y="671759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71" name="TextBox 270">
              <a:extLst>
                <a:ext uri="{FF2B5EF4-FFF2-40B4-BE49-F238E27FC236}">
                  <a16:creationId xmlns:a16="http://schemas.microsoft.com/office/drawing/2014/main" id="{C828AD25-AF7B-4640-867F-188AA6992162}"/>
                </a:ext>
              </a:extLst>
            </p:cNvPr>
            <p:cNvSpPr txBox="1"/>
            <p:nvPr/>
          </p:nvSpPr>
          <p:spPr>
            <a:xfrm rot="16200000">
              <a:off x="-1671353" y="745752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72" name="TextBox 271">
              <a:extLst>
                <a:ext uri="{FF2B5EF4-FFF2-40B4-BE49-F238E27FC236}">
                  <a16:creationId xmlns:a16="http://schemas.microsoft.com/office/drawing/2014/main" id="{697061AF-407E-492A-9FB1-15DCDE7C4117}"/>
                </a:ext>
              </a:extLst>
            </p:cNvPr>
            <p:cNvSpPr txBox="1"/>
            <p:nvPr/>
          </p:nvSpPr>
          <p:spPr>
            <a:xfrm rot="17621067">
              <a:off x="-1365770" y="600864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sp>
        <p:nvSpPr>
          <p:cNvPr id="273" name="TextBox 272">
            <a:extLst>
              <a:ext uri="{FF2B5EF4-FFF2-40B4-BE49-F238E27FC236}">
                <a16:creationId xmlns:a16="http://schemas.microsoft.com/office/drawing/2014/main" id="{40C7FE24-266B-4E4D-9CB1-5400A71CE3FD}"/>
              </a:ext>
            </a:extLst>
          </p:cNvPr>
          <p:cNvSpPr txBox="1"/>
          <p:nvPr/>
        </p:nvSpPr>
        <p:spPr>
          <a:xfrm rot="16200000">
            <a:off x="2934965" y="2546679"/>
            <a:ext cx="2143234" cy="461665"/>
          </a:xfrm>
          <a:prstGeom prst="rect">
            <a:avLst/>
          </a:prstGeom>
          <a:solidFill>
            <a:schemeClr val="accent6"/>
          </a:solidFill>
        </p:spPr>
        <p:txBody>
          <a:bodyPr wrap="square" rtlCol="0">
            <a:spAutoFit/>
          </a:bodyPr>
          <a:lstStyle/>
          <a:p>
            <a:pPr algn="ctr"/>
            <a:r>
              <a:rPr lang="en-US" sz="2400"/>
              <a:t>15</a:t>
            </a:r>
            <a:r>
              <a:rPr lang="en-US" sz="2400" baseline="30000"/>
              <a:t>th</a:t>
            </a:r>
            <a:r>
              <a:rPr lang="en-US" sz="2400"/>
              <a:t> Street</a:t>
            </a:r>
          </a:p>
        </p:txBody>
      </p:sp>
      <p:sp>
        <p:nvSpPr>
          <p:cNvPr id="274" name="TextBox 273">
            <a:extLst>
              <a:ext uri="{FF2B5EF4-FFF2-40B4-BE49-F238E27FC236}">
                <a16:creationId xmlns:a16="http://schemas.microsoft.com/office/drawing/2014/main" id="{727A0CF9-CE48-4EC6-9D77-36B50CD4BC80}"/>
              </a:ext>
            </a:extLst>
          </p:cNvPr>
          <p:cNvSpPr txBox="1"/>
          <p:nvPr/>
        </p:nvSpPr>
        <p:spPr>
          <a:xfrm rot="16200000">
            <a:off x="2934224" y="5015008"/>
            <a:ext cx="2143234" cy="461665"/>
          </a:xfrm>
          <a:prstGeom prst="rect">
            <a:avLst/>
          </a:prstGeom>
          <a:solidFill>
            <a:schemeClr val="accent6"/>
          </a:solidFill>
        </p:spPr>
        <p:txBody>
          <a:bodyPr wrap="square" rtlCol="0">
            <a:spAutoFit/>
          </a:bodyPr>
          <a:lstStyle/>
          <a:p>
            <a:pPr algn="ctr"/>
            <a:r>
              <a:rPr lang="en-US" sz="2400"/>
              <a:t>Vermont Ave</a:t>
            </a:r>
          </a:p>
        </p:txBody>
      </p:sp>
      <p:sp>
        <p:nvSpPr>
          <p:cNvPr id="304" name="Content Placeholder 2">
            <a:extLst>
              <a:ext uri="{FF2B5EF4-FFF2-40B4-BE49-F238E27FC236}">
                <a16:creationId xmlns:a16="http://schemas.microsoft.com/office/drawing/2014/main" id="{BD55BAE7-3136-49C7-804E-4661A2A6E758}"/>
              </a:ext>
            </a:extLst>
          </p:cNvPr>
          <p:cNvSpPr txBox="1">
            <a:spLocks/>
          </p:cNvSpPr>
          <p:nvPr/>
        </p:nvSpPr>
        <p:spPr>
          <a:xfrm>
            <a:off x="-26187" y="6644926"/>
            <a:ext cx="9133591" cy="228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i="1"/>
              <a:t>* Alternative 2 analysis only performed for PM Peak Period</a:t>
            </a:r>
          </a:p>
        </p:txBody>
      </p:sp>
      <p:grpSp>
        <p:nvGrpSpPr>
          <p:cNvPr id="275" name="Group 274">
            <a:extLst>
              <a:ext uri="{FF2B5EF4-FFF2-40B4-BE49-F238E27FC236}">
                <a16:creationId xmlns:a16="http://schemas.microsoft.com/office/drawing/2014/main" id="{54D6CB4D-2B82-4744-97B7-49E907204C14}"/>
              </a:ext>
            </a:extLst>
          </p:cNvPr>
          <p:cNvGrpSpPr/>
          <p:nvPr/>
        </p:nvGrpSpPr>
        <p:grpSpPr>
          <a:xfrm>
            <a:off x="276356" y="3728875"/>
            <a:ext cx="3124575" cy="2870949"/>
            <a:chOff x="8734284" y="897509"/>
            <a:chExt cx="3124575" cy="2870949"/>
          </a:xfrm>
        </p:grpSpPr>
        <p:grpSp>
          <p:nvGrpSpPr>
            <p:cNvPr id="276" name="Group 275">
              <a:extLst>
                <a:ext uri="{FF2B5EF4-FFF2-40B4-BE49-F238E27FC236}">
                  <a16:creationId xmlns:a16="http://schemas.microsoft.com/office/drawing/2014/main" id="{7CDBC45F-332F-4F9D-A1D5-8D526B421377}"/>
                </a:ext>
              </a:extLst>
            </p:cNvPr>
            <p:cNvGrpSpPr/>
            <p:nvPr/>
          </p:nvGrpSpPr>
          <p:grpSpPr>
            <a:xfrm>
              <a:off x="8788611" y="916040"/>
              <a:ext cx="3070248" cy="2807178"/>
              <a:chOff x="5448649" y="4653921"/>
              <a:chExt cx="3070248" cy="1774642"/>
            </a:xfrm>
          </p:grpSpPr>
          <p:sp>
            <p:nvSpPr>
              <p:cNvPr id="285" name="Rectangle 284">
                <a:extLst>
                  <a:ext uri="{FF2B5EF4-FFF2-40B4-BE49-F238E27FC236}">
                    <a16:creationId xmlns:a16="http://schemas.microsoft.com/office/drawing/2014/main" id="{792EBD6B-8630-4401-A799-11E36B18A038}"/>
                  </a:ext>
                </a:extLst>
              </p:cNvPr>
              <p:cNvSpPr/>
              <p:nvPr/>
            </p:nvSpPr>
            <p:spPr>
              <a:xfrm>
                <a:off x="5448649" y="4653921"/>
                <a:ext cx="2934513" cy="1774642"/>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Content Placeholder 2">
                <a:extLst>
                  <a:ext uri="{FF2B5EF4-FFF2-40B4-BE49-F238E27FC236}">
                    <a16:creationId xmlns:a16="http://schemas.microsoft.com/office/drawing/2014/main" id="{385A3EA1-2E0C-44C4-9728-F1B2E2083280}"/>
                  </a:ext>
                </a:extLst>
              </p:cNvPr>
              <p:cNvSpPr txBox="1">
                <a:spLocks/>
              </p:cNvSpPr>
              <p:nvPr/>
            </p:nvSpPr>
            <p:spPr>
              <a:xfrm>
                <a:off x="6228920" y="4916584"/>
                <a:ext cx="2289977"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0-35 Seconds of Delay </a:t>
                </a:r>
              </a:p>
            </p:txBody>
          </p:sp>
          <p:sp>
            <p:nvSpPr>
              <p:cNvPr id="287" name="Content Placeholder 2">
                <a:extLst>
                  <a:ext uri="{FF2B5EF4-FFF2-40B4-BE49-F238E27FC236}">
                    <a16:creationId xmlns:a16="http://schemas.microsoft.com/office/drawing/2014/main" id="{342FF35E-24DE-4118-BEF7-072AD5B5316B}"/>
                  </a:ext>
                </a:extLst>
              </p:cNvPr>
              <p:cNvSpPr txBox="1">
                <a:spLocks/>
              </p:cNvSpPr>
              <p:nvPr/>
            </p:nvSpPr>
            <p:spPr>
              <a:xfrm>
                <a:off x="6228921" y="5232665"/>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35-55 Seconds of Delay </a:t>
                </a:r>
              </a:p>
            </p:txBody>
          </p:sp>
          <p:sp>
            <p:nvSpPr>
              <p:cNvPr id="288" name="Content Placeholder 2">
                <a:extLst>
                  <a:ext uri="{FF2B5EF4-FFF2-40B4-BE49-F238E27FC236}">
                    <a16:creationId xmlns:a16="http://schemas.microsoft.com/office/drawing/2014/main" id="{1AEE1877-892D-4DF1-BD08-000BAAA01F45}"/>
                  </a:ext>
                </a:extLst>
              </p:cNvPr>
              <p:cNvSpPr txBox="1">
                <a:spLocks/>
              </p:cNvSpPr>
              <p:nvPr/>
            </p:nvSpPr>
            <p:spPr>
              <a:xfrm>
                <a:off x="6228921" y="5529257"/>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55-80 Seconds of Delay </a:t>
                </a:r>
              </a:p>
            </p:txBody>
          </p:sp>
          <p:sp>
            <p:nvSpPr>
              <p:cNvPr id="289" name="Content Placeholder 2">
                <a:extLst>
                  <a:ext uri="{FF2B5EF4-FFF2-40B4-BE49-F238E27FC236}">
                    <a16:creationId xmlns:a16="http://schemas.microsoft.com/office/drawing/2014/main" id="{8285BFD1-FFAD-43D5-9735-17016AE8E466}"/>
                  </a:ext>
                </a:extLst>
              </p:cNvPr>
              <p:cNvSpPr txBox="1">
                <a:spLocks/>
              </p:cNvSpPr>
              <p:nvPr/>
            </p:nvSpPr>
            <p:spPr>
              <a:xfrm>
                <a:off x="6228921" y="5798018"/>
                <a:ext cx="2154241"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80+Seconds of Delay </a:t>
                </a:r>
              </a:p>
            </p:txBody>
          </p:sp>
        </p:grpSp>
        <p:grpSp>
          <p:nvGrpSpPr>
            <p:cNvPr id="277" name="Group 276">
              <a:extLst>
                <a:ext uri="{FF2B5EF4-FFF2-40B4-BE49-F238E27FC236}">
                  <a16:creationId xmlns:a16="http://schemas.microsoft.com/office/drawing/2014/main" id="{22C3BCB9-17B4-4F25-B7B7-D43489211C93}"/>
                </a:ext>
              </a:extLst>
            </p:cNvPr>
            <p:cNvGrpSpPr/>
            <p:nvPr/>
          </p:nvGrpSpPr>
          <p:grpSpPr>
            <a:xfrm rot="5400000">
              <a:off x="7905563" y="1726230"/>
              <a:ext cx="2870949" cy="1213507"/>
              <a:chOff x="1891579" y="2066791"/>
              <a:chExt cx="1814956" cy="1213507"/>
            </a:xfrm>
          </p:grpSpPr>
          <p:grpSp>
            <p:nvGrpSpPr>
              <p:cNvPr id="278" name="Group 277">
                <a:extLst>
                  <a:ext uri="{FF2B5EF4-FFF2-40B4-BE49-F238E27FC236}">
                    <a16:creationId xmlns:a16="http://schemas.microsoft.com/office/drawing/2014/main" id="{09853A37-A187-47ED-A0D5-875F8FD1046A}"/>
                  </a:ext>
                </a:extLst>
              </p:cNvPr>
              <p:cNvGrpSpPr/>
              <p:nvPr/>
            </p:nvGrpSpPr>
            <p:grpSpPr>
              <a:xfrm>
                <a:off x="2186515" y="2478935"/>
                <a:ext cx="1198292" cy="367624"/>
                <a:chOff x="7852356" y="2444382"/>
                <a:chExt cx="4195519" cy="388343"/>
              </a:xfrm>
            </p:grpSpPr>
            <p:sp>
              <p:nvSpPr>
                <p:cNvPr id="281" name="Content Placeholder 2">
                  <a:extLst>
                    <a:ext uri="{FF2B5EF4-FFF2-40B4-BE49-F238E27FC236}">
                      <a16:creationId xmlns:a16="http://schemas.microsoft.com/office/drawing/2014/main" id="{EB90F2E7-47F5-4759-9AB7-A715ADEC45CA}"/>
                    </a:ext>
                  </a:extLst>
                </p:cNvPr>
                <p:cNvSpPr txBox="1">
                  <a:spLocks/>
                </p:cNvSpPr>
                <p:nvPr/>
              </p:nvSpPr>
              <p:spPr>
                <a:xfrm>
                  <a:off x="9941124" y="2444383"/>
                  <a:ext cx="1058459" cy="388342"/>
                </a:xfrm>
                <a:prstGeom prst="rect">
                  <a:avLst/>
                </a:prstGeom>
                <a:solidFill>
                  <a:schemeClr val="accent4"/>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82" name="Content Placeholder 2">
                  <a:extLst>
                    <a:ext uri="{FF2B5EF4-FFF2-40B4-BE49-F238E27FC236}">
                      <a16:creationId xmlns:a16="http://schemas.microsoft.com/office/drawing/2014/main" id="{E725EC7B-1227-402C-B126-807032F5994D}"/>
                    </a:ext>
                  </a:extLst>
                </p:cNvPr>
                <p:cNvSpPr txBox="1">
                  <a:spLocks/>
                </p:cNvSpPr>
                <p:nvPr/>
              </p:nvSpPr>
              <p:spPr>
                <a:xfrm>
                  <a:off x="10989416" y="2444383"/>
                  <a:ext cx="1058459" cy="388341"/>
                </a:xfrm>
                <a:prstGeom prst="rect">
                  <a:avLst/>
                </a:prstGeom>
                <a:solidFill>
                  <a:schemeClr val="accent1"/>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83" name="Content Placeholder 2">
                  <a:extLst>
                    <a:ext uri="{FF2B5EF4-FFF2-40B4-BE49-F238E27FC236}">
                      <a16:creationId xmlns:a16="http://schemas.microsoft.com/office/drawing/2014/main" id="{FBBD461A-E43B-45E8-9034-75F3541BC56E}"/>
                    </a:ext>
                  </a:extLst>
                </p:cNvPr>
                <p:cNvSpPr txBox="1">
                  <a:spLocks/>
                </p:cNvSpPr>
                <p:nvPr/>
              </p:nvSpPr>
              <p:spPr>
                <a:xfrm>
                  <a:off x="8900648" y="2444382"/>
                  <a:ext cx="1058459" cy="388342"/>
                </a:xfrm>
                <a:prstGeom prst="rect">
                  <a:avLst/>
                </a:prstGeom>
                <a:solidFill>
                  <a:schemeClr val="accent5">
                    <a:lumMod val="75000"/>
                  </a:schemeClr>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highlight>
                      <a:srgbClr val="FFFF00"/>
                    </a:highlight>
                  </a:endParaRPr>
                </a:p>
              </p:txBody>
            </p:sp>
            <p:sp>
              <p:nvSpPr>
                <p:cNvPr id="284" name="Content Placeholder 2">
                  <a:extLst>
                    <a:ext uri="{FF2B5EF4-FFF2-40B4-BE49-F238E27FC236}">
                      <a16:creationId xmlns:a16="http://schemas.microsoft.com/office/drawing/2014/main" id="{BE8CBA90-ECB5-4854-A57E-4E7DDDB6544B}"/>
                    </a:ext>
                  </a:extLst>
                </p:cNvPr>
                <p:cNvSpPr txBox="1">
                  <a:spLocks/>
                </p:cNvSpPr>
                <p:nvPr/>
              </p:nvSpPr>
              <p:spPr>
                <a:xfrm>
                  <a:off x="7852356" y="2448371"/>
                  <a:ext cx="1058459" cy="380364"/>
                </a:xfrm>
                <a:prstGeom prst="rect">
                  <a:avLst/>
                </a:prstGeom>
                <a:solidFill>
                  <a:schemeClr val="accent3"/>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grpSp>
          <p:sp>
            <p:nvSpPr>
              <p:cNvPr id="279" name="Content Placeholder 2">
                <a:extLst>
                  <a:ext uri="{FF2B5EF4-FFF2-40B4-BE49-F238E27FC236}">
                    <a16:creationId xmlns:a16="http://schemas.microsoft.com/office/drawing/2014/main" id="{96B23A79-DF90-4A4C-9A01-2B0099880CE2}"/>
                  </a:ext>
                </a:extLst>
              </p:cNvPr>
              <p:cNvSpPr txBox="1">
                <a:spLocks/>
              </p:cNvSpPr>
              <p:nvPr/>
            </p:nvSpPr>
            <p:spPr>
              <a:xfrm rot="16200000">
                <a:off x="1479701" y="2500262"/>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Good</a:t>
                </a:r>
              </a:p>
            </p:txBody>
          </p:sp>
          <p:sp>
            <p:nvSpPr>
              <p:cNvPr id="280" name="Content Placeholder 2">
                <a:extLst>
                  <a:ext uri="{FF2B5EF4-FFF2-40B4-BE49-F238E27FC236}">
                    <a16:creationId xmlns:a16="http://schemas.microsoft.com/office/drawing/2014/main" id="{F0301BFA-C3C5-4FE4-81CA-58F8F7ECB296}"/>
                  </a:ext>
                </a:extLst>
              </p:cNvPr>
              <p:cNvSpPr txBox="1">
                <a:spLocks/>
              </p:cNvSpPr>
              <p:nvPr/>
            </p:nvSpPr>
            <p:spPr>
              <a:xfrm rot="16200000">
                <a:off x="2926499" y="2478669"/>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Poor</a:t>
                </a:r>
              </a:p>
            </p:txBody>
          </p:sp>
        </p:grpSp>
      </p:grpSp>
      <p:grpSp>
        <p:nvGrpSpPr>
          <p:cNvPr id="290" name="Group 289">
            <a:extLst>
              <a:ext uri="{FF2B5EF4-FFF2-40B4-BE49-F238E27FC236}">
                <a16:creationId xmlns:a16="http://schemas.microsoft.com/office/drawing/2014/main" id="{94F539F0-F8D4-4BBC-895A-F68A09BF122A}"/>
              </a:ext>
            </a:extLst>
          </p:cNvPr>
          <p:cNvGrpSpPr/>
          <p:nvPr/>
        </p:nvGrpSpPr>
        <p:grpSpPr>
          <a:xfrm>
            <a:off x="98681" y="1308151"/>
            <a:ext cx="3285643" cy="2262272"/>
            <a:chOff x="425159" y="4813979"/>
            <a:chExt cx="3285643" cy="2262272"/>
          </a:xfrm>
        </p:grpSpPr>
        <p:grpSp>
          <p:nvGrpSpPr>
            <p:cNvPr id="291" name="Group 290">
              <a:extLst>
                <a:ext uri="{FF2B5EF4-FFF2-40B4-BE49-F238E27FC236}">
                  <a16:creationId xmlns:a16="http://schemas.microsoft.com/office/drawing/2014/main" id="{A815C831-FD0C-45C5-9007-E15D6826B124}"/>
                </a:ext>
              </a:extLst>
            </p:cNvPr>
            <p:cNvGrpSpPr/>
            <p:nvPr/>
          </p:nvGrpSpPr>
          <p:grpSpPr>
            <a:xfrm>
              <a:off x="894918" y="5235552"/>
              <a:ext cx="2247267" cy="528025"/>
              <a:chOff x="10169344" y="1647408"/>
              <a:chExt cx="2247267" cy="528025"/>
            </a:xfrm>
          </p:grpSpPr>
          <p:sp>
            <p:nvSpPr>
              <p:cNvPr id="300" name="Partial Circle 299">
                <a:extLst>
                  <a:ext uri="{FF2B5EF4-FFF2-40B4-BE49-F238E27FC236}">
                    <a16:creationId xmlns:a16="http://schemas.microsoft.com/office/drawing/2014/main" id="{D401D9A3-E7C5-4C4B-8EC1-5459DFE9D390}"/>
                  </a:ext>
                </a:extLst>
              </p:cNvPr>
              <p:cNvSpPr/>
              <p:nvPr/>
            </p:nvSpPr>
            <p:spPr>
              <a:xfrm rot="10800000">
                <a:off x="11075905" y="1647408"/>
                <a:ext cx="552428" cy="528025"/>
              </a:xfrm>
              <a:prstGeom prst="pie">
                <a:avLst>
                  <a:gd name="adj1" fmla="val 5336220"/>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1" name="Partial Circle 300">
                <a:extLst>
                  <a:ext uri="{FF2B5EF4-FFF2-40B4-BE49-F238E27FC236}">
                    <a16:creationId xmlns:a16="http://schemas.microsoft.com/office/drawing/2014/main" id="{990D3231-890E-4D40-8D9B-F3008BA288AA}"/>
                  </a:ext>
                </a:extLst>
              </p:cNvPr>
              <p:cNvSpPr/>
              <p:nvPr/>
            </p:nvSpPr>
            <p:spPr>
              <a:xfrm>
                <a:off x="10905326" y="1647408"/>
                <a:ext cx="552428" cy="528025"/>
              </a:xfrm>
              <a:prstGeom prst="pie">
                <a:avLst>
                  <a:gd name="adj1" fmla="val 5372126"/>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2" name="Content Placeholder 2">
                <a:extLst>
                  <a:ext uri="{FF2B5EF4-FFF2-40B4-BE49-F238E27FC236}">
                    <a16:creationId xmlns:a16="http://schemas.microsoft.com/office/drawing/2014/main" id="{6C764E6E-4BAC-46B6-84E5-739B79E2664E}"/>
                  </a:ext>
                </a:extLst>
              </p:cNvPr>
              <p:cNvSpPr txBox="1">
                <a:spLocks/>
              </p:cNvSpPr>
              <p:nvPr/>
            </p:nvSpPr>
            <p:spPr>
              <a:xfrm>
                <a:off x="10169344"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AM</a:t>
                </a:r>
              </a:p>
            </p:txBody>
          </p:sp>
          <p:sp>
            <p:nvSpPr>
              <p:cNvPr id="303" name="Content Placeholder 2">
                <a:extLst>
                  <a:ext uri="{FF2B5EF4-FFF2-40B4-BE49-F238E27FC236}">
                    <a16:creationId xmlns:a16="http://schemas.microsoft.com/office/drawing/2014/main" id="{64CC3591-A186-4E0D-B53A-CF21A5B56C56}"/>
                  </a:ext>
                </a:extLst>
              </p:cNvPr>
              <p:cNvSpPr txBox="1">
                <a:spLocks/>
              </p:cNvSpPr>
              <p:nvPr/>
            </p:nvSpPr>
            <p:spPr>
              <a:xfrm>
                <a:off x="11814152"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PM</a:t>
                </a:r>
              </a:p>
            </p:txBody>
          </p:sp>
        </p:grpSp>
        <p:sp>
          <p:nvSpPr>
            <p:cNvPr id="292" name="Content Placeholder 2">
              <a:extLst>
                <a:ext uri="{FF2B5EF4-FFF2-40B4-BE49-F238E27FC236}">
                  <a16:creationId xmlns:a16="http://schemas.microsoft.com/office/drawing/2014/main" id="{FE9BB895-2317-4D8A-9AEE-0169A8E3DED6}"/>
                </a:ext>
              </a:extLst>
            </p:cNvPr>
            <p:cNvSpPr txBox="1">
              <a:spLocks/>
            </p:cNvSpPr>
            <p:nvPr/>
          </p:nvSpPr>
          <p:spPr>
            <a:xfrm>
              <a:off x="451982" y="4813979"/>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Intersection Performance</a:t>
              </a:r>
            </a:p>
          </p:txBody>
        </p:sp>
        <p:sp>
          <p:nvSpPr>
            <p:cNvPr id="293" name="Content Placeholder 2">
              <a:extLst>
                <a:ext uri="{FF2B5EF4-FFF2-40B4-BE49-F238E27FC236}">
                  <a16:creationId xmlns:a16="http://schemas.microsoft.com/office/drawing/2014/main" id="{A01C2A93-66F7-499A-89EE-B1D2D8F93737}"/>
                </a:ext>
              </a:extLst>
            </p:cNvPr>
            <p:cNvSpPr txBox="1">
              <a:spLocks/>
            </p:cNvSpPr>
            <p:nvPr/>
          </p:nvSpPr>
          <p:spPr>
            <a:xfrm>
              <a:off x="425159" y="5882837"/>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Approach Performance</a:t>
              </a:r>
            </a:p>
          </p:txBody>
        </p:sp>
        <p:grpSp>
          <p:nvGrpSpPr>
            <p:cNvPr id="294" name="Group 293">
              <a:extLst>
                <a:ext uri="{FF2B5EF4-FFF2-40B4-BE49-F238E27FC236}">
                  <a16:creationId xmlns:a16="http://schemas.microsoft.com/office/drawing/2014/main" id="{F72D570C-3038-4756-A978-4C7A901D74E4}"/>
                </a:ext>
              </a:extLst>
            </p:cNvPr>
            <p:cNvGrpSpPr/>
            <p:nvPr/>
          </p:nvGrpSpPr>
          <p:grpSpPr>
            <a:xfrm>
              <a:off x="1515792" y="6258040"/>
              <a:ext cx="995339" cy="391983"/>
              <a:chOff x="1650550" y="6484192"/>
              <a:chExt cx="995339" cy="391983"/>
            </a:xfrm>
          </p:grpSpPr>
          <p:sp>
            <p:nvSpPr>
              <p:cNvPr id="298" name="Arrow: Right 297">
                <a:extLst>
                  <a:ext uri="{FF2B5EF4-FFF2-40B4-BE49-F238E27FC236}">
                    <a16:creationId xmlns:a16="http://schemas.microsoft.com/office/drawing/2014/main" id="{624FBDA1-F35B-48CF-8A8A-392DED0A250C}"/>
                  </a:ext>
                </a:extLst>
              </p:cNvPr>
              <p:cNvSpPr/>
              <p:nvPr/>
            </p:nvSpPr>
            <p:spPr>
              <a:xfrm>
                <a:off x="1672895" y="6484192"/>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99" name="TextBox 298">
                <a:extLst>
                  <a:ext uri="{FF2B5EF4-FFF2-40B4-BE49-F238E27FC236}">
                    <a16:creationId xmlns:a16="http://schemas.microsoft.com/office/drawing/2014/main" id="{254FAF8E-E397-4CE6-90F7-EB8108DAAD7C}"/>
                  </a:ext>
                </a:extLst>
              </p:cNvPr>
              <p:cNvSpPr txBox="1"/>
              <p:nvPr/>
            </p:nvSpPr>
            <p:spPr>
              <a:xfrm>
                <a:off x="1650550" y="6560383"/>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AM</a:t>
                </a:r>
              </a:p>
            </p:txBody>
          </p:sp>
        </p:grpSp>
        <p:grpSp>
          <p:nvGrpSpPr>
            <p:cNvPr id="295" name="Group 294">
              <a:extLst>
                <a:ext uri="{FF2B5EF4-FFF2-40B4-BE49-F238E27FC236}">
                  <a16:creationId xmlns:a16="http://schemas.microsoft.com/office/drawing/2014/main" id="{1E70C7DB-FF64-4EFF-BFAC-DB782E6FBDD7}"/>
                </a:ext>
              </a:extLst>
            </p:cNvPr>
            <p:cNvGrpSpPr/>
            <p:nvPr/>
          </p:nvGrpSpPr>
          <p:grpSpPr>
            <a:xfrm>
              <a:off x="1513192" y="6684268"/>
              <a:ext cx="995340" cy="391983"/>
              <a:chOff x="1650550" y="6702677"/>
              <a:chExt cx="995340" cy="391983"/>
            </a:xfrm>
          </p:grpSpPr>
          <p:sp>
            <p:nvSpPr>
              <p:cNvPr id="296" name="Arrow: Right 295">
                <a:extLst>
                  <a:ext uri="{FF2B5EF4-FFF2-40B4-BE49-F238E27FC236}">
                    <a16:creationId xmlns:a16="http://schemas.microsoft.com/office/drawing/2014/main" id="{A9B13743-9C01-4423-B128-FBADD119BB8D}"/>
                  </a:ext>
                </a:extLst>
              </p:cNvPr>
              <p:cNvSpPr/>
              <p:nvPr/>
            </p:nvSpPr>
            <p:spPr>
              <a:xfrm>
                <a:off x="1672896" y="6702677"/>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7" name="TextBox 296">
                <a:extLst>
                  <a:ext uri="{FF2B5EF4-FFF2-40B4-BE49-F238E27FC236}">
                    <a16:creationId xmlns:a16="http://schemas.microsoft.com/office/drawing/2014/main" id="{E2E3E04A-24BD-491B-B8B6-116CE008438E}"/>
                  </a:ext>
                </a:extLst>
              </p:cNvPr>
              <p:cNvSpPr txBox="1"/>
              <p:nvPr/>
            </p:nvSpPr>
            <p:spPr>
              <a:xfrm>
                <a:off x="1650550" y="6778868"/>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PM</a:t>
                </a:r>
              </a:p>
            </p:txBody>
          </p:sp>
        </p:grpSp>
      </p:grpSp>
      <p:sp>
        <p:nvSpPr>
          <p:cNvPr id="323" name="Title 1">
            <a:extLst>
              <a:ext uri="{FF2B5EF4-FFF2-40B4-BE49-F238E27FC236}">
                <a16:creationId xmlns:a16="http://schemas.microsoft.com/office/drawing/2014/main" id="{65B37673-E55C-4BF8-839F-1AEBF4A7D533}"/>
              </a:ext>
            </a:extLst>
          </p:cNvPr>
          <p:cNvSpPr txBox="1">
            <a:spLocks/>
          </p:cNvSpPr>
          <p:nvPr/>
        </p:nvSpPr>
        <p:spPr>
          <a:xfrm>
            <a:off x="1042673" y="128266"/>
            <a:ext cx="10515600" cy="802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accent1"/>
                </a:solidFill>
              </a:rPr>
              <a:t>Approach Delay</a:t>
            </a:r>
            <a:endParaRPr lang="en-US" sz="4000" u="sng">
              <a:solidFill>
                <a:schemeClr val="accent1"/>
              </a:solidFill>
            </a:endParaRPr>
          </a:p>
        </p:txBody>
      </p:sp>
      <p:pic>
        <p:nvPicPr>
          <p:cNvPr id="324" name="Picture 323">
            <a:extLst>
              <a:ext uri="{FF2B5EF4-FFF2-40B4-BE49-F238E27FC236}">
                <a16:creationId xmlns:a16="http://schemas.microsoft.com/office/drawing/2014/main" id="{3B8D5830-D81D-4733-BA50-AFCF63CA3847}"/>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56818" t="15185" r="26709" b="54362"/>
          <a:stretch/>
        </p:blipFill>
        <p:spPr>
          <a:xfrm>
            <a:off x="-9505" y="-23609"/>
            <a:ext cx="1056392" cy="1098499"/>
          </a:xfrm>
          <a:prstGeom prst="rect">
            <a:avLst/>
          </a:prstGeom>
        </p:spPr>
      </p:pic>
    </p:spTree>
    <p:extLst>
      <p:ext uri="{BB962C8B-B14F-4D97-AF65-F5344CB8AC3E}">
        <p14:creationId xmlns:p14="http://schemas.microsoft.com/office/powerpoint/2010/main" val="1787911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327">
            <a:extLst>
              <a:ext uri="{FF2B5EF4-FFF2-40B4-BE49-F238E27FC236}">
                <a16:creationId xmlns:a16="http://schemas.microsoft.com/office/drawing/2014/main" id="{8B76F437-6842-42D0-B510-29B7E2932A1E}"/>
              </a:ext>
            </a:extLst>
          </p:cNvPr>
          <p:cNvSpPr/>
          <p:nvPr/>
        </p:nvSpPr>
        <p:spPr>
          <a:xfrm>
            <a:off x="7092345" y="1084101"/>
            <a:ext cx="2171200" cy="369332"/>
          </a:xfrm>
          <a:prstGeom prst="rect">
            <a:avLst/>
          </a:prstGeom>
          <a:solidFill>
            <a:schemeClr val="accent1"/>
          </a:solidFill>
        </p:spPr>
        <p:txBody>
          <a:bodyPr wrap="square">
            <a:spAutoFit/>
          </a:bodyPr>
          <a:lstStyle/>
          <a:p>
            <a:pPr algn="ctr"/>
            <a:r>
              <a:rPr lang="en-US" b="1">
                <a:solidFill>
                  <a:schemeClr val="bg1"/>
                </a:solidFill>
              </a:rPr>
              <a:t>Alternative 1</a:t>
            </a:r>
            <a:endParaRPr lang="en-US">
              <a:solidFill>
                <a:schemeClr val="bg1"/>
              </a:solidFill>
            </a:endParaRPr>
          </a:p>
        </p:txBody>
      </p:sp>
      <p:sp>
        <p:nvSpPr>
          <p:cNvPr id="329" name="Rectangle 328">
            <a:extLst>
              <a:ext uri="{FF2B5EF4-FFF2-40B4-BE49-F238E27FC236}">
                <a16:creationId xmlns:a16="http://schemas.microsoft.com/office/drawing/2014/main" id="{D870FDAE-C4B1-4956-9A72-2CEDA4926214}"/>
              </a:ext>
            </a:extLst>
          </p:cNvPr>
          <p:cNvSpPr/>
          <p:nvPr/>
        </p:nvSpPr>
        <p:spPr>
          <a:xfrm>
            <a:off x="9747680" y="1084101"/>
            <a:ext cx="2171200" cy="369332"/>
          </a:xfrm>
          <a:prstGeom prst="rect">
            <a:avLst/>
          </a:prstGeom>
          <a:solidFill>
            <a:schemeClr val="tx2"/>
          </a:solidFill>
        </p:spPr>
        <p:txBody>
          <a:bodyPr wrap="square">
            <a:spAutoFit/>
          </a:bodyPr>
          <a:lstStyle/>
          <a:p>
            <a:pPr algn="ctr"/>
            <a:r>
              <a:rPr lang="en-US" b="1">
                <a:solidFill>
                  <a:schemeClr val="bg1"/>
                </a:solidFill>
              </a:rPr>
              <a:t>Alternative 2*</a:t>
            </a:r>
            <a:endParaRPr lang="en-US">
              <a:solidFill>
                <a:schemeClr val="bg1"/>
              </a:solidFill>
            </a:endParaRPr>
          </a:p>
        </p:txBody>
      </p:sp>
      <p:sp>
        <p:nvSpPr>
          <p:cNvPr id="330" name="Rectangle 329">
            <a:extLst>
              <a:ext uri="{FF2B5EF4-FFF2-40B4-BE49-F238E27FC236}">
                <a16:creationId xmlns:a16="http://schemas.microsoft.com/office/drawing/2014/main" id="{27384F7D-22A0-4642-957E-565BC568547D}"/>
              </a:ext>
            </a:extLst>
          </p:cNvPr>
          <p:cNvSpPr/>
          <p:nvPr/>
        </p:nvSpPr>
        <p:spPr>
          <a:xfrm>
            <a:off x="4468952" y="1084101"/>
            <a:ext cx="2171200" cy="369332"/>
          </a:xfrm>
          <a:prstGeom prst="rect">
            <a:avLst/>
          </a:prstGeom>
          <a:solidFill>
            <a:schemeClr val="tx1"/>
          </a:solidFill>
        </p:spPr>
        <p:txBody>
          <a:bodyPr wrap="square">
            <a:spAutoFit/>
          </a:bodyPr>
          <a:lstStyle/>
          <a:p>
            <a:pPr algn="ctr"/>
            <a:r>
              <a:rPr lang="en-US" b="1">
                <a:solidFill>
                  <a:schemeClr val="bg1"/>
                </a:solidFill>
              </a:rPr>
              <a:t>Existing</a:t>
            </a:r>
            <a:endParaRPr lang="en-US">
              <a:solidFill>
                <a:schemeClr val="bg1"/>
              </a:solidFill>
            </a:endParaRPr>
          </a:p>
        </p:txBody>
      </p:sp>
      <p:grpSp>
        <p:nvGrpSpPr>
          <p:cNvPr id="3" name="Group 2">
            <a:extLst>
              <a:ext uri="{FF2B5EF4-FFF2-40B4-BE49-F238E27FC236}">
                <a16:creationId xmlns:a16="http://schemas.microsoft.com/office/drawing/2014/main" id="{017A934A-D83F-4ABE-B5CA-DDB1F3135DC3}"/>
              </a:ext>
            </a:extLst>
          </p:cNvPr>
          <p:cNvGrpSpPr/>
          <p:nvPr/>
        </p:nvGrpSpPr>
        <p:grpSpPr>
          <a:xfrm>
            <a:off x="4474452" y="1623316"/>
            <a:ext cx="2173769" cy="2300228"/>
            <a:chOff x="-4683983" y="1160769"/>
            <a:chExt cx="2173769" cy="2300228"/>
          </a:xfrm>
        </p:grpSpPr>
        <p:sp>
          <p:nvSpPr>
            <p:cNvPr id="227" name="TextBox 226">
              <a:extLst>
                <a:ext uri="{FF2B5EF4-FFF2-40B4-BE49-F238E27FC236}">
                  <a16:creationId xmlns:a16="http://schemas.microsoft.com/office/drawing/2014/main" id="{EC6C1035-0E64-4A5C-8ADC-E355EA5613CC}"/>
                </a:ext>
              </a:extLst>
            </p:cNvPr>
            <p:cNvSpPr txBox="1"/>
            <p:nvPr/>
          </p:nvSpPr>
          <p:spPr>
            <a:xfrm>
              <a:off x="-4683983" y="1160769"/>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14</a:t>
              </a:r>
              <a:r>
                <a:rPr lang="en-US" sz="1200" b="1" baseline="30000" dirty="0"/>
                <a:t>th</a:t>
              </a:r>
              <a:r>
                <a:rPr lang="en-US" sz="1200" b="1" dirty="0"/>
                <a:t> Street NW</a:t>
              </a:r>
            </a:p>
          </p:txBody>
        </p:sp>
        <p:pic>
          <p:nvPicPr>
            <p:cNvPr id="228" name="Picture 227" descr="A close up of a map&#10;&#10;Description automatically generated">
              <a:extLst>
                <a:ext uri="{FF2B5EF4-FFF2-40B4-BE49-F238E27FC236}">
                  <a16:creationId xmlns:a16="http://schemas.microsoft.com/office/drawing/2014/main" id="{2A546F8F-A30B-4E19-A06A-BE8B6470717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8453" t="39356" r="25134" b="39155"/>
            <a:stretch/>
          </p:blipFill>
          <p:spPr>
            <a:xfrm>
              <a:off x="-4679063" y="1623320"/>
              <a:ext cx="2163931" cy="1837677"/>
            </a:xfrm>
            <a:prstGeom prst="rect">
              <a:avLst/>
            </a:prstGeom>
            <a:ln>
              <a:solidFill>
                <a:schemeClr val="tx1"/>
              </a:solidFill>
            </a:ln>
          </p:spPr>
        </p:pic>
        <p:grpSp>
          <p:nvGrpSpPr>
            <p:cNvPr id="229" name="Group 228">
              <a:extLst>
                <a:ext uri="{FF2B5EF4-FFF2-40B4-BE49-F238E27FC236}">
                  <a16:creationId xmlns:a16="http://schemas.microsoft.com/office/drawing/2014/main" id="{1E6CB54E-E3B7-4CBA-86A2-96273E3690D6}"/>
                </a:ext>
              </a:extLst>
            </p:cNvPr>
            <p:cNvGrpSpPr/>
            <p:nvPr/>
          </p:nvGrpSpPr>
          <p:grpSpPr>
            <a:xfrm>
              <a:off x="-3754733" y="2331618"/>
              <a:ext cx="363353" cy="350055"/>
              <a:chOff x="582469" y="4195805"/>
              <a:chExt cx="409796" cy="391695"/>
            </a:xfrm>
            <a:solidFill>
              <a:srgbClr val="92D050"/>
            </a:solidFill>
          </p:grpSpPr>
          <p:sp>
            <p:nvSpPr>
              <p:cNvPr id="230" name="Partial Circle 229">
                <a:extLst>
                  <a:ext uri="{FF2B5EF4-FFF2-40B4-BE49-F238E27FC236}">
                    <a16:creationId xmlns:a16="http://schemas.microsoft.com/office/drawing/2014/main" id="{0E6970C5-85CA-47D1-8D77-BB40B4662B8E}"/>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1" name="Partial Circle 230">
                <a:extLst>
                  <a:ext uri="{FF2B5EF4-FFF2-40B4-BE49-F238E27FC236}">
                    <a16:creationId xmlns:a16="http://schemas.microsoft.com/office/drawing/2014/main" id="{C20D2EC8-F77B-4593-8832-D81C5A63E5B6}"/>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3" name="Arrow: Right 232">
              <a:extLst>
                <a:ext uri="{FF2B5EF4-FFF2-40B4-BE49-F238E27FC236}">
                  <a16:creationId xmlns:a16="http://schemas.microsoft.com/office/drawing/2014/main" id="{6D397D34-92C0-4555-842E-79D4AE354816}"/>
                </a:ext>
              </a:extLst>
            </p:cNvPr>
            <p:cNvSpPr/>
            <p:nvPr/>
          </p:nvSpPr>
          <p:spPr>
            <a:xfrm>
              <a:off x="-4479039" y="2323673"/>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7" name="Arrow: Right 236">
              <a:extLst>
                <a:ext uri="{FF2B5EF4-FFF2-40B4-BE49-F238E27FC236}">
                  <a16:creationId xmlns:a16="http://schemas.microsoft.com/office/drawing/2014/main" id="{F1B18B89-5341-4D80-8914-278100D7F4E5}"/>
                </a:ext>
              </a:extLst>
            </p:cNvPr>
            <p:cNvSpPr/>
            <p:nvPr/>
          </p:nvSpPr>
          <p:spPr>
            <a:xfrm>
              <a:off x="-4479038" y="2542158"/>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Arrow: Right 238">
              <a:extLst>
                <a:ext uri="{FF2B5EF4-FFF2-40B4-BE49-F238E27FC236}">
                  <a16:creationId xmlns:a16="http://schemas.microsoft.com/office/drawing/2014/main" id="{C281E67B-733A-4658-9EB2-909582061550}"/>
                </a:ext>
              </a:extLst>
            </p:cNvPr>
            <p:cNvSpPr/>
            <p:nvPr/>
          </p:nvSpPr>
          <p:spPr>
            <a:xfrm rot="10800000">
              <a:off x="-3329424" y="2323672"/>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1" name="Arrow: Right 240">
              <a:extLst>
                <a:ext uri="{FF2B5EF4-FFF2-40B4-BE49-F238E27FC236}">
                  <a16:creationId xmlns:a16="http://schemas.microsoft.com/office/drawing/2014/main" id="{B4F33742-C77E-4273-8D86-53E1D2C0F62D}"/>
                </a:ext>
              </a:extLst>
            </p:cNvPr>
            <p:cNvSpPr/>
            <p:nvPr/>
          </p:nvSpPr>
          <p:spPr>
            <a:xfrm rot="10800000">
              <a:off x="-3329423" y="2542157"/>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Arrow: Right 244">
              <a:extLst>
                <a:ext uri="{FF2B5EF4-FFF2-40B4-BE49-F238E27FC236}">
                  <a16:creationId xmlns:a16="http://schemas.microsoft.com/office/drawing/2014/main" id="{792B422F-E8E1-4F28-815A-2B3F46BC0E4B}"/>
                </a:ext>
              </a:extLst>
            </p:cNvPr>
            <p:cNvSpPr/>
            <p:nvPr/>
          </p:nvSpPr>
          <p:spPr>
            <a:xfrm rot="16200000">
              <a:off x="-3979514" y="2968667"/>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7" name="Arrow: Right 246">
              <a:extLst>
                <a:ext uri="{FF2B5EF4-FFF2-40B4-BE49-F238E27FC236}">
                  <a16:creationId xmlns:a16="http://schemas.microsoft.com/office/drawing/2014/main" id="{60C8DD70-5D2A-43D6-B87C-9C5173D1BB1F}"/>
                </a:ext>
              </a:extLst>
            </p:cNvPr>
            <p:cNvSpPr/>
            <p:nvPr/>
          </p:nvSpPr>
          <p:spPr>
            <a:xfrm rot="16200000">
              <a:off x="-3744780" y="2968666"/>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Arrow: Right 272">
              <a:extLst>
                <a:ext uri="{FF2B5EF4-FFF2-40B4-BE49-F238E27FC236}">
                  <a16:creationId xmlns:a16="http://schemas.microsoft.com/office/drawing/2014/main" id="{CEFF38E9-AEBF-456D-863C-AF45CCFF35CE}"/>
                </a:ext>
              </a:extLst>
            </p:cNvPr>
            <p:cNvSpPr/>
            <p:nvPr/>
          </p:nvSpPr>
          <p:spPr>
            <a:xfrm rot="5400000">
              <a:off x="-3961718" y="1861160"/>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4" name="Arrow: Right 273">
              <a:extLst>
                <a:ext uri="{FF2B5EF4-FFF2-40B4-BE49-F238E27FC236}">
                  <a16:creationId xmlns:a16="http://schemas.microsoft.com/office/drawing/2014/main" id="{F7BD721F-5AFA-4CB6-96CB-35972A5BE2F5}"/>
                </a:ext>
              </a:extLst>
            </p:cNvPr>
            <p:cNvSpPr/>
            <p:nvPr/>
          </p:nvSpPr>
          <p:spPr>
            <a:xfrm rot="5400000">
              <a:off x="-3726986" y="1860971"/>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TextBox 274">
              <a:extLst>
                <a:ext uri="{FF2B5EF4-FFF2-40B4-BE49-F238E27FC236}">
                  <a16:creationId xmlns:a16="http://schemas.microsoft.com/office/drawing/2014/main" id="{8893C8C4-C771-4D49-AE40-1AEF67C84B0B}"/>
                </a:ext>
              </a:extLst>
            </p:cNvPr>
            <p:cNvSpPr txBox="1"/>
            <p:nvPr/>
          </p:nvSpPr>
          <p:spPr>
            <a:xfrm>
              <a:off x="-4541662" y="2323558"/>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276" name="TextBox 275">
              <a:extLst>
                <a:ext uri="{FF2B5EF4-FFF2-40B4-BE49-F238E27FC236}">
                  <a16:creationId xmlns:a16="http://schemas.microsoft.com/office/drawing/2014/main" id="{3337E7EC-688E-45E2-B8F4-D312B044AF8A}"/>
                </a:ext>
              </a:extLst>
            </p:cNvPr>
            <p:cNvSpPr txBox="1"/>
            <p:nvPr/>
          </p:nvSpPr>
          <p:spPr>
            <a:xfrm>
              <a:off x="-4546432" y="2542157"/>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277" name="TextBox 276">
              <a:extLst>
                <a:ext uri="{FF2B5EF4-FFF2-40B4-BE49-F238E27FC236}">
                  <a16:creationId xmlns:a16="http://schemas.microsoft.com/office/drawing/2014/main" id="{4A0374A6-F0AD-40AD-B3BA-99C98E4D656E}"/>
                </a:ext>
              </a:extLst>
            </p:cNvPr>
            <p:cNvSpPr txBox="1"/>
            <p:nvPr/>
          </p:nvSpPr>
          <p:spPr>
            <a:xfrm>
              <a:off x="-2952309" y="231496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78" name="TextBox 277">
              <a:extLst>
                <a:ext uri="{FF2B5EF4-FFF2-40B4-BE49-F238E27FC236}">
                  <a16:creationId xmlns:a16="http://schemas.microsoft.com/office/drawing/2014/main" id="{1877D852-FC56-4406-AE5D-17E25D39EE86}"/>
                </a:ext>
              </a:extLst>
            </p:cNvPr>
            <p:cNvSpPr txBox="1"/>
            <p:nvPr/>
          </p:nvSpPr>
          <p:spPr>
            <a:xfrm>
              <a:off x="-2957079" y="253356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79" name="TextBox 278">
              <a:extLst>
                <a:ext uri="{FF2B5EF4-FFF2-40B4-BE49-F238E27FC236}">
                  <a16:creationId xmlns:a16="http://schemas.microsoft.com/office/drawing/2014/main" id="{3111870D-E6FF-4E42-8F79-1977195747B9}"/>
                </a:ext>
              </a:extLst>
            </p:cNvPr>
            <p:cNvSpPr txBox="1"/>
            <p:nvPr/>
          </p:nvSpPr>
          <p:spPr>
            <a:xfrm rot="16200000">
              <a:off x="-3858948" y="313303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80" name="TextBox 279">
              <a:extLst>
                <a:ext uri="{FF2B5EF4-FFF2-40B4-BE49-F238E27FC236}">
                  <a16:creationId xmlns:a16="http://schemas.microsoft.com/office/drawing/2014/main" id="{1C2BEAB4-305A-45E5-BED5-A5B476FC091C}"/>
                </a:ext>
              </a:extLst>
            </p:cNvPr>
            <p:cNvSpPr txBox="1"/>
            <p:nvPr/>
          </p:nvSpPr>
          <p:spPr>
            <a:xfrm rot="16200000">
              <a:off x="-3620709" y="314257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81" name="TextBox 280">
              <a:extLst>
                <a:ext uri="{FF2B5EF4-FFF2-40B4-BE49-F238E27FC236}">
                  <a16:creationId xmlns:a16="http://schemas.microsoft.com/office/drawing/2014/main" id="{E6682B2A-D600-4CCA-BD61-AFC07342FE03}"/>
                </a:ext>
              </a:extLst>
            </p:cNvPr>
            <p:cNvSpPr txBox="1"/>
            <p:nvPr/>
          </p:nvSpPr>
          <p:spPr>
            <a:xfrm rot="5323067">
              <a:off x="-3854761" y="171364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82" name="TextBox 281">
              <a:extLst>
                <a:ext uri="{FF2B5EF4-FFF2-40B4-BE49-F238E27FC236}">
                  <a16:creationId xmlns:a16="http://schemas.microsoft.com/office/drawing/2014/main" id="{F2121904-B3BE-463B-9618-E1DCD0CF33FA}"/>
                </a:ext>
              </a:extLst>
            </p:cNvPr>
            <p:cNvSpPr txBox="1"/>
            <p:nvPr/>
          </p:nvSpPr>
          <p:spPr>
            <a:xfrm rot="5323067">
              <a:off x="-3616213" y="1717295"/>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grpSp>
        <p:nvGrpSpPr>
          <p:cNvPr id="4" name="Group 3">
            <a:extLst>
              <a:ext uri="{FF2B5EF4-FFF2-40B4-BE49-F238E27FC236}">
                <a16:creationId xmlns:a16="http://schemas.microsoft.com/office/drawing/2014/main" id="{ABB8736E-6EFE-41C1-BAC0-770BB0A8ECEC}"/>
              </a:ext>
            </a:extLst>
          </p:cNvPr>
          <p:cNvGrpSpPr/>
          <p:nvPr/>
        </p:nvGrpSpPr>
        <p:grpSpPr>
          <a:xfrm>
            <a:off x="4474452" y="4092455"/>
            <a:ext cx="2173769" cy="2300228"/>
            <a:chOff x="-2332594" y="1157310"/>
            <a:chExt cx="2173769" cy="2300228"/>
          </a:xfrm>
        </p:grpSpPr>
        <p:sp>
          <p:nvSpPr>
            <p:cNvPr id="283" name="TextBox 282">
              <a:extLst>
                <a:ext uri="{FF2B5EF4-FFF2-40B4-BE49-F238E27FC236}">
                  <a16:creationId xmlns:a16="http://schemas.microsoft.com/office/drawing/2014/main" id="{498CFC62-7DD8-46CC-9BA2-071C761CCF88}"/>
                </a:ext>
              </a:extLst>
            </p:cNvPr>
            <p:cNvSpPr txBox="1"/>
            <p:nvPr/>
          </p:nvSpPr>
          <p:spPr>
            <a:xfrm>
              <a:off x="-2332594" y="1157310"/>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12</a:t>
              </a:r>
              <a:r>
                <a:rPr lang="en-US" sz="1200" b="1" baseline="30000"/>
                <a:t>h</a:t>
              </a:r>
              <a:r>
                <a:rPr lang="en-US" sz="1200" b="1"/>
                <a:t> Street NW</a:t>
              </a:r>
            </a:p>
          </p:txBody>
        </p:sp>
        <p:pic>
          <p:nvPicPr>
            <p:cNvPr id="284" name="Picture 283" descr="A close up of a map&#10;&#10;Description automatically generated">
              <a:extLst>
                <a:ext uri="{FF2B5EF4-FFF2-40B4-BE49-F238E27FC236}">
                  <a16:creationId xmlns:a16="http://schemas.microsoft.com/office/drawing/2014/main" id="{3F9F7589-CF07-43A3-B644-953029988CE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1922" t="39389" r="11665" b="39122"/>
            <a:stretch/>
          </p:blipFill>
          <p:spPr>
            <a:xfrm>
              <a:off x="-2327674" y="1619861"/>
              <a:ext cx="2163931" cy="1837677"/>
            </a:xfrm>
            <a:prstGeom prst="rect">
              <a:avLst/>
            </a:prstGeom>
            <a:ln>
              <a:solidFill>
                <a:schemeClr val="tx1"/>
              </a:solidFill>
            </a:ln>
          </p:spPr>
        </p:pic>
        <p:grpSp>
          <p:nvGrpSpPr>
            <p:cNvPr id="285" name="Group 284">
              <a:extLst>
                <a:ext uri="{FF2B5EF4-FFF2-40B4-BE49-F238E27FC236}">
                  <a16:creationId xmlns:a16="http://schemas.microsoft.com/office/drawing/2014/main" id="{FAE67ECA-DB17-4ED4-B2B2-DC18E593976D}"/>
                </a:ext>
              </a:extLst>
            </p:cNvPr>
            <p:cNvGrpSpPr/>
            <p:nvPr/>
          </p:nvGrpSpPr>
          <p:grpSpPr>
            <a:xfrm>
              <a:off x="-1403344" y="2328159"/>
              <a:ext cx="363353" cy="350055"/>
              <a:chOff x="582469" y="4195805"/>
              <a:chExt cx="409796" cy="391695"/>
            </a:xfrm>
            <a:solidFill>
              <a:srgbClr val="92D050"/>
            </a:solidFill>
          </p:grpSpPr>
          <p:sp>
            <p:nvSpPr>
              <p:cNvPr id="286" name="Partial Circle 285">
                <a:extLst>
                  <a:ext uri="{FF2B5EF4-FFF2-40B4-BE49-F238E27FC236}">
                    <a16:creationId xmlns:a16="http://schemas.microsoft.com/office/drawing/2014/main" id="{A3F7C40B-D61E-4523-AF34-C2EA0DC78774}"/>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7" name="Partial Circle 286">
                <a:extLst>
                  <a:ext uri="{FF2B5EF4-FFF2-40B4-BE49-F238E27FC236}">
                    <a16:creationId xmlns:a16="http://schemas.microsoft.com/office/drawing/2014/main" id="{856EBB30-ACF5-4B32-9C31-5B73D14E9EA3}"/>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88" name="Arrow: Right 287">
              <a:extLst>
                <a:ext uri="{FF2B5EF4-FFF2-40B4-BE49-F238E27FC236}">
                  <a16:creationId xmlns:a16="http://schemas.microsoft.com/office/drawing/2014/main" id="{17D1A502-6307-418E-9402-53D14E30886B}"/>
                </a:ext>
              </a:extLst>
            </p:cNvPr>
            <p:cNvSpPr/>
            <p:nvPr/>
          </p:nvSpPr>
          <p:spPr>
            <a:xfrm>
              <a:off x="-2127650" y="232021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Arrow: Right 288">
              <a:extLst>
                <a:ext uri="{FF2B5EF4-FFF2-40B4-BE49-F238E27FC236}">
                  <a16:creationId xmlns:a16="http://schemas.microsoft.com/office/drawing/2014/main" id="{C8FA807E-10F1-457D-B0BE-4766068296EE}"/>
                </a:ext>
              </a:extLst>
            </p:cNvPr>
            <p:cNvSpPr/>
            <p:nvPr/>
          </p:nvSpPr>
          <p:spPr>
            <a:xfrm>
              <a:off x="-2127649" y="2538699"/>
              <a:ext cx="689220" cy="2347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Arrow: Right 289">
              <a:extLst>
                <a:ext uri="{FF2B5EF4-FFF2-40B4-BE49-F238E27FC236}">
                  <a16:creationId xmlns:a16="http://schemas.microsoft.com/office/drawing/2014/main" id="{B8C2ED05-ED8F-4D61-89E4-AAB255EDCE42}"/>
                </a:ext>
              </a:extLst>
            </p:cNvPr>
            <p:cNvSpPr/>
            <p:nvPr/>
          </p:nvSpPr>
          <p:spPr>
            <a:xfrm rot="10800000">
              <a:off x="-978035" y="2320213"/>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Arrow: Right 290">
              <a:extLst>
                <a:ext uri="{FF2B5EF4-FFF2-40B4-BE49-F238E27FC236}">
                  <a16:creationId xmlns:a16="http://schemas.microsoft.com/office/drawing/2014/main" id="{07A54974-7A0C-41F6-8435-7589B0B487E9}"/>
                </a:ext>
              </a:extLst>
            </p:cNvPr>
            <p:cNvSpPr/>
            <p:nvPr/>
          </p:nvSpPr>
          <p:spPr>
            <a:xfrm rot="10800000">
              <a:off x="-978034" y="2538698"/>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Arrow: Right 291">
              <a:extLst>
                <a:ext uri="{FF2B5EF4-FFF2-40B4-BE49-F238E27FC236}">
                  <a16:creationId xmlns:a16="http://schemas.microsoft.com/office/drawing/2014/main" id="{31FF0ABE-F7E2-4506-984F-ACC9B539634E}"/>
                </a:ext>
              </a:extLst>
            </p:cNvPr>
            <p:cNvSpPr/>
            <p:nvPr/>
          </p:nvSpPr>
          <p:spPr>
            <a:xfrm rot="16200000">
              <a:off x="-1628125" y="2965208"/>
              <a:ext cx="618286"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3" name="Arrow: Right 292">
              <a:extLst>
                <a:ext uri="{FF2B5EF4-FFF2-40B4-BE49-F238E27FC236}">
                  <a16:creationId xmlns:a16="http://schemas.microsoft.com/office/drawing/2014/main" id="{5A792BA3-E6DE-4858-8AED-47EDBFCAE78C}"/>
                </a:ext>
              </a:extLst>
            </p:cNvPr>
            <p:cNvSpPr/>
            <p:nvPr/>
          </p:nvSpPr>
          <p:spPr>
            <a:xfrm rot="16200000">
              <a:off x="-1393391" y="2965207"/>
              <a:ext cx="618285"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TextBox 293">
              <a:extLst>
                <a:ext uri="{FF2B5EF4-FFF2-40B4-BE49-F238E27FC236}">
                  <a16:creationId xmlns:a16="http://schemas.microsoft.com/office/drawing/2014/main" id="{A6C9DF03-E058-4848-82A0-131043AE75CF}"/>
                </a:ext>
              </a:extLst>
            </p:cNvPr>
            <p:cNvSpPr txBox="1"/>
            <p:nvPr/>
          </p:nvSpPr>
          <p:spPr>
            <a:xfrm>
              <a:off x="-2190273" y="232009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95" name="TextBox 294">
              <a:extLst>
                <a:ext uri="{FF2B5EF4-FFF2-40B4-BE49-F238E27FC236}">
                  <a16:creationId xmlns:a16="http://schemas.microsoft.com/office/drawing/2014/main" id="{EE9EB848-2BBC-4897-A3DE-5086235DE935}"/>
                </a:ext>
              </a:extLst>
            </p:cNvPr>
            <p:cNvSpPr txBox="1"/>
            <p:nvPr/>
          </p:nvSpPr>
          <p:spPr>
            <a:xfrm>
              <a:off x="-2195043" y="253869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96" name="TextBox 295">
              <a:extLst>
                <a:ext uri="{FF2B5EF4-FFF2-40B4-BE49-F238E27FC236}">
                  <a16:creationId xmlns:a16="http://schemas.microsoft.com/office/drawing/2014/main" id="{3C284875-67B0-45D2-BB65-811AAD10C7DF}"/>
                </a:ext>
              </a:extLst>
            </p:cNvPr>
            <p:cNvSpPr txBox="1"/>
            <p:nvPr/>
          </p:nvSpPr>
          <p:spPr>
            <a:xfrm>
              <a:off x="-600920" y="231150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97" name="TextBox 296">
              <a:extLst>
                <a:ext uri="{FF2B5EF4-FFF2-40B4-BE49-F238E27FC236}">
                  <a16:creationId xmlns:a16="http://schemas.microsoft.com/office/drawing/2014/main" id="{6FA3D697-7E34-472B-8CD3-CD9BCEABD949}"/>
                </a:ext>
              </a:extLst>
            </p:cNvPr>
            <p:cNvSpPr txBox="1"/>
            <p:nvPr/>
          </p:nvSpPr>
          <p:spPr>
            <a:xfrm>
              <a:off x="-605690" y="253010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98" name="TextBox 297">
              <a:extLst>
                <a:ext uri="{FF2B5EF4-FFF2-40B4-BE49-F238E27FC236}">
                  <a16:creationId xmlns:a16="http://schemas.microsoft.com/office/drawing/2014/main" id="{19F7383D-B2C4-4511-91F5-7F058E1B40BA}"/>
                </a:ext>
              </a:extLst>
            </p:cNvPr>
            <p:cNvSpPr txBox="1"/>
            <p:nvPr/>
          </p:nvSpPr>
          <p:spPr>
            <a:xfrm rot="16200000">
              <a:off x="-1507559" y="312958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99" name="TextBox 298">
              <a:extLst>
                <a:ext uri="{FF2B5EF4-FFF2-40B4-BE49-F238E27FC236}">
                  <a16:creationId xmlns:a16="http://schemas.microsoft.com/office/drawing/2014/main" id="{A03A28D2-2ED9-4624-8D40-864304522CA8}"/>
                </a:ext>
              </a:extLst>
            </p:cNvPr>
            <p:cNvSpPr txBox="1"/>
            <p:nvPr/>
          </p:nvSpPr>
          <p:spPr>
            <a:xfrm rot="16200000">
              <a:off x="-1269320" y="313911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5" name="Group 4">
            <a:extLst>
              <a:ext uri="{FF2B5EF4-FFF2-40B4-BE49-F238E27FC236}">
                <a16:creationId xmlns:a16="http://schemas.microsoft.com/office/drawing/2014/main" id="{136F8E74-A6BC-469A-9707-B1A752F5325D}"/>
              </a:ext>
            </a:extLst>
          </p:cNvPr>
          <p:cNvGrpSpPr/>
          <p:nvPr/>
        </p:nvGrpSpPr>
        <p:grpSpPr>
          <a:xfrm>
            <a:off x="7101633" y="1627191"/>
            <a:ext cx="2173769" cy="2300228"/>
            <a:chOff x="-4683983" y="3584682"/>
            <a:chExt cx="2173769" cy="2300228"/>
          </a:xfrm>
        </p:grpSpPr>
        <p:sp>
          <p:nvSpPr>
            <p:cNvPr id="300" name="TextBox 299">
              <a:extLst>
                <a:ext uri="{FF2B5EF4-FFF2-40B4-BE49-F238E27FC236}">
                  <a16:creationId xmlns:a16="http://schemas.microsoft.com/office/drawing/2014/main" id="{AF32703D-8CFD-4A69-99E1-BF0234B2B294}"/>
                </a:ext>
              </a:extLst>
            </p:cNvPr>
            <p:cNvSpPr txBox="1"/>
            <p:nvPr/>
          </p:nvSpPr>
          <p:spPr>
            <a:xfrm>
              <a:off x="-4683983" y="3584682"/>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14</a:t>
              </a:r>
              <a:r>
                <a:rPr lang="en-US" sz="1200" b="1" baseline="30000" dirty="0"/>
                <a:t>th</a:t>
              </a:r>
              <a:r>
                <a:rPr lang="en-US" sz="1200" b="1" dirty="0"/>
                <a:t> Street NW</a:t>
              </a:r>
            </a:p>
          </p:txBody>
        </p:sp>
        <p:pic>
          <p:nvPicPr>
            <p:cNvPr id="301" name="Picture 300" descr="A close up of a map&#10;&#10;Description automatically generated">
              <a:extLst>
                <a:ext uri="{FF2B5EF4-FFF2-40B4-BE49-F238E27FC236}">
                  <a16:creationId xmlns:a16="http://schemas.microsoft.com/office/drawing/2014/main" id="{35C108A8-F070-4837-974A-75BCCB21C38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8453" t="39356" r="25134" b="39155"/>
            <a:stretch/>
          </p:blipFill>
          <p:spPr>
            <a:xfrm>
              <a:off x="-4679063" y="4047233"/>
              <a:ext cx="2163931" cy="1837677"/>
            </a:xfrm>
            <a:prstGeom prst="rect">
              <a:avLst/>
            </a:prstGeom>
            <a:ln>
              <a:solidFill>
                <a:schemeClr val="tx1"/>
              </a:solidFill>
            </a:ln>
          </p:spPr>
        </p:pic>
        <p:grpSp>
          <p:nvGrpSpPr>
            <p:cNvPr id="302" name="Group 301">
              <a:extLst>
                <a:ext uri="{FF2B5EF4-FFF2-40B4-BE49-F238E27FC236}">
                  <a16:creationId xmlns:a16="http://schemas.microsoft.com/office/drawing/2014/main" id="{BBD99DC3-DF87-4472-B79D-CC611DBC8F33}"/>
                </a:ext>
              </a:extLst>
            </p:cNvPr>
            <p:cNvGrpSpPr/>
            <p:nvPr/>
          </p:nvGrpSpPr>
          <p:grpSpPr>
            <a:xfrm>
              <a:off x="-3754733" y="4755531"/>
              <a:ext cx="363353" cy="350055"/>
              <a:chOff x="582469" y="4195805"/>
              <a:chExt cx="409796" cy="391695"/>
            </a:xfrm>
            <a:solidFill>
              <a:srgbClr val="92D050"/>
            </a:solidFill>
          </p:grpSpPr>
          <p:sp>
            <p:nvSpPr>
              <p:cNvPr id="303" name="Partial Circle 302">
                <a:extLst>
                  <a:ext uri="{FF2B5EF4-FFF2-40B4-BE49-F238E27FC236}">
                    <a16:creationId xmlns:a16="http://schemas.microsoft.com/office/drawing/2014/main" id="{86F2E3FC-D7D0-4D13-9B28-0D4BBF170410}"/>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4" name="Partial Circle 303">
                <a:extLst>
                  <a:ext uri="{FF2B5EF4-FFF2-40B4-BE49-F238E27FC236}">
                    <a16:creationId xmlns:a16="http://schemas.microsoft.com/office/drawing/2014/main" id="{559E6271-E8AF-47E2-BF61-B91AA52B68FE}"/>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5" name="Arrow: Right 304">
              <a:extLst>
                <a:ext uri="{FF2B5EF4-FFF2-40B4-BE49-F238E27FC236}">
                  <a16:creationId xmlns:a16="http://schemas.microsoft.com/office/drawing/2014/main" id="{BE97ADA8-7958-4552-A221-5ABA0494F0C7}"/>
                </a:ext>
              </a:extLst>
            </p:cNvPr>
            <p:cNvSpPr/>
            <p:nvPr/>
          </p:nvSpPr>
          <p:spPr>
            <a:xfrm>
              <a:off x="-4479039" y="4747586"/>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6" name="Arrow: Right 305">
              <a:extLst>
                <a:ext uri="{FF2B5EF4-FFF2-40B4-BE49-F238E27FC236}">
                  <a16:creationId xmlns:a16="http://schemas.microsoft.com/office/drawing/2014/main" id="{52E413A2-C72F-427E-8585-AEEC5369B779}"/>
                </a:ext>
              </a:extLst>
            </p:cNvPr>
            <p:cNvSpPr/>
            <p:nvPr/>
          </p:nvSpPr>
          <p:spPr>
            <a:xfrm>
              <a:off x="-4479038" y="4966071"/>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Arrow: Right 306">
              <a:extLst>
                <a:ext uri="{FF2B5EF4-FFF2-40B4-BE49-F238E27FC236}">
                  <a16:creationId xmlns:a16="http://schemas.microsoft.com/office/drawing/2014/main" id="{B920B49A-6F94-4669-BB6F-1BBD6E3F7BD4}"/>
                </a:ext>
              </a:extLst>
            </p:cNvPr>
            <p:cNvSpPr/>
            <p:nvPr/>
          </p:nvSpPr>
          <p:spPr>
            <a:xfrm rot="10800000">
              <a:off x="-3329424" y="4747585"/>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8" name="Arrow: Right 307">
              <a:extLst>
                <a:ext uri="{FF2B5EF4-FFF2-40B4-BE49-F238E27FC236}">
                  <a16:creationId xmlns:a16="http://schemas.microsoft.com/office/drawing/2014/main" id="{93ECDC79-3374-4672-AC32-8E80FD359BFB}"/>
                </a:ext>
              </a:extLst>
            </p:cNvPr>
            <p:cNvSpPr/>
            <p:nvPr/>
          </p:nvSpPr>
          <p:spPr>
            <a:xfrm rot="10800000">
              <a:off x="-3329423" y="4966070"/>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Arrow: Right 308">
              <a:extLst>
                <a:ext uri="{FF2B5EF4-FFF2-40B4-BE49-F238E27FC236}">
                  <a16:creationId xmlns:a16="http://schemas.microsoft.com/office/drawing/2014/main" id="{C23EACA8-F97C-4BD5-AAC6-6BC512B9E56E}"/>
                </a:ext>
              </a:extLst>
            </p:cNvPr>
            <p:cNvSpPr/>
            <p:nvPr/>
          </p:nvSpPr>
          <p:spPr>
            <a:xfrm rot="16200000">
              <a:off x="-3979514" y="5392580"/>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0" name="Arrow: Right 309">
              <a:extLst>
                <a:ext uri="{FF2B5EF4-FFF2-40B4-BE49-F238E27FC236}">
                  <a16:creationId xmlns:a16="http://schemas.microsoft.com/office/drawing/2014/main" id="{2070F6B8-70A7-4450-85EF-D11001171B57}"/>
                </a:ext>
              </a:extLst>
            </p:cNvPr>
            <p:cNvSpPr/>
            <p:nvPr/>
          </p:nvSpPr>
          <p:spPr>
            <a:xfrm rot="16200000">
              <a:off x="-3744780" y="5392579"/>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Arrow: Right 310">
              <a:extLst>
                <a:ext uri="{FF2B5EF4-FFF2-40B4-BE49-F238E27FC236}">
                  <a16:creationId xmlns:a16="http://schemas.microsoft.com/office/drawing/2014/main" id="{0EF53ABD-ACDD-4FFA-89D6-20716651D272}"/>
                </a:ext>
              </a:extLst>
            </p:cNvPr>
            <p:cNvSpPr/>
            <p:nvPr/>
          </p:nvSpPr>
          <p:spPr>
            <a:xfrm rot="5400000">
              <a:off x="-3961718" y="4285073"/>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2" name="Arrow: Right 311">
              <a:extLst>
                <a:ext uri="{FF2B5EF4-FFF2-40B4-BE49-F238E27FC236}">
                  <a16:creationId xmlns:a16="http://schemas.microsoft.com/office/drawing/2014/main" id="{2F74FA39-5A3F-4980-AC09-7839B9889089}"/>
                </a:ext>
              </a:extLst>
            </p:cNvPr>
            <p:cNvSpPr/>
            <p:nvPr/>
          </p:nvSpPr>
          <p:spPr>
            <a:xfrm rot="5400000">
              <a:off x="-3726986" y="4284884"/>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a:extLst>
                <a:ext uri="{FF2B5EF4-FFF2-40B4-BE49-F238E27FC236}">
                  <a16:creationId xmlns:a16="http://schemas.microsoft.com/office/drawing/2014/main" id="{57C522EF-A2E4-41DE-865C-A256F19D1DE8}"/>
                </a:ext>
              </a:extLst>
            </p:cNvPr>
            <p:cNvSpPr txBox="1"/>
            <p:nvPr/>
          </p:nvSpPr>
          <p:spPr>
            <a:xfrm>
              <a:off x="-4541662" y="4747471"/>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314" name="TextBox 313">
              <a:extLst>
                <a:ext uri="{FF2B5EF4-FFF2-40B4-BE49-F238E27FC236}">
                  <a16:creationId xmlns:a16="http://schemas.microsoft.com/office/drawing/2014/main" id="{9D52DE80-A7CA-4C51-97C0-745F7E68F8FF}"/>
                </a:ext>
              </a:extLst>
            </p:cNvPr>
            <p:cNvSpPr txBox="1"/>
            <p:nvPr/>
          </p:nvSpPr>
          <p:spPr>
            <a:xfrm>
              <a:off x="-4546432" y="4966070"/>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315" name="TextBox 314">
              <a:extLst>
                <a:ext uri="{FF2B5EF4-FFF2-40B4-BE49-F238E27FC236}">
                  <a16:creationId xmlns:a16="http://schemas.microsoft.com/office/drawing/2014/main" id="{585BA4A9-0485-47B1-BDA3-77A73E41551E}"/>
                </a:ext>
              </a:extLst>
            </p:cNvPr>
            <p:cNvSpPr txBox="1"/>
            <p:nvPr/>
          </p:nvSpPr>
          <p:spPr>
            <a:xfrm>
              <a:off x="-2952309" y="473887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16" name="TextBox 315">
              <a:extLst>
                <a:ext uri="{FF2B5EF4-FFF2-40B4-BE49-F238E27FC236}">
                  <a16:creationId xmlns:a16="http://schemas.microsoft.com/office/drawing/2014/main" id="{D81C4BFB-E0B5-4345-B479-F40F6542EC31}"/>
                </a:ext>
              </a:extLst>
            </p:cNvPr>
            <p:cNvSpPr txBox="1"/>
            <p:nvPr/>
          </p:nvSpPr>
          <p:spPr>
            <a:xfrm>
              <a:off x="-2957079" y="495747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17" name="TextBox 316">
              <a:extLst>
                <a:ext uri="{FF2B5EF4-FFF2-40B4-BE49-F238E27FC236}">
                  <a16:creationId xmlns:a16="http://schemas.microsoft.com/office/drawing/2014/main" id="{37925692-DA3F-4752-A7C8-72467BE2BA36}"/>
                </a:ext>
              </a:extLst>
            </p:cNvPr>
            <p:cNvSpPr txBox="1"/>
            <p:nvPr/>
          </p:nvSpPr>
          <p:spPr>
            <a:xfrm rot="16200000">
              <a:off x="-3858948" y="555695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18" name="TextBox 317">
              <a:extLst>
                <a:ext uri="{FF2B5EF4-FFF2-40B4-BE49-F238E27FC236}">
                  <a16:creationId xmlns:a16="http://schemas.microsoft.com/office/drawing/2014/main" id="{DECE773A-6560-4E15-9718-ED4BC8E9A871}"/>
                </a:ext>
              </a:extLst>
            </p:cNvPr>
            <p:cNvSpPr txBox="1"/>
            <p:nvPr/>
          </p:nvSpPr>
          <p:spPr>
            <a:xfrm rot="16200000">
              <a:off x="-3620709" y="556648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19" name="TextBox 318">
              <a:extLst>
                <a:ext uri="{FF2B5EF4-FFF2-40B4-BE49-F238E27FC236}">
                  <a16:creationId xmlns:a16="http://schemas.microsoft.com/office/drawing/2014/main" id="{35311231-594B-42A2-95CB-2F1171839436}"/>
                </a:ext>
              </a:extLst>
            </p:cNvPr>
            <p:cNvSpPr txBox="1"/>
            <p:nvPr/>
          </p:nvSpPr>
          <p:spPr>
            <a:xfrm rot="5323067">
              <a:off x="-3854761" y="413755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20" name="TextBox 319">
              <a:extLst>
                <a:ext uri="{FF2B5EF4-FFF2-40B4-BE49-F238E27FC236}">
                  <a16:creationId xmlns:a16="http://schemas.microsoft.com/office/drawing/2014/main" id="{86AD2B91-DAAF-41C0-88AE-341D780B6049}"/>
                </a:ext>
              </a:extLst>
            </p:cNvPr>
            <p:cNvSpPr txBox="1"/>
            <p:nvPr/>
          </p:nvSpPr>
          <p:spPr>
            <a:xfrm rot="5323067">
              <a:off x="-3616213" y="414120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6" name="Group 5">
            <a:extLst>
              <a:ext uri="{FF2B5EF4-FFF2-40B4-BE49-F238E27FC236}">
                <a16:creationId xmlns:a16="http://schemas.microsoft.com/office/drawing/2014/main" id="{7DCC09C2-99E0-4DAE-A992-69AA554ED8B6}"/>
              </a:ext>
            </a:extLst>
          </p:cNvPr>
          <p:cNvGrpSpPr/>
          <p:nvPr/>
        </p:nvGrpSpPr>
        <p:grpSpPr>
          <a:xfrm>
            <a:off x="7096715" y="4096537"/>
            <a:ext cx="2173769" cy="2300228"/>
            <a:chOff x="-2332594" y="3581223"/>
            <a:chExt cx="2173769" cy="2300228"/>
          </a:xfrm>
        </p:grpSpPr>
        <p:sp>
          <p:nvSpPr>
            <p:cNvPr id="321" name="TextBox 320">
              <a:extLst>
                <a:ext uri="{FF2B5EF4-FFF2-40B4-BE49-F238E27FC236}">
                  <a16:creationId xmlns:a16="http://schemas.microsoft.com/office/drawing/2014/main" id="{4AB17B3A-DE5C-4823-8129-0D1F51219DD2}"/>
                </a:ext>
              </a:extLst>
            </p:cNvPr>
            <p:cNvSpPr txBox="1"/>
            <p:nvPr/>
          </p:nvSpPr>
          <p:spPr>
            <a:xfrm>
              <a:off x="-2332594" y="3581223"/>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12</a:t>
              </a:r>
              <a:r>
                <a:rPr lang="en-US" sz="1200" b="1" baseline="30000"/>
                <a:t>h</a:t>
              </a:r>
              <a:r>
                <a:rPr lang="en-US" sz="1200" b="1"/>
                <a:t> Street NW</a:t>
              </a:r>
            </a:p>
          </p:txBody>
        </p:sp>
        <p:pic>
          <p:nvPicPr>
            <p:cNvPr id="322" name="Picture 321" descr="A close up of a map&#10;&#10;Description automatically generated">
              <a:extLst>
                <a:ext uri="{FF2B5EF4-FFF2-40B4-BE49-F238E27FC236}">
                  <a16:creationId xmlns:a16="http://schemas.microsoft.com/office/drawing/2014/main" id="{D2F96415-D6B8-4FA3-B9D4-DE132CA9384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1922" t="39389" r="11665" b="39122"/>
            <a:stretch/>
          </p:blipFill>
          <p:spPr>
            <a:xfrm>
              <a:off x="-2327674" y="4043774"/>
              <a:ext cx="2163931" cy="1837677"/>
            </a:xfrm>
            <a:prstGeom prst="rect">
              <a:avLst/>
            </a:prstGeom>
            <a:ln>
              <a:solidFill>
                <a:schemeClr val="tx1"/>
              </a:solidFill>
            </a:ln>
          </p:spPr>
        </p:pic>
        <p:grpSp>
          <p:nvGrpSpPr>
            <p:cNvPr id="323" name="Group 322">
              <a:extLst>
                <a:ext uri="{FF2B5EF4-FFF2-40B4-BE49-F238E27FC236}">
                  <a16:creationId xmlns:a16="http://schemas.microsoft.com/office/drawing/2014/main" id="{2B96342A-7268-4E07-AF5A-75FEA08D3646}"/>
                </a:ext>
              </a:extLst>
            </p:cNvPr>
            <p:cNvGrpSpPr/>
            <p:nvPr/>
          </p:nvGrpSpPr>
          <p:grpSpPr>
            <a:xfrm>
              <a:off x="-1403344" y="4752072"/>
              <a:ext cx="363353" cy="350055"/>
              <a:chOff x="582469" y="4195805"/>
              <a:chExt cx="409796" cy="391695"/>
            </a:xfrm>
            <a:solidFill>
              <a:srgbClr val="92D050"/>
            </a:solidFill>
          </p:grpSpPr>
          <p:sp>
            <p:nvSpPr>
              <p:cNvPr id="324" name="Partial Circle 323">
                <a:extLst>
                  <a:ext uri="{FF2B5EF4-FFF2-40B4-BE49-F238E27FC236}">
                    <a16:creationId xmlns:a16="http://schemas.microsoft.com/office/drawing/2014/main" id="{C6F8AC0D-B6DF-4D59-B853-32D058D3EB25}"/>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5" name="Partial Circle 324">
                <a:extLst>
                  <a:ext uri="{FF2B5EF4-FFF2-40B4-BE49-F238E27FC236}">
                    <a16:creationId xmlns:a16="http://schemas.microsoft.com/office/drawing/2014/main" id="{4310D96E-7A89-4FAF-9401-3AAE07F7431A}"/>
                  </a:ext>
                </a:extLst>
              </p:cNvPr>
              <p:cNvSpPr/>
              <p:nvPr/>
            </p:nvSpPr>
            <p:spPr>
              <a:xfrm rot="153686">
                <a:off x="582469" y="4195806"/>
                <a:ext cx="409796" cy="391694"/>
              </a:xfrm>
              <a:prstGeom prst="pie">
                <a:avLst>
                  <a:gd name="adj1" fmla="val 5238085"/>
                  <a:gd name="adj2" fmla="val 16121644"/>
                </a:avLst>
              </a:prstGeom>
              <a:solidFill>
                <a:srgbClr val="DE642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6" name="Arrow: Right 325">
              <a:extLst>
                <a:ext uri="{FF2B5EF4-FFF2-40B4-BE49-F238E27FC236}">
                  <a16:creationId xmlns:a16="http://schemas.microsoft.com/office/drawing/2014/main" id="{A15E3915-CEDB-4DF6-B473-3CFC26E77AE2}"/>
                </a:ext>
              </a:extLst>
            </p:cNvPr>
            <p:cNvSpPr/>
            <p:nvPr/>
          </p:nvSpPr>
          <p:spPr>
            <a:xfrm>
              <a:off x="-2127650" y="4744127"/>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7" name="Arrow: Right 326">
              <a:extLst>
                <a:ext uri="{FF2B5EF4-FFF2-40B4-BE49-F238E27FC236}">
                  <a16:creationId xmlns:a16="http://schemas.microsoft.com/office/drawing/2014/main" id="{3F4D5D98-8F0E-4763-8A89-491A12B97FED}"/>
                </a:ext>
              </a:extLst>
            </p:cNvPr>
            <p:cNvSpPr/>
            <p:nvPr/>
          </p:nvSpPr>
          <p:spPr>
            <a:xfrm>
              <a:off x="-2127649" y="4962612"/>
              <a:ext cx="689220" cy="2347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Arrow: Right 330">
              <a:extLst>
                <a:ext uri="{FF2B5EF4-FFF2-40B4-BE49-F238E27FC236}">
                  <a16:creationId xmlns:a16="http://schemas.microsoft.com/office/drawing/2014/main" id="{870EDBFC-9799-4533-BF66-045E451D4D69}"/>
                </a:ext>
              </a:extLst>
            </p:cNvPr>
            <p:cNvSpPr/>
            <p:nvPr/>
          </p:nvSpPr>
          <p:spPr>
            <a:xfrm rot="10800000">
              <a:off x="-978035" y="4744126"/>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2" name="Arrow: Right 331">
              <a:extLst>
                <a:ext uri="{FF2B5EF4-FFF2-40B4-BE49-F238E27FC236}">
                  <a16:creationId xmlns:a16="http://schemas.microsoft.com/office/drawing/2014/main" id="{115916EF-0D4D-418A-A921-75C9DF5B8113}"/>
                </a:ext>
              </a:extLst>
            </p:cNvPr>
            <p:cNvSpPr/>
            <p:nvPr/>
          </p:nvSpPr>
          <p:spPr>
            <a:xfrm rot="10800000">
              <a:off x="-978034" y="4962611"/>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Arrow: Right 334">
              <a:extLst>
                <a:ext uri="{FF2B5EF4-FFF2-40B4-BE49-F238E27FC236}">
                  <a16:creationId xmlns:a16="http://schemas.microsoft.com/office/drawing/2014/main" id="{EEBC5F34-B7A6-4B44-881B-28B1566A2A22}"/>
                </a:ext>
              </a:extLst>
            </p:cNvPr>
            <p:cNvSpPr/>
            <p:nvPr/>
          </p:nvSpPr>
          <p:spPr>
            <a:xfrm rot="16200000">
              <a:off x="-1628125" y="5389121"/>
              <a:ext cx="618286"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36" name="Arrow: Right 335">
              <a:extLst>
                <a:ext uri="{FF2B5EF4-FFF2-40B4-BE49-F238E27FC236}">
                  <a16:creationId xmlns:a16="http://schemas.microsoft.com/office/drawing/2014/main" id="{C5897F4C-2E46-4C0D-AEA3-59D19ED46F30}"/>
                </a:ext>
              </a:extLst>
            </p:cNvPr>
            <p:cNvSpPr/>
            <p:nvPr/>
          </p:nvSpPr>
          <p:spPr>
            <a:xfrm rot="16200000">
              <a:off x="-1393391" y="5389120"/>
              <a:ext cx="618285"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TextBox 336">
              <a:extLst>
                <a:ext uri="{FF2B5EF4-FFF2-40B4-BE49-F238E27FC236}">
                  <a16:creationId xmlns:a16="http://schemas.microsoft.com/office/drawing/2014/main" id="{F45BB52E-D2D1-4748-9915-1D121CEA93E3}"/>
                </a:ext>
              </a:extLst>
            </p:cNvPr>
            <p:cNvSpPr txBox="1"/>
            <p:nvPr/>
          </p:nvSpPr>
          <p:spPr>
            <a:xfrm>
              <a:off x="-2190273" y="474401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38" name="TextBox 337">
              <a:extLst>
                <a:ext uri="{FF2B5EF4-FFF2-40B4-BE49-F238E27FC236}">
                  <a16:creationId xmlns:a16="http://schemas.microsoft.com/office/drawing/2014/main" id="{7B3AEFC8-E10F-4597-9645-59AF8FCF7703}"/>
                </a:ext>
              </a:extLst>
            </p:cNvPr>
            <p:cNvSpPr txBox="1"/>
            <p:nvPr/>
          </p:nvSpPr>
          <p:spPr>
            <a:xfrm>
              <a:off x="-2195043" y="496261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39" name="TextBox 338">
              <a:extLst>
                <a:ext uri="{FF2B5EF4-FFF2-40B4-BE49-F238E27FC236}">
                  <a16:creationId xmlns:a16="http://schemas.microsoft.com/office/drawing/2014/main" id="{D95FEAF8-936E-4780-BD78-537DC109FA15}"/>
                </a:ext>
              </a:extLst>
            </p:cNvPr>
            <p:cNvSpPr txBox="1"/>
            <p:nvPr/>
          </p:nvSpPr>
          <p:spPr>
            <a:xfrm>
              <a:off x="-600920" y="473541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40" name="TextBox 339">
              <a:extLst>
                <a:ext uri="{FF2B5EF4-FFF2-40B4-BE49-F238E27FC236}">
                  <a16:creationId xmlns:a16="http://schemas.microsoft.com/office/drawing/2014/main" id="{0304C63F-46F2-4656-9CBD-E8EE396235B2}"/>
                </a:ext>
              </a:extLst>
            </p:cNvPr>
            <p:cNvSpPr txBox="1"/>
            <p:nvPr/>
          </p:nvSpPr>
          <p:spPr>
            <a:xfrm>
              <a:off x="-605690" y="495401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41" name="TextBox 340">
              <a:extLst>
                <a:ext uri="{FF2B5EF4-FFF2-40B4-BE49-F238E27FC236}">
                  <a16:creationId xmlns:a16="http://schemas.microsoft.com/office/drawing/2014/main" id="{047DC73E-F8A3-4141-A098-7203C5002D5B}"/>
                </a:ext>
              </a:extLst>
            </p:cNvPr>
            <p:cNvSpPr txBox="1"/>
            <p:nvPr/>
          </p:nvSpPr>
          <p:spPr>
            <a:xfrm rot="16200000">
              <a:off x="-1507559" y="555349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42" name="TextBox 341">
              <a:extLst>
                <a:ext uri="{FF2B5EF4-FFF2-40B4-BE49-F238E27FC236}">
                  <a16:creationId xmlns:a16="http://schemas.microsoft.com/office/drawing/2014/main" id="{9C7B7169-AC6F-484F-BA2B-53EAC95B984A}"/>
                </a:ext>
              </a:extLst>
            </p:cNvPr>
            <p:cNvSpPr txBox="1"/>
            <p:nvPr/>
          </p:nvSpPr>
          <p:spPr>
            <a:xfrm rot="16200000">
              <a:off x="-1269320" y="556302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8" name="Group 7">
            <a:extLst>
              <a:ext uri="{FF2B5EF4-FFF2-40B4-BE49-F238E27FC236}">
                <a16:creationId xmlns:a16="http://schemas.microsoft.com/office/drawing/2014/main" id="{289BB362-D958-4748-A702-0EA5E1FE39E9}"/>
              </a:ext>
            </a:extLst>
          </p:cNvPr>
          <p:cNvGrpSpPr/>
          <p:nvPr/>
        </p:nvGrpSpPr>
        <p:grpSpPr>
          <a:xfrm>
            <a:off x="9749601" y="1627398"/>
            <a:ext cx="2173769" cy="2300228"/>
            <a:chOff x="-4690604" y="5989001"/>
            <a:chExt cx="2173769" cy="2300228"/>
          </a:xfrm>
        </p:grpSpPr>
        <p:sp>
          <p:nvSpPr>
            <p:cNvPr id="343" name="TextBox 342">
              <a:extLst>
                <a:ext uri="{FF2B5EF4-FFF2-40B4-BE49-F238E27FC236}">
                  <a16:creationId xmlns:a16="http://schemas.microsoft.com/office/drawing/2014/main" id="{A9821D41-9A2E-46E1-84D6-3094548FF7A0}"/>
                </a:ext>
              </a:extLst>
            </p:cNvPr>
            <p:cNvSpPr txBox="1"/>
            <p:nvPr/>
          </p:nvSpPr>
          <p:spPr>
            <a:xfrm>
              <a:off x="-4690604" y="5989001"/>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14</a:t>
              </a:r>
              <a:r>
                <a:rPr lang="en-US" sz="1200" b="1" baseline="30000" dirty="0"/>
                <a:t>th</a:t>
              </a:r>
              <a:r>
                <a:rPr lang="en-US" sz="1200" b="1" dirty="0"/>
                <a:t> Street NW</a:t>
              </a:r>
            </a:p>
          </p:txBody>
        </p:sp>
        <p:pic>
          <p:nvPicPr>
            <p:cNvPr id="344" name="Picture 343" descr="A close up of a map&#10;&#10;Description automatically generated">
              <a:extLst>
                <a:ext uri="{FF2B5EF4-FFF2-40B4-BE49-F238E27FC236}">
                  <a16:creationId xmlns:a16="http://schemas.microsoft.com/office/drawing/2014/main" id="{0B6C8F5B-3540-445F-BCDE-FD565F5400B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8453" t="39356" r="25134" b="39155"/>
            <a:stretch/>
          </p:blipFill>
          <p:spPr>
            <a:xfrm>
              <a:off x="-4685684" y="6451552"/>
              <a:ext cx="2163931" cy="1837677"/>
            </a:xfrm>
            <a:prstGeom prst="rect">
              <a:avLst/>
            </a:prstGeom>
            <a:ln>
              <a:solidFill>
                <a:schemeClr val="tx1"/>
              </a:solidFill>
            </a:ln>
          </p:spPr>
        </p:pic>
        <p:grpSp>
          <p:nvGrpSpPr>
            <p:cNvPr id="345" name="Group 344">
              <a:extLst>
                <a:ext uri="{FF2B5EF4-FFF2-40B4-BE49-F238E27FC236}">
                  <a16:creationId xmlns:a16="http://schemas.microsoft.com/office/drawing/2014/main" id="{CCA7D90E-8B40-4B52-B4CC-7DC185D3AB7A}"/>
                </a:ext>
              </a:extLst>
            </p:cNvPr>
            <p:cNvGrpSpPr/>
            <p:nvPr/>
          </p:nvGrpSpPr>
          <p:grpSpPr>
            <a:xfrm>
              <a:off x="-3761354" y="7159850"/>
              <a:ext cx="363353" cy="350055"/>
              <a:chOff x="582469" y="4195805"/>
              <a:chExt cx="409796" cy="391695"/>
            </a:xfrm>
            <a:solidFill>
              <a:srgbClr val="92D050"/>
            </a:solidFill>
          </p:grpSpPr>
          <p:sp>
            <p:nvSpPr>
              <p:cNvPr id="346" name="Partial Circle 345">
                <a:extLst>
                  <a:ext uri="{FF2B5EF4-FFF2-40B4-BE49-F238E27FC236}">
                    <a16:creationId xmlns:a16="http://schemas.microsoft.com/office/drawing/2014/main" id="{3BE35F25-8AAF-413D-B9EA-915B97377E3E}"/>
                  </a:ext>
                </a:extLst>
              </p:cNvPr>
              <p:cNvSpPr/>
              <p:nvPr/>
            </p:nvSpPr>
            <p:spPr>
              <a:xfrm rot="10953686">
                <a:off x="582469" y="4195805"/>
                <a:ext cx="409796" cy="391694"/>
              </a:xfrm>
              <a:prstGeom prst="pie">
                <a:avLst>
                  <a:gd name="adj1" fmla="val 5336220"/>
                  <a:gd name="adj2" fmla="val 16121644"/>
                </a:avLst>
              </a:prstGeom>
              <a:solidFill>
                <a:srgbClr val="DE642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7" name="Partial Circle 346">
                <a:extLst>
                  <a:ext uri="{FF2B5EF4-FFF2-40B4-BE49-F238E27FC236}">
                    <a16:creationId xmlns:a16="http://schemas.microsoft.com/office/drawing/2014/main" id="{94FAF9DE-8867-449B-908B-E4511C2E3169}"/>
                  </a:ext>
                </a:extLst>
              </p:cNvPr>
              <p:cNvSpPr/>
              <p:nvPr/>
            </p:nvSpPr>
            <p:spPr>
              <a:xfrm rot="153686">
                <a:off x="582469" y="4195806"/>
                <a:ext cx="409796" cy="391694"/>
              </a:xfrm>
              <a:prstGeom prst="pie">
                <a:avLst>
                  <a:gd name="adj1" fmla="val 5238085"/>
                  <a:gd name="adj2" fmla="val 16121644"/>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48" name="Arrow: Right 347">
              <a:extLst>
                <a:ext uri="{FF2B5EF4-FFF2-40B4-BE49-F238E27FC236}">
                  <a16:creationId xmlns:a16="http://schemas.microsoft.com/office/drawing/2014/main" id="{02E18ACC-6FDE-4DCE-A5B0-523B44E69F0A}"/>
                </a:ext>
              </a:extLst>
            </p:cNvPr>
            <p:cNvSpPr/>
            <p:nvPr/>
          </p:nvSpPr>
          <p:spPr>
            <a:xfrm>
              <a:off x="-4501455" y="723858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Arrow: Right 348">
              <a:extLst>
                <a:ext uri="{FF2B5EF4-FFF2-40B4-BE49-F238E27FC236}">
                  <a16:creationId xmlns:a16="http://schemas.microsoft.com/office/drawing/2014/main" id="{96330568-2E68-4C71-9D9E-89B244437CFA}"/>
                </a:ext>
              </a:extLst>
            </p:cNvPr>
            <p:cNvSpPr/>
            <p:nvPr/>
          </p:nvSpPr>
          <p:spPr>
            <a:xfrm rot="10800000">
              <a:off x="-3351840" y="7238583"/>
              <a:ext cx="68922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Arrow: Right 349">
              <a:extLst>
                <a:ext uri="{FF2B5EF4-FFF2-40B4-BE49-F238E27FC236}">
                  <a16:creationId xmlns:a16="http://schemas.microsoft.com/office/drawing/2014/main" id="{DD6B7E5D-84DB-4AD1-BDC7-00C54D9F505A}"/>
                </a:ext>
              </a:extLst>
            </p:cNvPr>
            <p:cNvSpPr/>
            <p:nvPr/>
          </p:nvSpPr>
          <p:spPr>
            <a:xfrm rot="16200000">
              <a:off x="-3900371" y="7796011"/>
              <a:ext cx="618285"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Arrow: Right 350">
              <a:extLst>
                <a:ext uri="{FF2B5EF4-FFF2-40B4-BE49-F238E27FC236}">
                  <a16:creationId xmlns:a16="http://schemas.microsoft.com/office/drawing/2014/main" id="{1E4C143E-3073-41C3-A3A6-DF0E9A7FADBE}"/>
                </a:ext>
              </a:extLst>
            </p:cNvPr>
            <p:cNvSpPr/>
            <p:nvPr/>
          </p:nvSpPr>
          <p:spPr>
            <a:xfrm rot="5400000">
              <a:off x="-3882577" y="6688316"/>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a:extLst>
                <a:ext uri="{FF2B5EF4-FFF2-40B4-BE49-F238E27FC236}">
                  <a16:creationId xmlns:a16="http://schemas.microsoft.com/office/drawing/2014/main" id="{C8EF4BED-FC3E-45BE-81CE-1CFFB5BE4C62}"/>
                </a:ext>
              </a:extLst>
            </p:cNvPr>
            <p:cNvSpPr txBox="1"/>
            <p:nvPr/>
          </p:nvSpPr>
          <p:spPr>
            <a:xfrm>
              <a:off x="-4568849" y="723858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53" name="TextBox 352">
              <a:extLst>
                <a:ext uri="{FF2B5EF4-FFF2-40B4-BE49-F238E27FC236}">
                  <a16:creationId xmlns:a16="http://schemas.microsoft.com/office/drawing/2014/main" id="{A4A8C1D0-116F-4241-81C0-FB207DB7F4A3}"/>
                </a:ext>
              </a:extLst>
            </p:cNvPr>
            <p:cNvSpPr txBox="1"/>
            <p:nvPr/>
          </p:nvSpPr>
          <p:spPr>
            <a:xfrm>
              <a:off x="-2979496" y="722999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54" name="TextBox 353">
              <a:extLst>
                <a:ext uri="{FF2B5EF4-FFF2-40B4-BE49-F238E27FC236}">
                  <a16:creationId xmlns:a16="http://schemas.microsoft.com/office/drawing/2014/main" id="{427AC898-2E05-4829-AC13-C4F810AB4759}"/>
                </a:ext>
              </a:extLst>
            </p:cNvPr>
            <p:cNvSpPr txBox="1"/>
            <p:nvPr/>
          </p:nvSpPr>
          <p:spPr>
            <a:xfrm rot="16200000">
              <a:off x="-3776300" y="7969916"/>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355" name="TextBox 354">
              <a:extLst>
                <a:ext uri="{FF2B5EF4-FFF2-40B4-BE49-F238E27FC236}">
                  <a16:creationId xmlns:a16="http://schemas.microsoft.com/office/drawing/2014/main" id="{C0010D25-765A-4483-AA59-9814034207C2}"/>
                </a:ext>
              </a:extLst>
            </p:cNvPr>
            <p:cNvSpPr txBox="1"/>
            <p:nvPr/>
          </p:nvSpPr>
          <p:spPr>
            <a:xfrm rot="5323067">
              <a:off x="-3771804" y="654464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7" name="Group 6">
            <a:extLst>
              <a:ext uri="{FF2B5EF4-FFF2-40B4-BE49-F238E27FC236}">
                <a16:creationId xmlns:a16="http://schemas.microsoft.com/office/drawing/2014/main" id="{2CAC76EA-7E0D-4244-87F1-1A58F53634B8}"/>
              </a:ext>
            </a:extLst>
          </p:cNvPr>
          <p:cNvGrpSpPr/>
          <p:nvPr/>
        </p:nvGrpSpPr>
        <p:grpSpPr>
          <a:xfrm>
            <a:off x="9754521" y="4092455"/>
            <a:ext cx="2173769" cy="2300228"/>
            <a:chOff x="-2339215" y="5985542"/>
            <a:chExt cx="2173769" cy="2300228"/>
          </a:xfrm>
        </p:grpSpPr>
        <p:sp>
          <p:nvSpPr>
            <p:cNvPr id="356" name="TextBox 355">
              <a:extLst>
                <a:ext uri="{FF2B5EF4-FFF2-40B4-BE49-F238E27FC236}">
                  <a16:creationId xmlns:a16="http://schemas.microsoft.com/office/drawing/2014/main" id="{84C402A3-258F-442C-94B6-5179F8C3010B}"/>
                </a:ext>
              </a:extLst>
            </p:cNvPr>
            <p:cNvSpPr txBox="1"/>
            <p:nvPr/>
          </p:nvSpPr>
          <p:spPr>
            <a:xfrm>
              <a:off x="-2339215" y="5985542"/>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12</a:t>
              </a:r>
              <a:r>
                <a:rPr lang="en-US" sz="1200" b="1" baseline="30000"/>
                <a:t>h</a:t>
              </a:r>
              <a:r>
                <a:rPr lang="en-US" sz="1200" b="1"/>
                <a:t> Street NW</a:t>
              </a:r>
            </a:p>
          </p:txBody>
        </p:sp>
        <p:pic>
          <p:nvPicPr>
            <p:cNvPr id="357" name="Picture 356" descr="A close up of a map&#10;&#10;Description automatically generated">
              <a:extLst>
                <a:ext uri="{FF2B5EF4-FFF2-40B4-BE49-F238E27FC236}">
                  <a16:creationId xmlns:a16="http://schemas.microsoft.com/office/drawing/2014/main" id="{ED013BB2-D221-4B14-A8E7-B53515E27DE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1922" t="39389" r="11665" b="39122"/>
            <a:stretch/>
          </p:blipFill>
          <p:spPr>
            <a:xfrm>
              <a:off x="-2334295" y="6448093"/>
              <a:ext cx="2163931" cy="1837677"/>
            </a:xfrm>
            <a:prstGeom prst="rect">
              <a:avLst/>
            </a:prstGeom>
            <a:ln>
              <a:solidFill>
                <a:schemeClr val="tx1"/>
              </a:solidFill>
            </a:ln>
          </p:spPr>
        </p:pic>
        <p:grpSp>
          <p:nvGrpSpPr>
            <p:cNvPr id="358" name="Group 357">
              <a:extLst>
                <a:ext uri="{FF2B5EF4-FFF2-40B4-BE49-F238E27FC236}">
                  <a16:creationId xmlns:a16="http://schemas.microsoft.com/office/drawing/2014/main" id="{F705ACC5-F0F3-47D4-8426-3C9B203A51BA}"/>
                </a:ext>
              </a:extLst>
            </p:cNvPr>
            <p:cNvGrpSpPr/>
            <p:nvPr/>
          </p:nvGrpSpPr>
          <p:grpSpPr>
            <a:xfrm>
              <a:off x="-1409965" y="7156391"/>
              <a:ext cx="363353" cy="350055"/>
              <a:chOff x="582469" y="4195805"/>
              <a:chExt cx="409796" cy="391695"/>
            </a:xfrm>
            <a:solidFill>
              <a:srgbClr val="92D050"/>
            </a:solidFill>
          </p:grpSpPr>
          <p:sp>
            <p:nvSpPr>
              <p:cNvPr id="359" name="Partial Circle 358">
                <a:extLst>
                  <a:ext uri="{FF2B5EF4-FFF2-40B4-BE49-F238E27FC236}">
                    <a16:creationId xmlns:a16="http://schemas.microsoft.com/office/drawing/2014/main" id="{DD0F3AFE-EC91-4524-8585-10339E2D2565}"/>
                  </a:ext>
                </a:extLst>
              </p:cNvPr>
              <p:cNvSpPr/>
              <p:nvPr/>
            </p:nvSpPr>
            <p:spPr>
              <a:xfrm rot="10953686">
                <a:off x="582469" y="4195805"/>
                <a:ext cx="409796" cy="391694"/>
              </a:xfrm>
              <a:prstGeom prst="pie">
                <a:avLst>
                  <a:gd name="adj1" fmla="val 5336220"/>
                  <a:gd name="adj2" fmla="val 16121644"/>
                </a:avLst>
              </a:prstGeom>
              <a:solidFill>
                <a:srgbClr val="DE642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0" name="Partial Circle 359">
                <a:extLst>
                  <a:ext uri="{FF2B5EF4-FFF2-40B4-BE49-F238E27FC236}">
                    <a16:creationId xmlns:a16="http://schemas.microsoft.com/office/drawing/2014/main" id="{A3300DE3-0C17-42B0-9C21-179008451309}"/>
                  </a:ext>
                </a:extLst>
              </p:cNvPr>
              <p:cNvSpPr/>
              <p:nvPr/>
            </p:nvSpPr>
            <p:spPr>
              <a:xfrm rot="153686">
                <a:off x="582469" y="4195806"/>
                <a:ext cx="409796" cy="391694"/>
              </a:xfrm>
              <a:prstGeom prst="pie">
                <a:avLst>
                  <a:gd name="adj1" fmla="val 5238085"/>
                  <a:gd name="adj2" fmla="val 16121644"/>
                </a:avLst>
              </a:prstGeom>
              <a:solidFill>
                <a:srgbClr val="3F3F3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1" name="Arrow: Right 360">
              <a:extLst>
                <a:ext uri="{FF2B5EF4-FFF2-40B4-BE49-F238E27FC236}">
                  <a16:creationId xmlns:a16="http://schemas.microsoft.com/office/drawing/2014/main" id="{2A1DD071-19CD-444A-BCDD-57830B782DD0}"/>
                </a:ext>
              </a:extLst>
            </p:cNvPr>
            <p:cNvSpPr/>
            <p:nvPr/>
          </p:nvSpPr>
          <p:spPr>
            <a:xfrm>
              <a:off x="-2150066" y="7235125"/>
              <a:ext cx="689220" cy="2347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Arrow: Right 361">
              <a:extLst>
                <a:ext uri="{FF2B5EF4-FFF2-40B4-BE49-F238E27FC236}">
                  <a16:creationId xmlns:a16="http://schemas.microsoft.com/office/drawing/2014/main" id="{104F8D7A-BE2E-4901-9AC4-178D7048F967}"/>
                </a:ext>
              </a:extLst>
            </p:cNvPr>
            <p:cNvSpPr/>
            <p:nvPr/>
          </p:nvSpPr>
          <p:spPr>
            <a:xfrm rot="10800000">
              <a:off x="-1000451" y="7235124"/>
              <a:ext cx="68922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Arrow: Right 362">
              <a:extLst>
                <a:ext uri="{FF2B5EF4-FFF2-40B4-BE49-F238E27FC236}">
                  <a16:creationId xmlns:a16="http://schemas.microsoft.com/office/drawing/2014/main" id="{AE9C1927-A4E2-4E5A-8395-5A9F62992860}"/>
                </a:ext>
              </a:extLst>
            </p:cNvPr>
            <p:cNvSpPr/>
            <p:nvPr/>
          </p:nvSpPr>
          <p:spPr>
            <a:xfrm rot="16200000">
              <a:off x="-1548982" y="7792552"/>
              <a:ext cx="618285"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TextBox 363">
              <a:extLst>
                <a:ext uri="{FF2B5EF4-FFF2-40B4-BE49-F238E27FC236}">
                  <a16:creationId xmlns:a16="http://schemas.microsoft.com/office/drawing/2014/main" id="{60FBB1D6-1104-4651-9440-18B09B85D63A}"/>
                </a:ext>
              </a:extLst>
            </p:cNvPr>
            <p:cNvSpPr txBox="1"/>
            <p:nvPr/>
          </p:nvSpPr>
          <p:spPr>
            <a:xfrm>
              <a:off x="-2217460" y="723512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65" name="TextBox 364">
              <a:extLst>
                <a:ext uri="{FF2B5EF4-FFF2-40B4-BE49-F238E27FC236}">
                  <a16:creationId xmlns:a16="http://schemas.microsoft.com/office/drawing/2014/main" id="{7C8E1F32-91C3-41BB-9F6C-F69DD812CD03}"/>
                </a:ext>
              </a:extLst>
            </p:cNvPr>
            <p:cNvSpPr txBox="1"/>
            <p:nvPr/>
          </p:nvSpPr>
          <p:spPr>
            <a:xfrm>
              <a:off x="-628107" y="722653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66" name="TextBox 365">
              <a:extLst>
                <a:ext uri="{FF2B5EF4-FFF2-40B4-BE49-F238E27FC236}">
                  <a16:creationId xmlns:a16="http://schemas.microsoft.com/office/drawing/2014/main" id="{05DB6676-0BE0-4E2A-86AC-25E84BEAA17E}"/>
                </a:ext>
              </a:extLst>
            </p:cNvPr>
            <p:cNvSpPr txBox="1"/>
            <p:nvPr/>
          </p:nvSpPr>
          <p:spPr>
            <a:xfrm rot="16200000">
              <a:off x="-1424911" y="796645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sp>
        <p:nvSpPr>
          <p:cNvPr id="9" name="TextBox 8">
            <a:extLst>
              <a:ext uri="{FF2B5EF4-FFF2-40B4-BE49-F238E27FC236}">
                <a16:creationId xmlns:a16="http://schemas.microsoft.com/office/drawing/2014/main" id="{BEE2DE4F-1DA4-4ADD-A43D-D30E09D0091A}"/>
              </a:ext>
            </a:extLst>
          </p:cNvPr>
          <p:cNvSpPr txBox="1"/>
          <p:nvPr/>
        </p:nvSpPr>
        <p:spPr>
          <a:xfrm rot="16200000">
            <a:off x="2934965" y="2546679"/>
            <a:ext cx="2143234" cy="461665"/>
          </a:xfrm>
          <a:prstGeom prst="rect">
            <a:avLst/>
          </a:prstGeom>
          <a:solidFill>
            <a:schemeClr val="accent6"/>
          </a:solidFill>
        </p:spPr>
        <p:txBody>
          <a:bodyPr wrap="square" rtlCol="0">
            <a:spAutoFit/>
          </a:bodyPr>
          <a:lstStyle/>
          <a:p>
            <a:pPr algn="ctr"/>
            <a:r>
              <a:rPr lang="en-US" sz="2400"/>
              <a:t>14</a:t>
            </a:r>
            <a:r>
              <a:rPr lang="en-US" sz="2400" baseline="30000"/>
              <a:t>th</a:t>
            </a:r>
            <a:r>
              <a:rPr lang="en-US" sz="2400"/>
              <a:t> Street</a:t>
            </a:r>
          </a:p>
        </p:txBody>
      </p:sp>
      <p:sp>
        <p:nvSpPr>
          <p:cNvPr id="368" name="TextBox 367">
            <a:extLst>
              <a:ext uri="{FF2B5EF4-FFF2-40B4-BE49-F238E27FC236}">
                <a16:creationId xmlns:a16="http://schemas.microsoft.com/office/drawing/2014/main" id="{D990F9B6-68AB-42CC-A33A-298DF61F9872}"/>
              </a:ext>
            </a:extLst>
          </p:cNvPr>
          <p:cNvSpPr txBox="1"/>
          <p:nvPr/>
        </p:nvSpPr>
        <p:spPr>
          <a:xfrm rot="16200000">
            <a:off x="2934224" y="5015008"/>
            <a:ext cx="2143234" cy="461665"/>
          </a:xfrm>
          <a:prstGeom prst="rect">
            <a:avLst/>
          </a:prstGeom>
          <a:solidFill>
            <a:schemeClr val="accent6"/>
          </a:solidFill>
        </p:spPr>
        <p:txBody>
          <a:bodyPr wrap="square" rtlCol="0">
            <a:spAutoFit/>
          </a:bodyPr>
          <a:lstStyle/>
          <a:p>
            <a:pPr algn="ctr"/>
            <a:r>
              <a:rPr lang="en-US" sz="2400"/>
              <a:t>12</a:t>
            </a:r>
            <a:r>
              <a:rPr lang="en-US" sz="2400" baseline="30000"/>
              <a:t>th</a:t>
            </a:r>
            <a:r>
              <a:rPr lang="en-US" sz="2400"/>
              <a:t> Street</a:t>
            </a:r>
          </a:p>
        </p:txBody>
      </p:sp>
      <p:sp>
        <p:nvSpPr>
          <p:cNvPr id="369" name="Content Placeholder 2">
            <a:extLst>
              <a:ext uri="{FF2B5EF4-FFF2-40B4-BE49-F238E27FC236}">
                <a16:creationId xmlns:a16="http://schemas.microsoft.com/office/drawing/2014/main" id="{FFB5A53A-02D6-43F9-B5A1-4507C1324382}"/>
              </a:ext>
            </a:extLst>
          </p:cNvPr>
          <p:cNvSpPr txBox="1">
            <a:spLocks/>
          </p:cNvSpPr>
          <p:nvPr/>
        </p:nvSpPr>
        <p:spPr>
          <a:xfrm>
            <a:off x="-26187" y="6644926"/>
            <a:ext cx="9133591" cy="2286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i="1"/>
              <a:t>* Alternative 2 analysis only performed for PM Peak Period</a:t>
            </a:r>
          </a:p>
        </p:txBody>
      </p:sp>
      <p:grpSp>
        <p:nvGrpSpPr>
          <p:cNvPr id="174" name="Group 173">
            <a:extLst>
              <a:ext uri="{FF2B5EF4-FFF2-40B4-BE49-F238E27FC236}">
                <a16:creationId xmlns:a16="http://schemas.microsoft.com/office/drawing/2014/main" id="{9C7635F2-C424-461D-B748-D143DF0B6BC2}"/>
              </a:ext>
            </a:extLst>
          </p:cNvPr>
          <p:cNvGrpSpPr/>
          <p:nvPr/>
        </p:nvGrpSpPr>
        <p:grpSpPr>
          <a:xfrm>
            <a:off x="276356" y="3728875"/>
            <a:ext cx="3124575" cy="2870949"/>
            <a:chOff x="8734284" y="897509"/>
            <a:chExt cx="3124575" cy="2870949"/>
          </a:xfrm>
        </p:grpSpPr>
        <p:grpSp>
          <p:nvGrpSpPr>
            <p:cNvPr id="175" name="Group 174">
              <a:extLst>
                <a:ext uri="{FF2B5EF4-FFF2-40B4-BE49-F238E27FC236}">
                  <a16:creationId xmlns:a16="http://schemas.microsoft.com/office/drawing/2014/main" id="{518EDDC8-FD99-4D13-A407-8623D5D3983C}"/>
                </a:ext>
              </a:extLst>
            </p:cNvPr>
            <p:cNvGrpSpPr/>
            <p:nvPr/>
          </p:nvGrpSpPr>
          <p:grpSpPr>
            <a:xfrm>
              <a:off x="8788611" y="916040"/>
              <a:ext cx="3070248" cy="2807178"/>
              <a:chOff x="5448649" y="4653921"/>
              <a:chExt cx="3070248" cy="1774642"/>
            </a:xfrm>
          </p:grpSpPr>
          <p:sp>
            <p:nvSpPr>
              <p:cNvPr id="184" name="Rectangle 183">
                <a:extLst>
                  <a:ext uri="{FF2B5EF4-FFF2-40B4-BE49-F238E27FC236}">
                    <a16:creationId xmlns:a16="http://schemas.microsoft.com/office/drawing/2014/main" id="{4D45ADAE-A146-43C4-AC2B-C6E081FCB8AC}"/>
                  </a:ext>
                </a:extLst>
              </p:cNvPr>
              <p:cNvSpPr/>
              <p:nvPr/>
            </p:nvSpPr>
            <p:spPr>
              <a:xfrm>
                <a:off x="5448649" y="4653921"/>
                <a:ext cx="2934513" cy="1774642"/>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Content Placeholder 2">
                <a:extLst>
                  <a:ext uri="{FF2B5EF4-FFF2-40B4-BE49-F238E27FC236}">
                    <a16:creationId xmlns:a16="http://schemas.microsoft.com/office/drawing/2014/main" id="{2C6808D2-BBF2-4047-8CBD-E368449FE261}"/>
                  </a:ext>
                </a:extLst>
              </p:cNvPr>
              <p:cNvSpPr txBox="1">
                <a:spLocks/>
              </p:cNvSpPr>
              <p:nvPr/>
            </p:nvSpPr>
            <p:spPr>
              <a:xfrm>
                <a:off x="6228920" y="4916584"/>
                <a:ext cx="2289977"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0-35 Seconds of Delay </a:t>
                </a:r>
              </a:p>
            </p:txBody>
          </p:sp>
          <p:sp>
            <p:nvSpPr>
              <p:cNvPr id="186" name="Content Placeholder 2">
                <a:extLst>
                  <a:ext uri="{FF2B5EF4-FFF2-40B4-BE49-F238E27FC236}">
                    <a16:creationId xmlns:a16="http://schemas.microsoft.com/office/drawing/2014/main" id="{9805B64B-574D-497E-8A0A-2893AB8F1F69}"/>
                  </a:ext>
                </a:extLst>
              </p:cNvPr>
              <p:cNvSpPr txBox="1">
                <a:spLocks/>
              </p:cNvSpPr>
              <p:nvPr/>
            </p:nvSpPr>
            <p:spPr>
              <a:xfrm>
                <a:off x="6228921" y="5232665"/>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35-55 Seconds of Delay </a:t>
                </a:r>
              </a:p>
            </p:txBody>
          </p:sp>
          <p:sp>
            <p:nvSpPr>
              <p:cNvPr id="187" name="Content Placeholder 2">
                <a:extLst>
                  <a:ext uri="{FF2B5EF4-FFF2-40B4-BE49-F238E27FC236}">
                    <a16:creationId xmlns:a16="http://schemas.microsoft.com/office/drawing/2014/main" id="{C1E7655F-26CB-427E-8533-9E8E103C558C}"/>
                  </a:ext>
                </a:extLst>
              </p:cNvPr>
              <p:cNvSpPr txBox="1">
                <a:spLocks/>
              </p:cNvSpPr>
              <p:nvPr/>
            </p:nvSpPr>
            <p:spPr>
              <a:xfrm>
                <a:off x="6228921" y="5529257"/>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55-80 Seconds of Delay </a:t>
                </a:r>
              </a:p>
            </p:txBody>
          </p:sp>
          <p:sp>
            <p:nvSpPr>
              <p:cNvPr id="188" name="Content Placeholder 2">
                <a:extLst>
                  <a:ext uri="{FF2B5EF4-FFF2-40B4-BE49-F238E27FC236}">
                    <a16:creationId xmlns:a16="http://schemas.microsoft.com/office/drawing/2014/main" id="{9D70A3B1-4CE2-4B20-AE78-6AF4028C1706}"/>
                  </a:ext>
                </a:extLst>
              </p:cNvPr>
              <p:cNvSpPr txBox="1">
                <a:spLocks/>
              </p:cNvSpPr>
              <p:nvPr/>
            </p:nvSpPr>
            <p:spPr>
              <a:xfrm>
                <a:off x="6228921" y="5798018"/>
                <a:ext cx="2154241"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80+Seconds of Delay </a:t>
                </a:r>
              </a:p>
            </p:txBody>
          </p:sp>
        </p:grpSp>
        <p:grpSp>
          <p:nvGrpSpPr>
            <p:cNvPr id="176" name="Group 175">
              <a:extLst>
                <a:ext uri="{FF2B5EF4-FFF2-40B4-BE49-F238E27FC236}">
                  <a16:creationId xmlns:a16="http://schemas.microsoft.com/office/drawing/2014/main" id="{C90ABBB1-AB0C-4034-A3C1-19B6C09EE661}"/>
                </a:ext>
              </a:extLst>
            </p:cNvPr>
            <p:cNvGrpSpPr/>
            <p:nvPr/>
          </p:nvGrpSpPr>
          <p:grpSpPr>
            <a:xfrm rot="5400000">
              <a:off x="7905563" y="1726230"/>
              <a:ext cx="2870949" cy="1213507"/>
              <a:chOff x="1891579" y="2066791"/>
              <a:chExt cx="1814956" cy="1213507"/>
            </a:xfrm>
          </p:grpSpPr>
          <p:grpSp>
            <p:nvGrpSpPr>
              <p:cNvPr id="177" name="Group 176">
                <a:extLst>
                  <a:ext uri="{FF2B5EF4-FFF2-40B4-BE49-F238E27FC236}">
                    <a16:creationId xmlns:a16="http://schemas.microsoft.com/office/drawing/2014/main" id="{7A4C9F60-187A-432D-8D44-9812AA50B86C}"/>
                  </a:ext>
                </a:extLst>
              </p:cNvPr>
              <p:cNvGrpSpPr/>
              <p:nvPr/>
            </p:nvGrpSpPr>
            <p:grpSpPr>
              <a:xfrm>
                <a:off x="2186515" y="2478935"/>
                <a:ext cx="1198292" cy="367624"/>
                <a:chOff x="7852356" y="2444382"/>
                <a:chExt cx="4195519" cy="388343"/>
              </a:xfrm>
            </p:grpSpPr>
            <p:sp>
              <p:nvSpPr>
                <p:cNvPr id="180" name="Content Placeholder 2">
                  <a:extLst>
                    <a:ext uri="{FF2B5EF4-FFF2-40B4-BE49-F238E27FC236}">
                      <a16:creationId xmlns:a16="http://schemas.microsoft.com/office/drawing/2014/main" id="{80C0A2F4-088F-41E6-9057-5B5EFA75A09D}"/>
                    </a:ext>
                  </a:extLst>
                </p:cNvPr>
                <p:cNvSpPr txBox="1">
                  <a:spLocks/>
                </p:cNvSpPr>
                <p:nvPr/>
              </p:nvSpPr>
              <p:spPr>
                <a:xfrm>
                  <a:off x="9941124" y="2444383"/>
                  <a:ext cx="1058459" cy="388342"/>
                </a:xfrm>
                <a:prstGeom prst="rect">
                  <a:avLst/>
                </a:prstGeom>
                <a:solidFill>
                  <a:schemeClr val="accent4"/>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181" name="Content Placeholder 2">
                  <a:extLst>
                    <a:ext uri="{FF2B5EF4-FFF2-40B4-BE49-F238E27FC236}">
                      <a16:creationId xmlns:a16="http://schemas.microsoft.com/office/drawing/2014/main" id="{C27F8BF3-C048-471E-B678-4798B1C85DB1}"/>
                    </a:ext>
                  </a:extLst>
                </p:cNvPr>
                <p:cNvSpPr txBox="1">
                  <a:spLocks/>
                </p:cNvSpPr>
                <p:nvPr/>
              </p:nvSpPr>
              <p:spPr>
                <a:xfrm>
                  <a:off x="10989416" y="2444383"/>
                  <a:ext cx="1058459" cy="388341"/>
                </a:xfrm>
                <a:prstGeom prst="rect">
                  <a:avLst/>
                </a:prstGeom>
                <a:solidFill>
                  <a:schemeClr val="accent1"/>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182" name="Content Placeholder 2">
                  <a:extLst>
                    <a:ext uri="{FF2B5EF4-FFF2-40B4-BE49-F238E27FC236}">
                      <a16:creationId xmlns:a16="http://schemas.microsoft.com/office/drawing/2014/main" id="{88F44AA1-75AD-4C1D-991C-5FB042DF273F}"/>
                    </a:ext>
                  </a:extLst>
                </p:cNvPr>
                <p:cNvSpPr txBox="1">
                  <a:spLocks/>
                </p:cNvSpPr>
                <p:nvPr/>
              </p:nvSpPr>
              <p:spPr>
                <a:xfrm>
                  <a:off x="8900648" y="2444382"/>
                  <a:ext cx="1058459" cy="388342"/>
                </a:xfrm>
                <a:prstGeom prst="rect">
                  <a:avLst/>
                </a:prstGeom>
                <a:solidFill>
                  <a:schemeClr val="accent5">
                    <a:lumMod val="75000"/>
                  </a:schemeClr>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highlight>
                      <a:srgbClr val="FFFF00"/>
                    </a:highlight>
                  </a:endParaRPr>
                </a:p>
              </p:txBody>
            </p:sp>
            <p:sp>
              <p:nvSpPr>
                <p:cNvPr id="183" name="Content Placeholder 2">
                  <a:extLst>
                    <a:ext uri="{FF2B5EF4-FFF2-40B4-BE49-F238E27FC236}">
                      <a16:creationId xmlns:a16="http://schemas.microsoft.com/office/drawing/2014/main" id="{A492CD58-E3FB-42DD-8C29-CDCAC9085313}"/>
                    </a:ext>
                  </a:extLst>
                </p:cNvPr>
                <p:cNvSpPr txBox="1">
                  <a:spLocks/>
                </p:cNvSpPr>
                <p:nvPr/>
              </p:nvSpPr>
              <p:spPr>
                <a:xfrm>
                  <a:off x="7852356" y="2448371"/>
                  <a:ext cx="1058459" cy="380364"/>
                </a:xfrm>
                <a:prstGeom prst="rect">
                  <a:avLst/>
                </a:prstGeom>
                <a:solidFill>
                  <a:schemeClr val="accent3"/>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grpSp>
          <p:sp>
            <p:nvSpPr>
              <p:cNvPr id="178" name="Content Placeholder 2">
                <a:extLst>
                  <a:ext uri="{FF2B5EF4-FFF2-40B4-BE49-F238E27FC236}">
                    <a16:creationId xmlns:a16="http://schemas.microsoft.com/office/drawing/2014/main" id="{98F15E94-E42D-40C1-82C1-2168D6697792}"/>
                  </a:ext>
                </a:extLst>
              </p:cNvPr>
              <p:cNvSpPr txBox="1">
                <a:spLocks/>
              </p:cNvSpPr>
              <p:nvPr/>
            </p:nvSpPr>
            <p:spPr>
              <a:xfrm rot="16200000">
                <a:off x="1479701" y="2500262"/>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Good</a:t>
                </a:r>
              </a:p>
            </p:txBody>
          </p:sp>
          <p:sp>
            <p:nvSpPr>
              <p:cNvPr id="179" name="Content Placeholder 2">
                <a:extLst>
                  <a:ext uri="{FF2B5EF4-FFF2-40B4-BE49-F238E27FC236}">
                    <a16:creationId xmlns:a16="http://schemas.microsoft.com/office/drawing/2014/main" id="{2D23610D-FA59-41F1-BD32-D40798674DC0}"/>
                  </a:ext>
                </a:extLst>
              </p:cNvPr>
              <p:cNvSpPr txBox="1">
                <a:spLocks/>
              </p:cNvSpPr>
              <p:nvPr/>
            </p:nvSpPr>
            <p:spPr>
              <a:xfrm rot="16200000">
                <a:off x="2926499" y="2478669"/>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Poor</a:t>
                </a:r>
              </a:p>
            </p:txBody>
          </p:sp>
        </p:grpSp>
      </p:grpSp>
      <p:grpSp>
        <p:nvGrpSpPr>
          <p:cNvPr id="189" name="Group 188">
            <a:extLst>
              <a:ext uri="{FF2B5EF4-FFF2-40B4-BE49-F238E27FC236}">
                <a16:creationId xmlns:a16="http://schemas.microsoft.com/office/drawing/2014/main" id="{A5A6FA6B-8CE7-48C8-9F30-CB0AEAA172E6}"/>
              </a:ext>
            </a:extLst>
          </p:cNvPr>
          <p:cNvGrpSpPr/>
          <p:nvPr/>
        </p:nvGrpSpPr>
        <p:grpSpPr>
          <a:xfrm>
            <a:off x="98681" y="1308151"/>
            <a:ext cx="3285643" cy="2262272"/>
            <a:chOff x="425159" y="4813979"/>
            <a:chExt cx="3285643" cy="2262272"/>
          </a:xfrm>
        </p:grpSpPr>
        <p:grpSp>
          <p:nvGrpSpPr>
            <p:cNvPr id="190" name="Group 189">
              <a:extLst>
                <a:ext uri="{FF2B5EF4-FFF2-40B4-BE49-F238E27FC236}">
                  <a16:creationId xmlns:a16="http://schemas.microsoft.com/office/drawing/2014/main" id="{19F3815B-B751-44B8-8A2D-877A1C782996}"/>
                </a:ext>
              </a:extLst>
            </p:cNvPr>
            <p:cNvGrpSpPr/>
            <p:nvPr/>
          </p:nvGrpSpPr>
          <p:grpSpPr>
            <a:xfrm>
              <a:off x="894918" y="5235552"/>
              <a:ext cx="2247267" cy="528025"/>
              <a:chOff x="10169344" y="1647408"/>
              <a:chExt cx="2247267" cy="528025"/>
            </a:xfrm>
          </p:grpSpPr>
          <p:sp>
            <p:nvSpPr>
              <p:cNvPr id="199" name="Partial Circle 198">
                <a:extLst>
                  <a:ext uri="{FF2B5EF4-FFF2-40B4-BE49-F238E27FC236}">
                    <a16:creationId xmlns:a16="http://schemas.microsoft.com/office/drawing/2014/main" id="{13C42D55-B956-4142-A316-C7204C9E4E8A}"/>
                  </a:ext>
                </a:extLst>
              </p:cNvPr>
              <p:cNvSpPr/>
              <p:nvPr/>
            </p:nvSpPr>
            <p:spPr>
              <a:xfrm rot="10800000">
                <a:off x="11075905" y="1647408"/>
                <a:ext cx="552428" cy="528025"/>
              </a:xfrm>
              <a:prstGeom prst="pie">
                <a:avLst>
                  <a:gd name="adj1" fmla="val 5336220"/>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0" name="Partial Circle 199">
                <a:extLst>
                  <a:ext uri="{FF2B5EF4-FFF2-40B4-BE49-F238E27FC236}">
                    <a16:creationId xmlns:a16="http://schemas.microsoft.com/office/drawing/2014/main" id="{81FC04EB-21E8-46C7-8A29-29EFF0A64685}"/>
                  </a:ext>
                </a:extLst>
              </p:cNvPr>
              <p:cNvSpPr/>
              <p:nvPr/>
            </p:nvSpPr>
            <p:spPr>
              <a:xfrm>
                <a:off x="10905326" y="1647408"/>
                <a:ext cx="552428" cy="528025"/>
              </a:xfrm>
              <a:prstGeom prst="pie">
                <a:avLst>
                  <a:gd name="adj1" fmla="val 5372126"/>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1" name="Content Placeholder 2">
                <a:extLst>
                  <a:ext uri="{FF2B5EF4-FFF2-40B4-BE49-F238E27FC236}">
                    <a16:creationId xmlns:a16="http://schemas.microsoft.com/office/drawing/2014/main" id="{F66D73D0-58D3-4E82-863D-C29CCC906B55}"/>
                  </a:ext>
                </a:extLst>
              </p:cNvPr>
              <p:cNvSpPr txBox="1">
                <a:spLocks/>
              </p:cNvSpPr>
              <p:nvPr/>
            </p:nvSpPr>
            <p:spPr>
              <a:xfrm>
                <a:off x="10169344"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AM</a:t>
                </a:r>
              </a:p>
            </p:txBody>
          </p:sp>
          <p:sp>
            <p:nvSpPr>
              <p:cNvPr id="202" name="Content Placeholder 2">
                <a:extLst>
                  <a:ext uri="{FF2B5EF4-FFF2-40B4-BE49-F238E27FC236}">
                    <a16:creationId xmlns:a16="http://schemas.microsoft.com/office/drawing/2014/main" id="{51C773FC-329E-4223-87ED-C1A73C7F8021}"/>
                  </a:ext>
                </a:extLst>
              </p:cNvPr>
              <p:cNvSpPr txBox="1">
                <a:spLocks/>
              </p:cNvSpPr>
              <p:nvPr/>
            </p:nvSpPr>
            <p:spPr>
              <a:xfrm>
                <a:off x="11814152"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PM</a:t>
                </a:r>
              </a:p>
            </p:txBody>
          </p:sp>
        </p:grpSp>
        <p:sp>
          <p:nvSpPr>
            <p:cNvPr id="191" name="Content Placeholder 2">
              <a:extLst>
                <a:ext uri="{FF2B5EF4-FFF2-40B4-BE49-F238E27FC236}">
                  <a16:creationId xmlns:a16="http://schemas.microsoft.com/office/drawing/2014/main" id="{7FD33014-0189-4235-AB18-7AB9ABE04C43}"/>
                </a:ext>
              </a:extLst>
            </p:cNvPr>
            <p:cNvSpPr txBox="1">
              <a:spLocks/>
            </p:cNvSpPr>
            <p:nvPr/>
          </p:nvSpPr>
          <p:spPr>
            <a:xfrm>
              <a:off x="451982" y="4813979"/>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Intersection Performance</a:t>
              </a:r>
            </a:p>
          </p:txBody>
        </p:sp>
        <p:sp>
          <p:nvSpPr>
            <p:cNvPr id="192" name="Content Placeholder 2">
              <a:extLst>
                <a:ext uri="{FF2B5EF4-FFF2-40B4-BE49-F238E27FC236}">
                  <a16:creationId xmlns:a16="http://schemas.microsoft.com/office/drawing/2014/main" id="{BABD61C3-CC38-4194-84DA-440AE04735D2}"/>
                </a:ext>
              </a:extLst>
            </p:cNvPr>
            <p:cNvSpPr txBox="1">
              <a:spLocks/>
            </p:cNvSpPr>
            <p:nvPr/>
          </p:nvSpPr>
          <p:spPr>
            <a:xfrm>
              <a:off x="425159" y="5882837"/>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Approach Performance</a:t>
              </a:r>
            </a:p>
          </p:txBody>
        </p:sp>
        <p:grpSp>
          <p:nvGrpSpPr>
            <p:cNvPr id="193" name="Group 192">
              <a:extLst>
                <a:ext uri="{FF2B5EF4-FFF2-40B4-BE49-F238E27FC236}">
                  <a16:creationId xmlns:a16="http://schemas.microsoft.com/office/drawing/2014/main" id="{BD1A9BEE-0B33-4857-A0B8-999B617C4CCD}"/>
                </a:ext>
              </a:extLst>
            </p:cNvPr>
            <p:cNvGrpSpPr/>
            <p:nvPr/>
          </p:nvGrpSpPr>
          <p:grpSpPr>
            <a:xfrm>
              <a:off x="1515792" y="6258040"/>
              <a:ext cx="995339" cy="391983"/>
              <a:chOff x="1650550" y="6484192"/>
              <a:chExt cx="995339" cy="391983"/>
            </a:xfrm>
          </p:grpSpPr>
          <p:sp>
            <p:nvSpPr>
              <p:cNvPr id="197" name="Arrow: Right 196">
                <a:extLst>
                  <a:ext uri="{FF2B5EF4-FFF2-40B4-BE49-F238E27FC236}">
                    <a16:creationId xmlns:a16="http://schemas.microsoft.com/office/drawing/2014/main" id="{480331E4-6559-400E-ACCF-0B7E50E2FD21}"/>
                  </a:ext>
                </a:extLst>
              </p:cNvPr>
              <p:cNvSpPr/>
              <p:nvPr/>
            </p:nvSpPr>
            <p:spPr>
              <a:xfrm>
                <a:off x="1672895" y="6484192"/>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98" name="TextBox 197">
                <a:extLst>
                  <a:ext uri="{FF2B5EF4-FFF2-40B4-BE49-F238E27FC236}">
                    <a16:creationId xmlns:a16="http://schemas.microsoft.com/office/drawing/2014/main" id="{F3A5BB9E-A89F-412F-BE86-968D15E81B57}"/>
                  </a:ext>
                </a:extLst>
              </p:cNvPr>
              <p:cNvSpPr txBox="1"/>
              <p:nvPr/>
            </p:nvSpPr>
            <p:spPr>
              <a:xfrm>
                <a:off x="1650550" y="6560383"/>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AM</a:t>
                </a:r>
              </a:p>
            </p:txBody>
          </p:sp>
        </p:grpSp>
        <p:grpSp>
          <p:nvGrpSpPr>
            <p:cNvPr id="194" name="Group 193">
              <a:extLst>
                <a:ext uri="{FF2B5EF4-FFF2-40B4-BE49-F238E27FC236}">
                  <a16:creationId xmlns:a16="http://schemas.microsoft.com/office/drawing/2014/main" id="{30BFCCFB-181E-41E4-902D-6FB0FA780E92}"/>
                </a:ext>
              </a:extLst>
            </p:cNvPr>
            <p:cNvGrpSpPr/>
            <p:nvPr/>
          </p:nvGrpSpPr>
          <p:grpSpPr>
            <a:xfrm>
              <a:off x="1513192" y="6684268"/>
              <a:ext cx="995340" cy="391983"/>
              <a:chOff x="1650550" y="6702677"/>
              <a:chExt cx="995340" cy="391983"/>
            </a:xfrm>
          </p:grpSpPr>
          <p:sp>
            <p:nvSpPr>
              <p:cNvPr id="195" name="Arrow: Right 194">
                <a:extLst>
                  <a:ext uri="{FF2B5EF4-FFF2-40B4-BE49-F238E27FC236}">
                    <a16:creationId xmlns:a16="http://schemas.microsoft.com/office/drawing/2014/main" id="{45E1E71E-E06C-4302-BEAA-47A223BE9A76}"/>
                  </a:ext>
                </a:extLst>
              </p:cNvPr>
              <p:cNvSpPr/>
              <p:nvPr/>
            </p:nvSpPr>
            <p:spPr>
              <a:xfrm>
                <a:off x="1672896" y="6702677"/>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6" name="TextBox 195">
                <a:extLst>
                  <a:ext uri="{FF2B5EF4-FFF2-40B4-BE49-F238E27FC236}">
                    <a16:creationId xmlns:a16="http://schemas.microsoft.com/office/drawing/2014/main" id="{39642AFD-1B25-4EFB-BD16-C77557138912}"/>
                  </a:ext>
                </a:extLst>
              </p:cNvPr>
              <p:cNvSpPr txBox="1"/>
              <p:nvPr/>
            </p:nvSpPr>
            <p:spPr>
              <a:xfrm>
                <a:off x="1650550" y="6778868"/>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PM</a:t>
                </a:r>
              </a:p>
            </p:txBody>
          </p:sp>
        </p:grpSp>
      </p:grpSp>
      <p:sp>
        <p:nvSpPr>
          <p:cNvPr id="203" name="Title 1">
            <a:extLst>
              <a:ext uri="{FF2B5EF4-FFF2-40B4-BE49-F238E27FC236}">
                <a16:creationId xmlns:a16="http://schemas.microsoft.com/office/drawing/2014/main" id="{623DA64D-B369-4AFE-8FF5-F4A5F730CA97}"/>
              </a:ext>
            </a:extLst>
          </p:cNvPr>
          <p:cNvSpPr txBox="1">
            <a:spLocks/>
          </p:cNvSpPr>
          <p:nvPr/>
        </p:nvSpPr>
        <p:spPr>
          <a:xfrm>
            <a:off x="1042673" y="128266"/>
            <a:ext cx="10515600" cy="802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accent1"/>
                </a:solidFill>
              </a:rPr>
              <a:t>Approach Delay</a:t>
            </a:r>
            <a:endParaRPr lang="en-US" sz="4000" u="sng">
              <a:solidFill>
                <a:schemeClr val="accent1"/>
              </a:solidFill>
            </a:endParaRPr>
          </a:p>
        </p:txBody>
      </p:sp>
      <p:pic>
        <p:nvPicPr>
          <p:cNvPr id="204" name="Picture 203">
            <a:extLst>
              <a:ext uri="{FF2B5EF4-FFF2-40B4-BE49-F238E27FC236}">
                <a16:creationId xmlns:a16="http://schemas.microsoft.com/office/drawing/2014/main" id="{78BF8CFD-CA36-4336-A287-940121DD912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56818" t="15185" r="26709" b="54362"/>
          <a:stretch/>
        </p:blipFill>
        <p:spPr>
          <a:xfrm>
            <a:off x="-9505" y="-23609"/>
            <a:ext cx="1056392" cy="1098499"/>
          </a:xfrm>
          <a:prstGeom prst="rect">
            <a:avLst/>
          </a:prstGeom>
        </p:spPr>
      </p:pic>
    </p:spTree>
    <p:extLst>
      <p:ext uri="{BB962C8B-B14F-4D97-AF65-F5344CB8AC3E}">
        <p14:creationId xmlns:p14="http://schemas.microsoft.com/office/powerpoint/2010/main" val="444157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close up of a map&#10;&#10;Description automatically generated">
            <a:extLst>
              <a:ext uri="{FF2B5EF4-FFF2-40B4-BE49-F238E27FC236}">
                <a16:creationId xmlns:a16="http://schemas.microsoft.com/office/drawing/2014/main" id="{994ED35D-FD23-4218-A642-F758A79C69E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30812" r="4128" b="33433"/>
          <a:stretch/>
        </p:blipFill>
        <p:spPr>
          <a:xfrm>
            <a:off x="1295" y="3796860"/>
            <a:ext cx="12190705" cy="3057238"/>
          </a:xfrm>
          <a:prstGeom prst="rect">
            <a:avLst/>
          </a:prstGeom>
          <a:ln>
            <a:noFill/>
          </a:ln>
        </p:spPr>
      </p:pic>
      <p:grpSp>
        <p:nvGrpSpPr>
          <p:cNvPr id="17" name="Group 16">
            <a:extLst>
              <a:ext uri="{FF2B5EF4-FFF2-40B4-BE49-F238E27FC236}">
                <a16:creationId xmlns:a16="http://schemas.microsoft.com/office/drawing/2014/main" id="{2C964CF0-F5BD-4523-81B1-E6A4BA5E5029}"/>
              </a:ext>
            </a:extLst>
          </p:cNvPr>
          <p:cNvGrpSpPr/>
          <p:nvPr/>
        </p:nvGrpSpPr>
        <p:grpSpPr>
          <a:xfrm>
            <a:off x="582173" y="4293217"/>
            <a:ext cx="11519746" cy="2737946"/>
            <a:chOff x="639933" y="4118997"/>
            <a:chExt cx="11519746" cy="2737946"/>
          </a:xfrm>
          <a:noFill/>
          <a:effectLst>
            <a:glow rad="101600">
              <a:schemeClr val="bg1">
                <a:alpha val="60000"/>
              </a:schemeClr>
            </a:glow>
          </a:effectLst>
        </p:grpSpPr>
        <p:sp>
          <p:nvSpPr>
            <p:cNvPr id="147" name="TextBox 146">
              <a:extLst>
                <a:ext uri="{FF2B5EF4-FFF2-40B4-BE49-F238E27FC236}">
                  <a16:creationId xmlns:a16="http://schemas.microsoft.com/office/drawing/2014/main" id="{C1696848-F566-474F-88CD-74B295B26958}"/>
                </a:ext>
              </a:extLst>
            </p:cNvPr>
            <p:cNvSpPr txBox="1"/>
            <p:nvPr/>
          </p:nvSpPr>
          <p:spPr>
            <a:xfrm rot="16200000">
              <a:off x="166727" y="6030154"/>
              <a:ext cx="1223412"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22</a:t>
              </a:r>
              <a:r>
                <a:rPr lang="en-US" sz="1200" baseline="30000">
                  <a:solidFill>
                    <a:schemeClr val="tx1"/>
                  </a:solidFill>
                </a:rPr>
                <a:t>nd</a:t>
              </a:r>
              <a:r>
                <a:rPr lang="en-US" sz="1200">
                  <a:solidFill>
                    <a:schemeClr val="tx1"/>
                  </a:solidFill>
                </a:rPr>
                <a:t> Street NW</a:t>
              </a:r>
            </a:p>
          </p:txBody>
        </p:sp>
        <p:sp>
          <p:nvSpPr>
            <p:cNvPr id="148" name="TextBox 147">
              <a:extLst>
                <a:ext uri="{FF2B5EF4-FFF2-40B4-BE49-F238E27FC236}">
                  <a16:creationId xmlns:a16="http://schemas.microsoft.com/office/drawing/2014/main" id="{C23147E5-9605-4CC0-BACF-9EE9D15A1F85}"/>
                </a:ext>
              </a:extLst>
            </p:cNvPr>
            <p:cNvSpPr txBox="1"/>
            <p:nvPr/>
          </p:nvSpPr>
          <p:spPr>
            <a:xfrm rot="16200000">
              <a:off x="1152872" y="6050993"/>
              <a:ext cx="1188146"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21</a:t>
              </a:r>
              <a:r>
                <a:rPr lang="en-US" sz="1200" baseline="30000">
                  <a:solidFill>
                    <a:schemeClr val="tx1"/>
                  </a:solidFill>
                </a:rPr>
                <a:t>st</a:t>
              </a:r>
              <a:r>
                <a:rPr lang="en-US" sz="1200">
                  <a:solidFill>
                    <a:schemeClr val="tx1"/>
                  </a:solidFill>
                </a:rPr>
                <a:t> Street NW</a:t>
              </a:r>
            </a:p>
          </p:txBody>
        </p:sp>
        <p:sp>
          <p:nvSpPr>
            <p:cNvPr id="149" name="TextBox 148">
              <a:extLst>
                <a:ext uri="{FF2B5EF4-FFF2-40B4-BE49-F238E27FC236}">
                  <a16:creationId xmlns:a16="http://schemas.microsoft.com/office/drawing/2014/main" id="{F2B74720-153F-44B9-B55A-6B58DA7F27B3}"/>
                </a:ext>
              </a:extLst>
            </p:cNvPr>
            <p:cNvSpPr txBox="1"/>
            <p:nvPr/>
          </p:nvSpPr>
          <p:spPr>
            <a:xfrm rot="16200000">
              <a:off x="1959960" y="6050992"/>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20</a:t>
              </a:r>
              <a:r>
                <a:rPr lang="en-US" sz="1200" baseline="30000">
                  <a:solidFill>
                    <a:schemeClr val="tx1"/>
                  </a:solidFill>
                </a:rPr>
                <a:t>th</a:t>
              </a:r>
              <a:r>
                <a:rPr lang="en-US" sz="1200">
                  <a:solidFill>
                    <a:schemeClr val="tx1"/>
                  </a:solidFill>
                </a:rPr>
                <a:t> Street NW</a:t>
              </a:r>
            </a:p>
          </p:txBody>
        </p:sp>
        <p:sp>
          <p:nvSpPr>
            <p:cNvPr id="150" name="TextBox 149">
              <a:extLst>
                <a:ext uri="{FF2B5EF4-FFF2-40B4-BE49-F238E27FC236}">
                  <a16:creationId xmlns:a16="http://schemas.microsoft.com/office/drawing/2014/main" id="{C4DCDBFA-9D20-43A1-BC7B-83C31A6D10EA}"/>
                </a:ext>
              </a:extLst>
            </p:cNvPr>
            <p:cNvSpPr txBox="1"/>
            <p:nvPr/>
          </p:nvSpPr>
          <p:spPr>
            <a:xfrm rot="16200000">
              <a:off x="2590073" y="60469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19</a:t>
              </a:r>
              <a:r>
                <a:rPr lang="en-US" sz="1200" baseline="30000">
                  <a:solidFill>
                    <a:schemeClr val="tx1"/>
                  </a:solidFill>
                </a:rPr>
                <a:t>th</a:t>
              </a:r>
              <a:r>
                <a:rPr lang="en-US" sz="1200">
                  <a:solidFill>
                    <a:schemeClr val="tx1"/>
                  </a:solidFill>
                </a:rPr>
                <a:t> Street NW</a:t>
              </a:r>
            </a:p>
          </p:txBody>
        </p:sp>
        <p:sp>
          <p:nvSpPr>
            <p:cNvPr id="151" name="TextBox 150">
              <a:extLst>
                <a:ext uri="{FF2B5EF4-FFF2-40B4-BE49-F238E27FC236}">
                  <a16:creationId xmlns:a16="http://schemas.microsoft.com/office/drawing/2014/main" id="{7ABC7E45-6F41-4762-B536-3EAF593680D6}"/>
                </a:ext>
              </a:extLst>
            </p:cNvPr>
            <p:cNvSpPr txBox="1"/>
            <p:nvPr/>
          </p:nvSpPr>
          <p:spPr>
            <a:xfrm rot="16200000">
              <a:off x="3373718" y="60452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18</a:t>
              </a:r>
              <a:r>
                <a:rPr lang="en-US" sz="1200" baseline="30000">
                  <a:solidFill>
                    <a:schemeClr val="tx1"/>
                  </a:solidFill>
                </a:rPr>
                <a:t>th</a:t>
              </a:r>
              <a:r>
                <a:rPr lang="en-US" sz="1200">
                  <a:solidFill>
                    <a:schemeClr val="tx1"/>
                  </a:solidFill>
                </a:rPr>
                <a:t> Street NW</a:t>
              </a:r>
            </a:p>
          </p:txBody>
        </p:sp>
        <p:sp>
          <p:nvSpPr>
            <p:cNvPr id="158" name="TextBox 157">
              <a:extLst>
                <a:ext uri="{FF2B5EF4-FFF2-40B4-BE49-F238E27FC236}">
                  <a16:creationId xmlns:a16="http://schemas.microsoft.com/office/drawing/2014/main" id="{8F4BF390-51FD-4E4D-8B25-7E856C0B4970}"/>
                </a:ext>
              </a:extLst>
            </p:cNvPr>
            <p:cNvSpPr txBox="1"/>
            <p:nvPr/>
          </p:nvSpPr>
          <p:spPr>
            <a:xfrm rot="16200000">
              <a:off x="8892230" y="6042267"/>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13</a:t>
              </a:r>
              <a:r>
                <a:rPr lang="en-US" sz="1200" baseline="30000">
                  <a:solidFill>
                    <a:schemeClr val="tx1"/>
                  </a:solidFill>
                </a:rPr>
                <a:t>th</a:t>
              </a:r>
              <a:r>
                <a:rPr lang="en-US" sz="1200">
                  <a:solidFill>
                    <a:schemeClr val="tx1"/>
                  </a:solidFill>
                </a:rPr>
                <a:t> Street NW</a:t>
              </a:r>
            </a:p>
          </p:txBody>
        </p:sp>
        <p:sp>
          <p:nvSpPr>
            <p:cNvPr id="159" name="TextBox 158">
              <a:extLst>
                <a:ext uri="{FF2B5EF4-FFF2-40B4-BE49-F238E27FC236}">
                  <a16:creationId xmlns:a16="http://schemas.microsoft.com/office/drawing/2014/main" id="{95DB3290-81FD-440D-B2E9-33EC850BB108}"/>
                </a:ext>
              </a:extLst>
            </p:cNvPr>
            <p:cNvSpPr txBox="1"/>
            <p:nvPr/>
          </p:nvSpPr>
          <p:spPr>
            <a:xfrm rot="16200000">
              <a:off x="9583297" y="6037808"/>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12</a:t>
              </a:r>
              <a:r>
                <a:rPr lang="en-US" sz="1200" baseline="30000">
                  <a:solidFill>
                    <a:schemeClr val="tx1"/>
                  </a:solidFill>
                </a:rPr>
                <a:t>th</a:t>
              </a:r>
              <a:r>
                <a:rPr lang="en-US" sz="1200">
                  <a:solidFill>
                    <a:schemeClr val="tx1"/>
                  </a:solidFill>
                </a:rPr>
                <a:t> Street NW</a:t>
              </a:r>
            </a:p>
          </p:txBody>
        </p:sp>
        <p:sp>
          <p:nvSpPr>
            <p:cNvPr id="160" name="TextBox 159">
              <a:extLst>
                <a:ext uri="{FF2B5EF4-FFF2-40B4-BE49-F238E27FC236}">
                  <a16:creationId xmlns:a16="http://schemas.microsoft.com/office/drawing/2014/main" id="{24F7591F-F20F-47EF-B99C-08055CE9B42F}"/>
                </a:ext>
              </a:extLst>
            </p:cNvPr>
            <p:cNvSpPr txBox="1"/>
            <p:nvPr/>
          </p:nvSpPr>
          <p:spPr>
            <a:xfrm rot="16200000">
              <a:off x="10054174"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11</a:t>
              </a:r>
              <a:r>
                <a:rPr lang="en-US" sz="1200" baseline="30000">
                  <a:solidFill>
                    <a:schemeClr val="tx1"/>
                  </a:solidFill>
                </a:rPr>
                <a:t>th</a:t>
              </a:r>
              <a:r>
                <a:rPr lang="en-US" sz="1200">
                  <a:solidFill>
                    <a:schemeClr val="tx1"/>
                  </a:solidFill>
                </a:rPr>
                <a:t> Street NW</a:t>
              </a:r>
            </a:p>
          </p:txBody>
        </p:sp>
        <p:sp>
          <p:nvSpPr>
            <p:cNvPr id="161" name="TextBox 160">
              <a:extLst>
                <a:ext uri="{FF2B5EF4-FFF2-40B4-BE49-F238E27FC236}">
                  <a16:creationId xmlns:a16="http://schemas.microsoft.com/office/drawing/2014/main" id="{E5C7CE55-2348-468E-8A88-4FD19AF42D5C}"/>
                </a:ext>
              </a:extLst>
            </p:cNvPr>
            <p:cNvSpPr txBox="1"/>
            <p:nvPr/>
          </p:nvSpPr>
          <p:spPr>
            <a:xfrm rot="16200000">
              <a:off x="10593541"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10</a:t>
              </a:r>
              <a:r>
                <a:rPr lang="en-US" sz="1200" baseline="30000">
                  <a:solidFill>
                    <a:schemeClr val="tx1"/>
                  </a:solidFill>
                </a:rPr>
                <a:t>th</a:t>
              </a:r>
              <a:r>
                <a:rPr lang="en-US" sz="1200">
                  <a:solidFill>
                    <a:schemeClr val="tx1"/>
                  </a:solidFill>
                </a:rPr>
                <a:t> Street NW</a:t>
              </a:r>
            </a:p>
          </p:txBody>
        </p:sp>
        <p:sp>
          <p:nvSpPr>
            <p:cNvPr id="162" name="TextBox 161">
              <a:extLst>
                <a:ext uri="{FF2B5EF4-FFF2-40B4-BE49-F238E27FC236}">
                  <a16:creationId xmlns:a16="http://schemas.microsoft.com/office/drawing/2014/main" id="{A869F9AD-83AC-4DD7-B5D2-D1B2B088D93B}"/>
                </a:ext>
              </a:extLst>
            </p:cNvPr>
            <p:cNvSpPr txBox="1"/>
            <p:nvPr/>
          </p:nvSpPr>
          <p:spPr>
            <a:xfrm rot="16200000">
              <a:off x="11340543" y="6037807"/>
              <a:ext cx="1361273"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a:solidFill>
                    <a:schemeClr val="tx1"/>
                  </a:solidFill>
                </a:rPr>
                <a:t>9</a:t>
              </a:r>
              <a:r>
                <a:rPr lang="en-US" sz="1200" baseline="30000">
                  <a:solidFill>
                    <a:schemeClr val="tx1"/>
                  </a:solidFill>
                </a:rPr>
                <a:t>th</a:t>
              </a:r>
              <a:r>
                <a:rPr lang="en-US" sz="1200">
                  <a:solidFill>
                    <a:schemeClr val="tx1"/>
                  </a:solidFill>
                </a:rPr>
                <a:t> Street NW</a:t>
              </a:r>
            </a:p>
          </p:txBody>
        </p:sp>
        <p:sp>
          <p:nvSpPr>
            <p:cNvPr id="164" name="TextBox 163">
              <a:extLst>
                <a:ext uri="{FF2B5EF4-FFF2-40B4-BE49-F238E27FC236}">
                  <a16:creationId xmlns:a16="http://schemas.microsoft.com/office/drawing/2014/main" id="{6E4586F6-054F-4251-9EE6-5BFDFD035F92}"/>
                </a:ext>
              </a:extLst>
            </p:cNvPr>
            <p:cNvSpPr txBox="1"/>
            <p:nvPr/>
          </p:nvSpPr>
          <p:spPr>
            <a:xfrm rot="3798148">
              <a:off x="4295900" y="4421268"/>
              <a:ext cx="1047082"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Connecticut</a:t>
              </a:r>
              <a:br>
                <a:rPr lang="en-US" sz="1200">
                  <a:solidFill>
                    <a:schemeClr val="tx1"/>
                  </a:solidFill>
                </a:rPr>
              </a:br>
              <a:r>
                <a:rPr lang="en-US" sz="1200">
                  <a:solidFill>
                    <a:schemeClr val="tx1"/>
                  </a:solidFill>
                </a:rPr>
                <a:t> Avenue NW</a:t>
              </a:r>
            </a:p>
          </p:txBody>
        </p:sp>
        <p:sp>
          <p:nvSpPr>
            <p:cNvPr id="165" name="TextBox 164">
              <a:extLst>
                <a:ext uri="{FF2B5EF4-FFF2-40B4-BE49-F238E27FC236}">
                  <a16:creationId xmlns:a16="http://schemas.microsoft.com/office/drawing/2014/main" id="{5B18439A-29DC-4F59-9D59-F5455E872E15}"/>
                </a:ext>
              </a:extLst>
            </p:cNvPr>
            <p:cNvSpPr txBox="1"/>
            <p:nvPr/>
          </p:nvSpPr>
          <p:spPr>
            <a:xfrm rot="17788019">
              <a:off x="7395990" y="4390065"/>
              <a:ext cx="1003801"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Vermont</a:t>
              </a:r>
              <a:br>
                <a:rPr lang="en-US" sz="1200">
                  <a:solidFill>
                    <a:schemeClr val="tx1"/>
                  </a:solidFill>
                </a:rPr>
              </a:br>
              <a:r>
                <a:rPr lang="en-US" sz="1200">
                  <a:solidFill>
                    <a:schemeClr val="tx1"/>
                  </a:solidFill>
                </a:rPr>
                <a:t>Avenue NW</a:t>
              </a:r>
            </a:p>
          </p:txBody>
        </p:sp>
        <p:sp>
          <p:nvSpPr>
            <p:cNvPr id="153" name="TextBox 152">
              <a:extLst>
                <a:ext uri="{FF2B5EF4-FFF2-40B4-BE49-F238E27FC236}">
                  <a16:creationId xmlns:a16="http://schemas.microsoft.com/office/drawing/2014/main" id="{C8A4FF4F-435E-4F57-82A2-9431EF46A4F7}"/>
                </a:ext>
              </a:extLst>
            </p:cNvPr>
            <p:cNvSpPr txBox="1"/>
            <p:nvPr/>
          </p:nvSpPr>
          <p:spPr>
            <a:xfrm rot="16200000">
              <a:off x="4815453" y="5996523"/>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17</a:t>
              </a:r>
              <a:r>
                <a:rPr lang="en-US" sz="1200" baseline="30000">
                  <a:solidFill>
                    <a:schemeClr val="tx1"/>
                  </a:solidFill>
                </a:rPr>
                <a:t>th</a:t>
              </a:r>
              <a:r>
                <a:rPr lang="en-US" sz="1200">
                  <a:solidFill>
                    <a:schemeClr val="tx1"/>
                  </a:solidFill>
                </a:rPr>
                <a:t> Street NW</a:t>
              </a:r>
            </a:p>
          </p:txBody>
        </p:sp>
        <p:sp>
          <p:nvSpPr>
            <p:cNvPr id="154" name="TextBox 153">
              <a:extLst>
                <a:ext uri="{FF2B5EF4-FFF2-40B4-BE49-F238E27FC236}">
                  <a16:creationId xmlns:a16="http://schemas.microsoft.com/office/drawing/2014/main" id="{3ED5E1D5-1ED2-4DC6-A146-45E694AD36C6}"/>
                </a:ext>
              </a:extLst>
            </p:cNvPr>
            <p:cNvSpPr txBox="1"/>
            <p:nvPr/>
          </p:nvSpPr>
          <p:spPr>
            <a:xfrm rot="16200000">
              <a:off x="5742721" y="604528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16</a:t>
              </a:r>
              <a:r>
                <a:rPr lang="en-US" sz="1200" baseline="30000">
                  <a:solidFill>
                    <a:schemeClr val="tx1"/>
                  </a:solidFill>
                </a:rPr>
                <a:t>th</a:t>
              </a:r>
              <a:r>
                <a:rPr lang="en-US" sz="1200">
                  <a:solidFill>
                    <a:schemeClr val="tx1"/>
                  </a:solidFill>
                </a:rPr>
                <a:t> Street NW</a:t>
              </a:r>
            </a:p>
          </p:txBody>
        </p:sp>
        <p:sp>
          <p:nvSpPr>
            <p:cNvPr id="155" name="TextBox 154">
              <a:extLst>
                <a:ext uri="{FF2B5EF4-FFF2-40B4-BE49-F238E27FC236}">
                  <a16:creationId xmlns:a16="http://schemas.microsoft.com/office/drawing/2014/main" id="{8F42BD27-193A-45A5-BBBE-D822D982A8DA}"/>
                </a:ext>
              </a:extLst>
            </p:cNvPr>
            <p:cNvSpPr txBox="1"/>
            <p:nvPr/>
          </p:nvSpPr>
          <p:spPr>
            <a:xfrm rot="16200000">
              <a:off x="6650001" y="6055302"/>
              <a:ext cx="1165704"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15</a:t>
              </a:r>
              <a:r>
                <a:rPr lang="en-US" sz="1200" baseline="30000">
                  <a:solidFill>
                    <a:schemeClr val="tx1"/>
                  </a:solidFill>
                </a:rPr>
                <a:t>h</a:t>
              </a:r>
              <a:r>
                <a:rPr lang="en-US" sz="1200">
                  <a:solidFill>
                    <a:schemeClr val="tx1"/>
                  </a:solidFill>
                </a:rPr>
                <a:t> Street NW</a:t>
              </a:r>
            </a:p>
          </p:txBody>
        </p:sp>
        <p:sp>
          <p:nvSpPr>
            <p:cNvPr id="156" name="TextBox 155">
              <a:extLst>
                <a:ext uri="{FF2B5EF4-FFF2-40B4-BE49-F238E27FC236}">
                  <a16:creationId xmlns:a16="http://schemas.microsoft.com/office/drawing/2014/main" id="{EDB3A203-FDB4-46D7-8172-C64AA17B60F9}"/>
                </a:ext>
              </a:extLst>
            </p:cNvPr>
            <p:cNvSpPr txBox="1"/>
            <p:nvPr/>
          </p:nvSpPr>
          <p:spPr>
            <a:xfrm rot="16200000">
              <a:off x="7812361" y="6045279"/>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14</a:t>
              </a:r>
              <a:r>
                <a:rPr lang="en-US" sz="1200" baseline="30000">
                  <a:solidFill>
                    <a:schemeClr val="tx1"/>
                  </a:solidFill>
                </a:rPr>
                <a:t>th</a:t>
              </a:r>
              <a:r>
                <a:rPr lang="en-US" sz="1200">
                  <a:solidFill>
                    <a:schemeClr val="tx1"/>
                  </a:solidFill>
                </a:rPr>
                <a:t> Street NW</a:t>
              </a:r>
            </a:p>
          </p:txBody>
        </p:sp>
      </p:grpSp>
      <p:sp>
        <p:nvSpPr>
          <p:cNvPr id="196" name="Content Placeholder 2">
            <a:extLst>
              <a:ext uri="{FF2B5EF4-FFF2-40B4-BE49-F238E27FC236}">
                <a16:creationId xmlns:a16="http://schemas.microsoft.com/office/drawing/2014/main" id="{D7823AE7-C9C0-487C-92E0-412AFB2ECADD}"/>
              </a:ext>
            </a:extLst>
          </p:cNvPr>
          <p:cNvSpPr>
            <a:spLocks noGrp="1"/>
          </p:cNvSpPr>
          <p:nvPr>
            <p:ph idx="4294967295"/>
          </p:nvPr>
        </p:nvSpPr>
        <p:spPr>
          <a:xfrm>
            <a:off x="0" y="1954213"/>
            <a:ext cx="1635125" cy="290512"/>
          </a:xfrm>
        </p:spPr>
        <p:txBody>
          <a:bodyPr anchor="ctr">
            <a:normAutofit lnSpcReduction="10000"/>
          </a:bodyPr>
          <a:lstStyle/>
          <a:p>
            <a:pPr marL="0" indent="0" algn="ctr">
              <a:buNone/>
            </a:pPr>
            <a:r>
              <a:rPr lang="en-US" sz="1600" b="1">
                <a:solidFill>
                  <a:schemeClr val="tx2"/>
                </a:solidFill>
              </a:rPr>
              <a:t>AM Peak</a:t>
            </a:r>
          </a:p>
        </p:txBody>
      </p:sp>
      <p:sp>
        <p:nvSpPr>
          <p:cNvPr id="220" name="Content Placeholder 2">
            <a:extLst>
              <a:ext uri="{FF2B5EF4-FFF2-40B4-BE49-F238E27FC236}">
                <a16:creationId xmlns:a16="http://schemas.microsoft.com/office/drawing/2014/main" id="{D9BBBA63-31C2-4AFE-B5A2-6C65121AD260}"/>
              </a:ext>
            </a:extLst>
          </p:cNvPr>
          <p:cNvSpPr txBox="1">
            <a:spLocks/>
          </p:cNvSpPr>
          <p:nvPr/>
        </p:nvSpPr>
        <p:spPr>
          <a:xfrm>
            <a:off x="-864" y="720553"/>
            <a:ext cx="9133591" cy="4336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i="1"/>
              <a:t>* Average travel speed approximated from reported travel time measurements. Estimate includes intersection delay and transit dwell time.</a:t>
            </a:r>
          </a:p>
        </p:txBody>
      </p:sp>
      <p:sp>
        <p:nvSpPr>
          <p:cNvPr id="2" name="Rectangle 1">
            <a:extLst>
              <a:ext uri="{FF2B5EF4-FFF2-40B4-BE49-F238E27FC236}">
                <a16:creationId xmlns:a16="http://schemas.microsoft.com/office/drawing/2014/main" id="{909E9535-01E6-4D9B-95B3-10F93BFE470C}"/>
              </a:ext>
            </a:extLst>
          </p:cNvPr>
          <p:cNvSpPr/>
          <p:nvPr/>
        </p:nvSpPr>
        <p:spPr>
          <a:xfrm>
            <a:off x="520700" y="4348550"/>
            <a:ext cx="11540956" cy="2258129"/>
          </a:xfrm>
          <a:prstGeom prst="rect">
            <a:avLst/>
          </a:prstGeom>
          <a:solidFill>
            <a:srgbClr val="3F3F3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383B4C0-79AA-420B-9EDD-BEAFA2F9C6AF}"/>
              </a:ext>
            </a:extLst>
          </p:cNvPr>
          <p:cNvCxnSpPr>
            <a:cxnSpLocks/>
          </p:cNvCxnSpPr>
          <p:nvPr/>
        </p:nvCxnSpPr>
        <p:spPr>
          <a:xfrm>
            <a:off x="511763" y="5431266"/>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0778319-5A76-450F-9B19-F0F84F6CDEAB}"/>
              </a:ext>
            </a:extLst>
          </p:cNvPr>
          <p:cNvCxnSpPr>
            <a:cxnSpLocks/>
          </p:cNvCxnSpPr>
          <p:nvPr/>
        </p:nvCxnSpPr>
        <p:spPr>
          <a:xfrm>
            <a:off x="511762" y="5458687"/>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pic>
        <p:nvPicPr>
          <p:cNvPr id="135" name="Picture 134" descr="A close up of a map&#10;&#10;Description automatically generated">
            <a:extLst>
              <a:ext uri="{FF2B5EF4-FFF2-40B4-BE49-F238E27FC236}">
                <a16:creationId xmlns:a16="http://schemas.microsoft.com/office/drawing/2014/main" id="{D36B1EEC-B33C-45B6-ADB9-BA67F13D803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33673" r="4128" b="33434"/>
          <a:stretch/>
        </p:blipFill>
        <p:spPr>
          <a:xfrm>
            <a:off x="1" y="942320"/>
            <a:ext cx="12191999" cy="2812658"/>
          </a:xfrm>
          <a:prstGeom prst="rect">
            <a:avLst/>
          </a:prstGeom>
          <a:ln>
            <a:noFill/>
          </a:ln>
        </p:spPr>
      </p:pic>
      <p:grpSp>
        <p:nvGrpSpPr>
          <p:cNvPr id="136" name="Group 135">
            <a:extLst>
              <a:ext uri="{FF2B5EF4-FFF2-40B4-BE49-F238E27FC236}">
                <a16:creationId xmlns:a16="http://schemas.microsoft.com/office/drawing/2014/main" id="{384C8716-4BF1-4CBD-BBBF-EE5E952189AF}"/>
              </a:ext>
            </a:extLst>
          </p:cNvPr>
          <p:cNvGrpSpPr/>
          <p:nvPr/>
        </p:nvGrpSpPr>
        <p:grpSpPr>
          <a:xfrm>
            <a:off x="591111" y="1194097"/>
            <a:ext cx="11519746" cy="2737946"/>
            <a:chOff x="639933" y="4118997"/>
            <a:chExt cx="11519746" cy="2737946"/>
          </a:xfrm>
          <a:noFill/>
          <a:effectLst>
            <a:glow rad="101600">
              <a:schemeClr val="bg1">
                <a:alpha val="60000"/>
              </a:schemeClr>
            </a:glow>
          </a:effectLst>
        </p:grpSpPr>
        <p:sp>
          <p:nvSpPr>
            <p:cNvPr id="137" name="TextBox 136">
              <a:extLst>
                <a:ext uri="{FF2B5EF4-FFF2-40B4-BE49-F238E27FC236}">
                  <a16:creationId xmlns:a16="http://schemas.microsoft.com/office/drawing/2014/main" id="{F1BB52AA-140D-4831-8DC7-BAE4B3004683}"/>
                </a:ext>
              </a:extLst>
            </p:cNvPr>
            <p:cNvSpPr txBox="1"/>
            <p:nvPr/>
          </p:nvSpPr>
          <p:spPr>
            <a:xfrm rot="16200000">
              <a:off x="166727" y="6030154"/>
              <a:ext cx="1223412"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22</a:t>
              </a:r>
              <a:r>
                <a:rPr lang="en-US" sz="1200" baseline="30000">
                  <a:solidFill>
                    <a:schemeClr val="tx1"/>
                  </a:solidFill>
                </a:rPr>
                <a:t>nd</a:t>
              </a:r>
              <a:r>
                <a:rPr lang="en-US" sz="1200">
                  <a:solidFill>
                    <a:schemeClr val="tx1"/>
                  </a:solidFill>
                </a:rPr>
                <a:t> Street NW</a:t>
              </a:r>
            </a:p>
          </p:txBody>
        </p:sp>
        <p:sp>
          <p:nvSpPr>
            <p:cNvPr id="138" name="TextBox 137">
              <a:extLst>
                <a:ext uri="{FF2B5EF4-FFF2-40B4-BE49-F238E27FC236}">
                  <a16:creationId xmlns:a16="http://schemas.microsoft.com/office/drawing/2014/main" id="{06BDDA4B-46D9-4F05-B61D-6BD7FEB6998D}"/>
                </a:ext>
              </a:extLst>
            </p:cNvPr>
            <p:cNvSpPr txBox="1"/>
            <p:nvPr/>
          </p:nvSpPr>
          <p:spPr>
            <a:xfrm rot="16200000">
              <a:off x="1152872" y="6050993"/>
              <a:ext cx="1188146"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21</a:t>
              </a:r>
              <a:r>
                <a:rPr lang="en-US" sz="1200" baseline="30000">
                  <a:solidFill>
                    <a:schemeClr val="tx1"/>
                  </a:solidFill>
                </a:rPr>
                <a:t>st</a:t>
              </a:r>
              <a:r>
                <a:rPr lang="en-US" sz="1200">
                  <a:solidFill>
                    <a:schemeClr val="tx1"/>
                  </a:solidFill>
                </a:rPr>
                <a:t> Street NW</a:t>
              </a:r>
            </a:p>
          </p:txBody>
        </p:sp>
        <p:sp>
          <p:nvSpPr>
            <p:cNvPr id="139" name="TextBox 138">
              <a:extLst>
                <a:ext uri="{FF2B5EF4-FFF2-40B4-BE49-F238E27FC236}">
                  <a16:creationId xmlns:a16="http://schemas.microsoft.com/office/drawing/2014/main" id="{6F34740B-18E4-46A6-9668-3C2F987F880F}"/>
                </a:ext>
              </a:extLst>
            </p:cNvPr>
            <p:cNvSpPr txBox="1"/>
            <p:nvPr/>
          </p:nvSpPr>
          <p:spPr>
            <a:xfrm rot="16200000">
              <a:off x="1959960" y="6050992"/>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20</a:t>
              </a:r>
              <a:r>
                <a:rPr lang="en-US" sz="1200" baseline="30000">
                  <a:solidFill>
                    <a:schemeClr val="tx1"/>
                  </a:solidFill>
                </a:rPr>
                <a:t>th</a:t>
              </a:r>
              <a:r>
                <a:rPr lang="en-US" sz="1200">
                  <a:solidFill>
                    <a:schemeClr val="tx1"/>
                  </a:solidFill>
                </a:rPr>
                <a:t> Street NW</a:t>
              </a:r>
            </a:p>
          </p:txBody>
        </p:sp>
        <p:sp>
          <p:nvSpPr>
            <p:cNvPr id="140" name="TextBox 139">
              <a:extLst>
                <a:ext uri="{FF2B5EF4-FFF2-40B4-BE49-F238E27FC236}">
                  <a16:creationId xmlns:a16="http://schemas.microsoft.com/office/drawing/2014/main" id="{3BCCC502-1A37-458D-B3A5-C8F3DCCBB3CB}"/>
                </a:ext>
              </a:extLst>
            </p:cNvPr>
            <p:cNvSpPr txBox="1"/>
            <p:nvPr/>
          </p:nvSpPr>
          <p:spPr>
            <a:xfrm rot="16200000">
              <a:off x="2590073" y="60469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19</a:t>
              </a:r>
              <a:r>
                <a:rPr lang="en-US" sz="1200" baseline="30000">
                  <a:solidFill>
                    <a:schemeClr val="tx1"/>
                  </a:solidFill>
                </a:rPr>
                <a:t>th</a:t>
              </a:r>
              <a:r>
                <a:rPr lang="en-US" sz="1200">
                  <a:solidFill>
                    <a:schemeClr val="tx1"/>
                  </a:solidFill>
                </a:rPr>
                <a:t> Street NW</a:t>
              </a:r>
            </a:p>
          </p:txBody>
        </p:sp>
        <p:sp>
          <p:nvSpPr>
            <p:cNvPr id="141" name="TextBox 140">
              <a:extLst>
                <a:ext uri="{FF2B5EF4-FFF2-40B4-BE49-F238E27FC236}">
                  <a16:creationId xmlns:a16="http://schemas.microsoft.com/office/drawing/2014/main" id="{0124A64F-A8C4-4E37-9637-371ECFC82FC7}"/>
                </a:ext>
              </a:extLst>
            </p:cNvPr>
            <p:cNvSpPr txBox="1"/>
            <p:nvPr/>
          </p:nvSpPr>
          <p:spPr>
            <a:xfrm rot="16200000">
              <a:off x="3373718" y="60452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18</a:t>
              </a:r>
              <a:r>
                <a:rPr lang="en-US" sz="1200" baseline="30000">
                  <a:solidFill>
                    <a:schemeClr val="tx1"/>
                  </a:solidFill>
                </a:rPr>
                <a:t>th</a:t>
              </a:r>
              <a:r>
                <a:rPr lang="en-US" sz="1200">
                  <a:solidFill>
                    <a:schemeClr val="tx1"/>
                  </a:solidFill>
                </a:rPr>
                <a:t> Street NW</a:t>
              </a:r>
            </a:p>
          </p:txBody>
        </p:sp>
        <p:sp>
          <p:nvSpPr>
            <p:cNvPr id="142" name="TextBox 141">
              <a:extLst>
                <a:ext uri="{FF2B5EF4-FFF2-40B4-BE49-F238E27FC236}">
                  <a16:creationId xmlns:a16="http://schemas.microsoft.com/office/drawing/2014/main" id="{45375D2A-3D65-4731-8FF4-7F81AE6313AF}"/>
                </a:ext>
              </a:extLst>
            </p:cNvPr>
            <p:cNvSpPr txBox="1"/>
            <p:nvPr/>
          </p:nvSpPr>
          <p:spPr>
            <a:xfrm rot="16200000">
              <a:off x="8892230" y="6042267"/>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13</a:t>
              </a:r>
              <a:r>
                <a:rPr lang="en-US" sz="1200" baseline="30000">
                  <a:solidFill>
                    <a:schemeClr val="tx1"/>
                  </a:solidFill>
                </a:rPr>
                <a:t>th</a:t>
              </a:r>
              <a:r>
                <a:rPr lang="en-US" sz="1200">
                  <a:solidFill>
                    <a:schemeClr val="tx1"/>
                  </a:solidFill>
                </a:rPr>
                <a:t> Street NW</a:t>
              </a:r>
            </a:p>
          </p:txBody>
        </p:sp>
        <p:sp>
          <p:nvSpPr>
            <p:cNvPr id="143" name="TextBox 142">
              <a:extLst>
                <a:ext uri="{FF2B5EF4-FFF2-40B4-BE49-F238E27FC236}">
                  <a16:creationId xmlns:a16="http://schemas.microsoft.com/office/drawing/2014/main" id="{74E6BAE4-D723-4DF2-8A47-C12DF5CB5E8E}"/>
                </a:ext>
              </a:extLst>
            </p:cNvPr>
            <p:cNvSpPr txBox="1"/>
            <p:nvPr/>
          </p:nvSpPr>
          <p:spPr>
            <a:xfrm rot="16200000">
              <a:off x="9583297" y="6037808"/>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12</a:t>
              </a:r>
              <a:r>
                <a:rPr lang="en-US" sz="1200" baseline="30000">
                  <a:solidFill>
                    <a:schemeClr val="tx1"/>
                  </a:solidFill>
                </a:rPr>
                <a:t>th</a:t>
              </a:r>
              <a:r>
                <a:rPr lang="en-US" sz="1200">
                  <a:solidFill>
                    <a:schemeClr val="tx1"/>
                  </a:solidFill>
                </a:rPr>
                <a:t> Street NW</a:t>
              </a:r>
            </a:p>
          </p:txBody>
        </p:sp>
        <p:sp>
          <p:nvSpPr>
            <p:cNvPr id="144" name="TextBox 143">
              <a:extLst>
                <a:ext uri="{FF2B5EF4-FFF2-40B4-BE49-F238E27FC236}">
                  <a16:creationId xmlns:a16="http://schemas.microsoft.com/office/drawing/2014/main" id="{18203DE8-B90E-4DB0-83C6-C61A8CEE3436}"/>
                </a:ext>
              </a:extLst>
            </p:cNvPr>
            <p:cNvSpPr txBox="1"/>
            <p:nvPr/>
          </p:nvSpPr>
          <p:spPr>
            <a:xfrm rot="16200000">
              <a:off x="10054174"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11</a:t>
              </a:r>
              <a:r>
                <a:rPr lang="en-US" sz="1200" baseline="30000">
                  <a:solidFill>
                    <a:schemeClr val="tx1"/>
                  </a:solidFill>
                </a:rPr>
                <a:t>th</a:t>
              </a:r>
              <a:r>
                <a:rPr lang="en-US" sz="1200">
                  <a:solidFill>
                    <a:schemeClr val="tx1"/>
                  </a:solidFill>
                </a:rPr>
                <a:t> Street NW</a:t>
              </a:r>
            </a:p>
          </p:txBody>
        </p:sp>
        <p:sp>
          <p:nvSpPr>
            <p:cNvPr id="145" name="TextBox 144">
              <a:extLst>
                <a:ext uri="{FF2B5EF4-FFF2-40B4-BE49-F238E27FC236}">
                  <a16:creationId xmlns:a16="http://schemas.microsoft.com/office/drawing/2014/main" id="{6C5CC0E2-E389-4017-A55D-8B0B30727C1D}"/>
                </a:ext>
              </a:extLst>
            </p:cNvPr>
            <p:cNvSpPr txBox="1"/>
            <p:nvPr/>
          </p:nvSpPr>
          <p:spPr>
            <a:xfrm rot="16200000">
              <a:off x="10593541"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10</a:t>
              </a:r>
              <a:r>
                <a:rPr lang="en-US" sz="1200" baseline="30000">
                  <a:solidFill>
                    <a:schemeClr val="tx1"/>
                  </a:solidFill>
                </a:rPr>
                <a:t>th</a:t>
              </a:r>
              <a:r>
                <a:rPr lang="en-US" sz="1200">
                  <a:solidFill>
                    <a:schemeClr val="tx1"/>
                  </a:solidFill>
                </a:rPr>
                <a:t> Street NW</a:t>
              </a:r>
            </a:p>
          </p:txBody>
        </p:sp>
        <p:sp>
          <p:nvSpPr>
            <p:cNvPr id="146" name="TextBox 145">
              <a:extLst>
                <a:ext uri="{FF2B5EF4-FFF2-40B4-BE49-F238E27FC236}">
                  <a16:creationId xmlns:a16="http://schemas.microsoft.com/office/drawing/2014/main" id="{9A7E1AE8-0ABE-48C9-8DB5-D542AEC9452C}"/>
                </a:ext>
              </a:extLst>
            </p:cNvPr>
            <p:cNvSpPr txBox="1"/>
            <p:nvPr/>
          </p:nvSpPr>
          <p:spPr>
            <a:xfrm rot="16200000">
              <a:off x="11340543" y="6037807"/>
              <a:ext cx="1361273"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a:solidFill>
                    <a:schemeClr val="tx1"/>
                  </a:solidFill>
                </a:rPr>
                <a:t>9</a:t>
              </a:r>
              <a:r>
                <a:rPr lang="en-US" sz="1200" baseline="30000">
                  <a:solidFill>
                    <a:schemeClr val="tx1"/>
                  </a:solidFill>
                </a:rPr>
                <a:t>th</a:t>
              </a:r>
              <a:r>
                <a:rPr lang="en-US" sz="1200">
                  <a:solidFill>
                    <a:schemeClr val="tx1"/>
                  </a:solidFill>
                </a:rPr>
                <a:t> Street NW</a:t>
              </a:r>
            </a:p>
          </p:txBody>
        </p:sp>
        <p:sp>
          <p:nvSpPr>
            <p:cNvPr id="157" name="TextBox 156">
              <a:extLst>
                <a:ext uri="{FF2B5EF4-FFF2-40B4-BE49-F238E27FC236}">
                  <a16:creationId xmlns:a16="http://schemas.microsoft.com/office/drawing/2014/main" id="{D85FB6F3-B7B2-4A0D-B3D9-9396ABB9E0A8}"/>
                </a:ext>
              </a:extLst>
            </p:cNvPr>
            <p:cNvSpPr txBox="1"/>
            <p:nvPr/>
          </p:nvSpPr>
          <p:spPr>
            <a:xfrm rot="17788019">
              <a:off x="7395990" y="4390065"/>
              <a:ext cx="1003801"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Vermont</a:t>
              </a:r>
              <a:br>
                <a:rPr lang="en-US" sz="1200">
                  <a:solidFill>
                    <a:schemeClr val="tx1"/>
                  </a:solidFill>
                </a:rPr>
              </a:br>
              <a:r>
                <a:rPr lang="en-US" sz="1200">
                  <a:solidFill>
                    <a:schemeClr val="tx1"/>
                  </a:solidFill>
                </a:rPr>
                <a:t>Avenue NW</a:t>
              </a:r>
            </a:p>
          </p:txBody>
        </p:sp>
        <p:sp>
          <p:nvSpPr>
            <p:cNvPr id="163" name="TextBox 162">
              <a:extLst>
                <a:ext uri="{FF2B5EF4-FFF2-40B4-BE49-F238E27FC236}">
                  <a16:creationId xmlns:a16="http://schemas.microsoft.com/office/drawing/2014/main" id="{50873DA1-2DA0-4312-8D17-487599D5F9F2}"/>
                </a:ext>
              </a:extLst>
            </p:cNvPr>
            <p:cNvSpPr txBox="1"/>
            <p:nvPr/>
          </p:nvSpPr>
          <p:spPr>
            <a:xfrm rot="16200000">
              <a:off x="4815453" y="5996523"/>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17</a:t>
              </a:r>
              <a:r>
                <a:rPr lang="en-US" sz="1200" baseline="30000">
                  <a:solidFill>
                    <a:schemeClr val="tx1"/>
                  </a:solidFill>
                </a:rPr>
                <a:t>th</a:t>
              </a:r>
              <a:r>
                <a:rPr lang="en-US" sz="1200">
                  <a:solidFill>
                    <a:schemeClr val="tx1"/>
                  </a:solidFill>
                </a:rPr>
                <a:t> Street NW</a:t>
              </a:r>
            </a:p>
          </p:txBody>
        </p:sp>
        <p:sp>
          <p:nvSpPr>
            <p:cNvPr id="166" name="TextBox 165">
              <a:extLst>
                <a:ext uri="{FF2B5EF4-FFF2-40B4-BE49-F238E27FC236}">
                  <a16:creationId xmlns:a16="http://schemas.microsoft.com/office/drawing/2014/main" id="{91674465-D106-4C4D-9177-487B4912EC9B}"/>
                </a:ext>
              </a:extLst>
            </p:cNvPr>
            <p:cNvSpPr txBox="1"/>
            <p:nvPr/>
          </p:nvSpPr>
          <p:spPr>
            <a:xfrm rot="16200000">
              <a:off x="5742721" y="604528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16</a:t>
              </a:r>
              <a:r>
                <a:rPr lang="en-US" sz="1200" baseline="30000">
                  <a:solidFill>
                    <a:schemeClr val="tx1"/>
                  </a:solidFill>
                </a:rPr>
                <a:t>th</a:t>
              </a:r>
              <a:r>
                <a:rPr lang="en-US" sz="1200">
                  <a:solidFill>
                    <a:schemeClr val="tx1"/>
                  </a:solidFill>
                </a:rPr>
                <a:t> Street NW</a:t>
              </a:r>
            </a:p>
          </p:txBody>
        </p:sp>
        <p:sp>
          <p:nvSpPr>
            <p:cNvPr id="167" name="TextBox 166">
              <a:extLst>
                <a:ext uri="{FF2B5EF4-FFF2-40B4-BE49-F238E27FC236}">
                  <a16:creationId xmlns:a16="http://schemas.microsoft.com/office/drawing/2014/main" id="{B6594221-45A0-4B7B-B368-08F3C69591CD}"/>
                </a:ext>
              </a:extLst>
            </p:cNvPr>
            <p:cNvSpPr txBox="1"/>
            <p:nvPr/>
          </p:nvSpPr>
          <p:spPr>
            <a:xfrm rot="16200000">
              <a:off x="6650001" y="6055302"/>
              <a:ext cx="1165704"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15</a:t>
              </a:r>
              <a:r>
                <a:rPr lang="en-US" sz="1200" baseline="30000">
                  <a:solidFill>
                    <a:schemeClr val="tx1"/>
                  </a:solidFill>
                </a:rPr>
                <a:t>h</a:t>
              </a:r>
              <a:r>
                <a:rPr lang="en-US" sz="1200">
                  <a:solidFill>
                    <a:schemeClr val="tx1"/>
                  </a:solidFill>
                </a:rPr>
                <a:t> Street NW</a:t>
              </a:r>
            </a:p>
          </p:txBody>
        </p:sp>
        <p:sp>
          <p:nvSpPr>
            <p:cNvPr id="168" name="TextBox 167">
              <a:extLst>
                <a:ext uri="{FF2B5EF4-FFF2-40B4-BE49-F238E27FC236}">
                  <a16:creationId xmlns:a16="http://schemas.microsoft.com/office/drawing/2014/main" id="{ABAB8FE5-82E5-4541-A86B-810C31D283D0}"/>
                </a:ext>
              </a:extLst>
            </p:cNvPr>
            <p:cNvSpPr txBox="1"/>
            <p:nvPr/>
          </p:nvSpPr>
          <p:spPr>
            <a:xfrm rot="16200000">
              <a:off x="7812361" y="6045279"/>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14</a:t>
              </a:r>
              <a:r>
                <a:rPr lang="en-US" sz="1200" baseline="30000">
                  <a:solidFill>
                    <a:schemeClr val="tx1"/>
                  </a:solidFill>
                </a:rPr>
                <a:t>th</a:t>
              </a:r>
              <a:r>
                <a:rPr lang="en-US" sz="1200">
                  <a:solidFill>
                    <a:schemeClr val="tx1"/>
                  </a:solidFill>
                </a:rPr>
                <a:t> Street NW</a:t>
              </a:r>
            </a:p>
          </p:txBody>
        </p:sp>
        <p:sp>
          <p:nvSpPr>
            <p:cNvPr id="152" name="TextBox 151">
              <a:extLst>
                <a:ext uri="{FF2B5EF4-FFF2-40B4-BE49-F238E27FC236}">
                  <a16:creationId xmlns:a16="http://schemas.microsoft.com/office/drawing/2014/main" id="{A4BD794D-4339-4C03-A597-201BD0D37491}"/>
                </a:ext>
              </a:extLst>
            </p:cNvPr>
            <p:cNvSpPr txBox="1"/>
            <p:nvPr/>
          </p:nvSpPr>
          <p:spPr>
            <a:xfrm rot="3798148">
              <a:off x="4295900" y="4421268"/>
              <a:ext cx="1047082"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Connecticut</a:t>
              </a:r>
              <a:br>
                <a:rPr lang="en-US" sz="1200">
                  <a:solidFill>
                    <a:schemeClr val="tx1"/>
                  </a:solidFill>
                </a:rPr>
              </a:br>
              <a:r>
                <a:rPr lang="en-US" sz="1200">
                  <a:solidFill>
                    <a:schemeClr val="tx1"/>
                  </a:solidFill>
                </a:rPr>
                <a:t> Avenue NW</a:t>
              </a:r>
            </a:p>
          </p:txBody>
        </p:sp>
      </p:grpSp>
      <p:sp>
        <p:nvSpPr>
          <p:cNvPr id="178" name="Rectangle 177">
            <a:extLst>
              <a:ext uri="{FF2B5EF4-FFF2-40B4-BE49-F238E27FC236}">
                <a16:creationId xmlns:a16="http://schemas.microsoft.com/office/drawing/2014/main" id="{DAC14824-1266-4AE4-939B-2429E607FCC4}"/>
              </a:ext>
            </a:extLst>
          </p:cNvPr>
          <p:cNvSpPr/>
          <p:nvPr/>
        </p:nvSpPr>
        <p:spPr>
          <a:xfrm>
            <a:off x="520701" y="1558555"/>
            <a:ext cx="11540956" cy="1561181"/>
          </a:xfrm>
          <a:prstGeom prst="rect">
            <a:avLst/>
          </a:prstGeom>
          <a:solidFill>
            <a:srgbClr val="3F3F3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63004A2C-D33B-4300-A46A-5201F408C3A2}"/>
              </a:ext>
            </a:extLst>
          </p:cNvPr>
          <p:cNvCxnSpPr>
            <a:cxnSpLocks/>
          </p:cNvCxnSpPr>
          <p:nvPr/>
        </p:nvCxnSpPr>
        <p:spPr>
          <a:xfrm>
            <a:off x="520701" y="2332146"/>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F988D5D-91BF-4477-A7D6-66D25852A23E}"/>
              </a:ext>
            </a:extLst>
          </p:cNvPr>
          <p:cNvCxnSpPr/>
          <p:nvPr/>
        </p:nvCxnSpPr>
        <p:spPr>
          <a:xfrm>
            <a:off x="520700" y="2359567"/>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9CF00DA-1970-45DE-B55D-921958597CF1}"/>
              </a:ext>
            </a:extLst>
          </p:cNvPr>
          <p:cNvGrpSpPr/>
          <p:nvPr/>
        </p:nvGrpSpPr>
        <p:grpSpPr>
          <a:xfrm>
            <a:off x="8375823" y="1907575"/>
            <a:ext cx="2810296" cy="519703"/>
            <a:chOff x="8375823" y="2428275"/>
            <a:chExt cx="2810296" cy="519703"/>
          </a:xfrm>
        </p:grpSpPr>
        <p:grpSp>
          <p:nvGrpSpPr>
            <p:cNvPr id="183" name="Group 182">
              <a:extLst>
                <a:ext uri="{FF2B5EF4-FFF2-40B4-BE49-F238E27FC236}">
                  <a16:creationId xmlns:a16="http://schemas.microsoft.com/office/drawing/2014/main" id="{89808F8E-D93D-4E2F-848D-B0712831503F}"/>
                </a:ext>
              </a:extLst>
            </p:cNvPr>
            <p:cNvGrpSpPr/>
            <p:nvPr/>
          </p:nvGrpSpPr>
          <p:grpSpPr>
            <a:xfrm>
              <a:off x="8375823" y="2428275"/>
              <a:ext cx="2810296" cy="519703"/>
              <a:chOff x="8362949" y="4526657"/>
              <a:chExt cx="2810296" cy="519703"/>
            </a:xfrm>
          </p:grpSpPr>
          <p:sp>
            <p:nvSpPr>
              <p:cNvPr id="184" name="Arrow: Right 183">
                <a:extLst>
                  <a:ext uri="{FF2B5EF4-FFF2-40B4-BE49-F238E27FC236}">
                    <a16:creationId xmlns:a16="http://schemas.microsoft.com/office/drawing/2014/main" id="{9AA379A7-6321-4E1B-B2E2-2BF9920F2592}"/>
                  </a:ext>
                </a:extLst>
              </p:cNvPr>
              <p:cNvSpPr/>
              <p:nvPr/>
            </p:nvSpPr>
            <p:spPr>
              <a:xfrm flipH="1">
                <a:off x="8362949" y="4709829"/>
                <a:ext cx="2743153"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descr="Car">
                <a:extLst>
                  <a:ext uri="{FF2B5EF4-FFF2-40B4-BE49-F238E27FC236}">
                    <a16:creationId xmlns:a16="http://schemas.microsoft.com/office/drawing/2014/main" id="{859473D5-9F2E-4F8B-B2F5-DA0B5DA6FA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653542" y="4526657"/>
                <a:ext cx="519703" cy="519703"/>
              </a:xfrm>
              <a:prstGeom prst="rect">
                <a:avLst/>
              </a:prstGeom>
              <a:effectLst/>
            </p:spPr>
          </p:pic>
        </p:grpSp>
        <p:sp>
          <p:nvSpPr>
            <p:cNvPr id="223" name="TextBox 222">
              <a:extLst>
                <a:ext uri="{FF2B5EF4-FFF2-40B4-BE49-F238E27FC236}">
                  <a16:creationId xmlns:a16="http://schemas.microsoft.com/office/drawing/2014/main" id="{7F743D7C-553F-48A3-B875-5011B54572A9}"/>
                </a:ext>
              </a:extLst>
            </p:cNvPr>
            <p:cNvSpPr txBox="1"/>
            <p:nvPr/>
          </p:nvSpPr>
          <p:spPr>
            <a:xfrm>
              <a:off x="10085806" y="2428753"/>
              <a:ext cx="738774"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grpSp>
      <p:grpSp>
        <p:nvGrpSpPr>
          <p:cNvPr id="7" name="Group 6">
            <a:extLst>
              <a:ext uri="{FF2B5EF4-FFF2-40B4-BE49-F238E27FC236}">
                <a16:creationId xmlns:a16="http://schemas.microsoft.com/office/drawing/2014/main" id="{947835B9-607F-4C54-9BEF-ED9B6341D351}"/>
              </a:ext>
            </a:extLst>
          </p:cNvPr>
          <p:cNvGrpSpPr/>
          <p:nvPr/>
        </p:nvGrpSpPr>
        <p:grpSpPr>
          <a:xfrm>
            <a:off x="3107882" y="2310031"/>
            <a:ext cx="5226016" cy="536771"/>
            <a:chOff x="3107882" y="2830731"/>
            <a:chExt cx="5226016" cy="536771"/>
          </a:xfrm>
        </p:grpSpPr>
        <p:grpSp>
          <p:nvGrpSpPr>
            <p:cNvPr id="169" name="Group 168">
              <a:extLst>
                <a:ext uri="{FF2B5EF4-FFF2-40B4-BE49-F238E27FC236}">
                  <a16:creationId xmlns:a16="http://schemas.microsoft.com/office/drawing/2014/main" id="{1ADD66A2-32CB-47C5-A435-4FC89B806E38}"/>
                </a:ext>
              </a:extLst>
            </p:cNvPr>
            <p:cNvGrpSpPr/>
            <p:nvPr/>
          </p:nvGrpSpPr>
          <p:grpSpPr>
            <a:xfrm>
              <a:off x="3107882" y="2830731"/>
              <a:ext cx="5226016" cy="536771"/>
              <a:chOff x="3182766" y="5195263"/>
              <a:chExt cx="5226016" cy="536771"/>
            </a:xfrm>
          </p:grpSpPr>
          <p:sp>
            <p:nvSpPr>
              <p:cNvPr id="171" name="Arrow: Right 170">
                <a:extLst>
                  <a:ext uri="{FF2B5EF4-FFF2-40B4-BE49-F238E27FC236}">
                    <a16:creationId xmlns:a16="http://schemas.microsoft.com/office/drawing/2014/main" id="{ABF6CA88-B7D8-40E8-92EB-51641CE04DA6}"/>
                  </a:ext>
                </a:extLst>
              </p:cNvPr>
              <p:cNvSpPr/>
              <p:nvPr/>
            </p:nvSpPr>
            <p:spPr>
              <a:xfrm>
                <a:off x="4946237" y="5393847"/>
                <a:ext cx="3462545"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Arrow: Right 172">
                <a:extLst>
                  <a:ext uri="{FF2B5EF4-FFF2-40B4-BE49-F238E27FC236}">
                    <a16:creationId xmlns:a16="http://schemas.microsoft.com/office/drawing/2014/main" id="{17DA0A4E-C8E9-46EB-9E4C-70B8F8E903E5}"/>
                  </a:ext>
                </a:extLst>
              </p:cNvPr>
              <p:cNvSpPr/>
              <p:nvPr/>
            </p:nvSpPr>
            <p:spPr>
              <a:xfrm>
                <a:off x="3199451" y="5393847"/>
                <a:ext cx="1766611"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Graphic 173" descr="Bus">
                <a:extLst>
                  <a:ext uri="{FF2B5EF4-FFF2-40B4-BE49-F238E27FC236}">
                    <a16:creationId xmlns:a16="http://schemas.microsoft.com/office/drawing/2014/main" id="{166CECB4-5A5A-406E-B4EC-300D60512D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82766" y="5195263"/>
                <a:ext cx="519703" cy="519703"/>
              </a:xfrm>
              <a:prstGeom prst="rect">
                <a:avLst/>
              </a:prstGeom>
              <a:effectLst/>
            </p:spPr>
          </p:pic>
          <p:pic>
            <p:nvPicPr>
              <p:cNvPr id="176" name="Graphic 175" descr="Car">
                <a:extLst>
                  <a:ext uri="{FF2B5EF4-FFF2-40B4-BE49-F238E27FC236}">
                    <a16:creationId xmlns:a16="http://schemas.microsoft.com/office/drawing/2014/main" id="{835462DA-AB1C-4130-9601-B41FD5C4DF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5060" y="5212331"/>
                <a:ext cx="519703" cy="519703"/>
              </a:xfrm>
              <a:prstGeom prst="rect">
                <a:avLst/>
              </a:prstGeom>
              <a:effectLst/>
            </p:spPr>
          </p:pic>
        </p:grpSp>
        <p:sp>
          <p:nvSpPr>
            <p:cNvPr id="222" name="TextBox 221">
              <a:extLst>
                <a:ext uri="{FF2B5EF4-FFF2-40B4-BE49-F238E27FC236}">
                  <a16:creationId xmlns:a16="http://schemas.microsoft.com/office/drawing/2014/main" id="{E5AD8FD0-9BE9-4771-B5BB-8BFCA098FD5E}"/>
                </a:ext>
              </a:extLst>
            </p:cNvPr>
            <p:cNvSpPr txBox="1"/>
            <p:nvPr/>
          </p:nvSpPr>
          <p:spPr>
            <a:xfrm>
              <a:off x="5138873" y="2847702"/>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7 mph</a:t>
              </a:r>
            </a:p>
          </p:txBody>
        </p:sp>
        <p:sp>
          <p:nvSpPr>
            <p:cNvPr id="224" name="TextBox 223">
              <a:extLst>
                <a:ext uri="{FF2B5EF4-FFF2-40B4-BE49-F238E27FC236}">
                  <a16:creationId xmlns:a16="http://schemas.microsoft.com/office/drawing/2014/main" id="{54274B14-87F2-47B1-86DB-238566F68CC6}"/>
                </a:ext>
              </a:extLst>
            </p:cNvPr>
            <p:cNvSpPr txBox="1"/>
            <p:nvPr/>
          </p:nvSpPr>
          <p:spPr>
            <a:xfrm>
              <a:off x="3490718" y="2847703"/>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4 mph</a:t>
              </a:r>
            </a:p>
          </p:txBody>
        </p:sp>
      </p:grpSp>
      <p:grpSp>
        <p:nvGrpSpPr>
          <p:cNvPr id="12" name="Group 11">
            <a:extLst>
              <a:ext uri="{FF2B5EF4-FFF2-40B4-BE49-F238E27FC236}">
                <a16:creationId xmlns:a16="http://schemas.microsoft.com/office/drawing/2014/main" id="{4CA80B42-6079-4E27-A782-647DAAD5ABD7}"/>
              </a:ext>
            </a:extLst>
          </p:cNvPr>
          <p:cNvGrpSpPr/>
          <p:nvPr/>
        </p:nvGrpSpPr>
        <p:grpSpPr>
          <a:xfrm>
            <a:off x="646466" y="5409303"/>
            <a:ext cx="7792638" cy="544295"/>
            <a:chOff x="633766" y="5409303"/>
            <a:chExt cx="7792638" cy="544295"/>
          </a:xfrm>
        </p:grpSpPr>
        <p:grpSp>
          <p:nvGrpSpPr>
            <p:cNvPr id="219" name="Group 218">
              <a:extLst>
                <a:ext uri="{FF2B5EF4-FFF2-40B4-BE49-F238E27FC236}">
                  <a16:creationId xmlns:a16="http://schemas.microsoft.com/office/drawing/2014/main" id="{588AF2BC-1E60-4A4E-8666-12EA452C9E80}"/>
                </a:ext>
              </a:extLst>
            </p:cNvPr>
            <p:cNvGrpSpPr/>
            <p:nvPr/>
          </p:nvGrpSpPr>
          <p:grpSpPr>
            <a:xfrm>
              <a:off x="633766" y="5409303"/>
              <a:ext cx="7792638" cy="544295"/>
              <a:chOff x="616144" y="5187739"/>
              <a:chExt cx="7792638" cy="544295"/>
            </a:xfrm>
          </p:grpSpPr>
          <p:sp>
            <p:nvSpPr>
              <p:cNvPr id="203" name="Arrow: Right 202">
                <a:extLst>
                  <a:ext uri="{FF2B5EF4-FFF2-40B4-BE49-F238E27FC236}">
                    <a16:creationId xmlns:a16="http://schemas.microsoft.com/office/drawing/2014/main" id="{6CCBEB6B-FC62-422D-92CD-D2171B15B65C}"/>
                  </a:ext>
                </a:extLst>
              </p:cNvPr>
              <p:cNvSpPr/>
              <p:nvPr/>
            </p:nvSpPr>
            <p:spPr>
              <a:xfrm>
                <a:off x="638780" y="5393847"/>
                <a:ext cx="2576541"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Arrow: Right 204">
                <a:extLst>
                  <a:ext uri="{FF2B5EF4-FFF2-40B4-BE49-F238E27FC236}">
                    <a16:creationId xmlns:a16="http://schemas.microsoft.com/office/drawing/2014/main" id="{DE0568A4-21BC-4D9E-B386-D7DD762432D4}"/>
                  </a:ext>
                </a:extLst>
              </p:cNvPr>
              <p:cNvSpPr/>
              <p:nvPr/>
            </p:nvSpPr>
            <p:spPr>
              <a:xfrm>
                <a:off x="4946237" y="5393847"/>
                <a:ext cx="3462545"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Graphic 201" descr="Bus">
                <a:extLst>
                  <a:ext uri="{FF2B5EF4-FFF2-40B4-BE49-F238E27FC236}">
                    <a16:creationId xmlns:a16="http://schemas.microsoft.com/office/drawing/2014/main" id="{806D4B3B-B14B-46E1-B13F-7CD1385E4A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6144" y="5187739"/>
                <a:ext cx="519703" cy="519703"/>
              </a:xfrm>
              <a:prstGeom prst="rect">
                <a:avLst/>
              </a:prstGeom>
              <a:effectLst/>
            </p:spPr>
          </p:pic>
          <p:pic>
            <p:nvPicPr>
              <p:cNvPr id="204" name="Graphic 203" descr="Car">
                <a:extLst>
                  <a:ext uri="{FF2B5EF4-FFF2-40B4-BE49-F238E27FC236}">
                    <a16:creationId xmlns:a16="http://schemas.microsoft.com/office/drawing/2014/main" id="{A4366AA8-BD37-49D8-83AC-9DCBD81B5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5060" y="5212331"/>
                <a:ext cx="519703" cy="519703"/>
              </a:xfrm>
              <a:prstGeom prst="rect">
                <a:avLst/>
              </a:prstGeom>
              <a:effectLst/>
            </p:spPr>
          </p:pic>
        </p:grpSp>
        <p:sp>
          <p:nvSpPr>
            <p:cNvPr id="225" name="TextBox 224">
              <a:extLst>
                <a:ext uri="{FF2B5EF4-FFF2-40B4-BE49-F238E27FC236}">
                  <a16:creationId xmlns:a16="http://schemas.microsoft.com/office/drawing/2014/main" id="{9C03C097-A197-4EC9-91B9-45B5F4971159}"/>
                </a:ext>
              </a:extLst>
            </p:cNvPr>
            <p:cNvSpPr txBox="1"/>
            <p:nvPr/>
          </p:nvSpPr>
          <p:spPr>
            <a:xfrm>
              <a:off x="1020782" y="5433032"/>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4 mph</a:t>
              </a:r>
            </a:p>
          </p:txBody>
        </p:sp>
        <p:sp>
          <p:nvSpPr>
            <p:cNvPr id="226" name="TextBox 225">
              <a:extLst>
                <a:ext uri="{FF2B5EF4-FFF2-40B4-BE49-F238E27FC236}">
                  <a16:creationId xmlns:a16="http://schemas.microsoft.com/office/drawing/2014/main" id="{663D5967-715E-4D80-BF04-A20670803F78}"/>
                </a:ext>
              </a:extLst>
            </p:cNvPr>
            <p:cNvSpPr txBox="1"/>
            <p:nvPr/>
          </p:nvSpPr>
          <p:spPr>
            <a:xfrm>
              <a:off x="5264213" y="5435258"/>
              <a:ext cx="794210"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grpSp>
      <p:sp>
        <p:nvSpPr>
          <p:cNvPr id="212" name="Arrow: Right 211">
            <a:extLst>
              <a:ext uri="{FF2B5EF4-FFF2-40B4-BE49-F238E27FC236}">
                <a16:creationId xmlns:a16="http://schemas.microsoft.com/office/drawing/2014/main" id="{F1779DC0-72F9-49CB-91F3-607C167C8DC4}"/>
              </a:ext>
            </a:extLst>
          </p:cNvPr>
          <p:cNvSpPr/>
          <p:nvPr/>
        </p:nvSpPr>
        <p:spPr>
          <a:xfrm flipH="1">
            <a:off x="8333898" y="5174576"/>
            <a:ext cx="2743153"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 name="Graphic 210" descr="Car">
            <a:extLst>
              <a:ext uri="{FF2B5EF4-FFF2-40B4-BE49-F238E27FC236}">
                <a16:creationId xmlns:a16="http://schemas.microsoft.com/office/drawing/2014/main" id="{7C58D41E-1103-4E86-A304-04DFA92E56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569243" y="4759582"/>
            <a:ext cx="519703" cy="519703"/>
          </a:xfrm>
          <a:prstGeom prst="rect">
            <a:avLst/>
          </a:prstGeom>
          <a:effectLst/>
        </p:spPr>
      </p:pic>
      <p:pic>
        <p:nvPicPr>
          <p:cNvPr id="213" name="Graphic 212" descr="Bus">
            <a:extLst>
              <a:ext uri="{FF2B5EF4-FFF2-40B4-BE49-F238E27FC236}">
                <a16:creationId xmlns:a16="http://schemas.microsoft.com/office/drawing/2014/main" id="{6E5FB854-F811-4FB9-A0FA-8A9B1E97CB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574006" y="5026779"/>
            <a:ext cx="519703" cy="519703"/>
          </a:xfrm>
          <a:prstGeom prst="rect">
            <a:avLst/>
          </a:prstGeom>
          <a:effectLst/>
        </p:spPr>
      </p:pic>
      <p:sp>
        <p:nvSpPr>
          <p:cNvPr id="227" name="TextBox 226">
            <a:extLst>
              <a:ext uri="{FF2B5EF4-FFF2-40B4-BE49-F238E27FC236}">
                <a16:creationId xmlns:a16="http://schemas.microsoft.com/office/drawing/2014/main" id="{C3162F28-BEF2-4B95-B20A-BF958C99DF64}"/>
              </a:ext>
            </a:extLst>
          </p:cNvPr>
          <p:cNvSpPr txBox="1"/>
          <p:nvPr/>
        </p:nvSpPr>
        <p:spPr>
          <a:xfrm>
            <a:off x="10970517" y="4900907"/>
            <a:ext cx="74880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6 mph</a:t>
            </a:r>
          </a:p>
        </p:txBody>
      </p:sp>
      <p:sp>
        <p:nvSpPr>
          <p:cNvPr id="239" name="TextBox 238">
            <a:extLst>
              <a:ext uri="{FF2B5EF4-FFF2-40B4-BE49-F238E27FC236}">
                <a16:creationId xmlns:a16="http://schemas.microsoft.com/office/drawing/2014/main" id="{0C4E1730-0C61-4280-8E11-AAA7E8D22CA7}"/>
              </a:ext>
            </a:extLst>
          </p:cNvPr>
          <p:cNvSpPr txBox="1"/>
          <p:nvPr/>
        </p:nvSpPr>
        <p:spPr>
          <a:xfrm>
            <a:off x="10972005" y="5181904"/>
            <a:ext cx="74114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4 mph</a:t>
            </a:r>
          </a:p>
        </p:txBody>
      </p:sp>
      <p:grpSp>
        <p:nvGrpSpPr>
          <p:cNvPr id="232" name="Group 231">
            <a:extLst>
              <a:ext uri="{FF2B5EF4-FFF2-40B4-BE49-F238E27FC236}">
                <a16:creationId xmlns:a16="http://schemas.microsoft.com/office/drawing/2014/main" id="{9C13FA90-3167-4159-AD2E-1D1E03F3F365}"/>
              </a:ext>
            </a:extLst>
          </p:cNvPr>
          <p:cNvGrpSpPr/>
          <p:nvPr/>
        </p:nvGrpSpPr>
        <p:grpSpPr>
          <a:xfrm>
            <a:off x="11469067" y="127398"/>
            <a:ext cx="629090" cy="696286"/>
            <a:chOff x="-1229909" y="3800494"/>
            <a:chExt cx="651700" cy="778364"/>
          </a:xfrm>
        </p:grpSpPr>
        <p:sp>
          <p:nvSpPr>
            <p:cNvPr id="233" name="Rectangle: Rounded Corners 232">
              <a:extLst>
                <a:ext uri="{FF2B5EF4-FFF2-40B4-BE49-F238E27FC236}">
                  <a16:creationId xmlns:a16="http://schemas.microsoft.com/office/drawing/2014/main" id="{A636433A-5DA8-41FF-82B3-2C89CFD07AC2}"/>
                </a:ext>
              </a:extLst>
            </p:cNvPr>
            <p:cNvSpPr/>
            <p:nvPr/>
          </p:nvSpPr>
          <p:spPr>
            <a:xfrm>
              <a:off x="-1204128" y="3800494"/>
              <a:ext cx="444641" cy="581335"/>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34" name="Rectangle: Rounded Corners 233">
              <a:extLst>
                <a:ext uri="{FF2B5EF4-FFF2-40B4-BE49-F238E27FC236}">
                  <a16:creationId xmlns:a16="http://schemas.microsoft.com/office/drawing/2014/main" id="{DAEFCF4B-4382-481D-AC42-D1D7D32B4F41}"/>
                </a:ext>
              </a:extLst>
            </p:cNvPr>
            <p:cNvSpPr/>
            <p:nvPr/>
          </p:nvSpPr>
          <p:spPr>
            <a:xfrm>
              <a:off x="-1181326" y="3817517"/>
              <a:ext cx="558889" cy="718126"/>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35" name="TextBox 234">
              <a:extLst>
                <a:ext uri="{FF2B5EF4-FFF2-40B4-BE49-F238E27FC236}">
                  <a16:creationId xmlns:a16="http://schemas.microsoft.com/office/drawing/2014/main" id="{9481F3F0-D647-4355-948E-ED98A9EB00B1}"/>
                </a:ext>
              </a:extLst>
            </p:cNvPr>
            <p:cNvSpPr txBox="1"/>
            <p:nvPr/>
          </p:nvSpPr>
          <p:spPr>
            <a:xfrm>
              <a:off x="-1229909" y="3821934"/>
              <a:ext cx="651700" cy="756924"/>
            </a:xfrm>
            <a:prstGeom prst="rect">
              <a:avLst/>
            </a:prstGeom>
            <a:noFill/>
            <a:ln>
              <a:noFill/>
            </a:ln>
          </p:spPr>
          <p:txBody>
            <a:bodyPr wrap="square" rtlCol="0">
              <a:spAutoFit/>
            </a:bodyPr>
            <a:lstStyle/>
            <a:p>
              <a:pPr algn="ctr"/>
              <a:r>
                <a:rPr lang="en-US" sz="900" b="1"/>
                <a:t>SPEED LIMIT</a:t>
              </a:r>
            </a:p>
            <a:p>
              <a:pPr algn="ctr"/>
              <a:r>
                <a:rPr lang="en-US" sz="2000" b="1"/>
                <a:t>25</a:t>
              </a:r>
            </a:p>
          </p:txBody>
        </p:sp>
      </p:grpSp>
      <p:sp>
        <p:nvSpPr>
          <p:cNvPr id="87" name="Rectangle 86">
            <a:extLst>
              <a:ext uri="{FF2B5EF4-FFF2-40B4-BE49-F238E27FC236}">
                <a16:creationId xmlns:a16="http://schemas.microsoft.com/office/drawing/2014/main" id="{900C2B35-E07B-461B-A26A-0744BB897C99}"/>
              </a:ext>
            </a:extLst>
          </p:cNvPr>
          <p:cNvSpPr/>
          <p:nvPr/>
        </p:nvSpPr>
        <p:spPr>
          <a:xfrm>
            <a:off x="5370934" y="3775525"/>
            <a:ext cx="1467068" cy="369332"/>
          </a:xfrm>
          <a:prstGeom prst="rect">
            <a:avLst/>
          </a:prstGeom>
          <a:solidFill>
            <a:schemeClr val="accent1"/>
          </a:solidFill>
        </p:spPr>
        <p:txBody>
          <a:bodyPr wrap="none">
            <a:spAutoFit/>
          </a:bodyPr>
          <a:lstStyle/>
          <a:p>
            <a:r>
              <a:rPr lang="en-US" b="1">
                <a:solidFill>
                  <a:schemeClr val="bg1"/>
                </a:solidFill>
              </a:rPr>
              <a:t>Alternative 1</a:t>
            </a:r>
            <a:endParaRPr lang="en-US">
              <a:solidFill>
                <a:schemeClr val="bg1"/>
              </a:solidFill>
            </a:endParaRPr>
          </a:p>
        </p:txBody>
      </p:sp>
      <p:sp>
        <p:nvSpPr>
          <p:cNvPr id="88" name="Rectangle 87">
            <a:extLst>
              <a:ext uri="{FF2B5EF4-FFF2-40B4-BE49-F238E27FC236}">
                <a16:creationId xmlns:a16="http://schemas.microsoft.com/office/drawing/2014/main" id="{DD9FA5D2-3B3C-4055-B734-BADE95FF4DFD}"/>
              </a:ext>
            </a:extLst>
          </p:cNvPr>
          <p:cNvSpPr/>
          <p:nvPr/>
        </p:nvSpPr>
        <p:spPr>
          <a:xfrm>
            <a:off x="6972003" y="3778031"/>
            <a:ext cx="1556836" cy="369332"/>
          </a:xfrm>
          <a:prstGeom prst="rect">
            <a:avLst/>
          </a:prstGeom>
          <a:solidFill>
            <a:schemeClr val="tx2"/>
          </a:solidFill>
        </p:spPr>
        <p:txBody>
          <a:bodyPr wrap="none">
            <a:spAutoFit/>
          </a:bodyPr>
          <a:lstStyle/>
          <a:p>
            <a:r>
              <a:rPr lang="en-US" b="1">
                <a:solidFill>
                  <a:schemeClr val="bg1"/>
                </a:solidFill>
              </a:rPr>
              <a:t>Alternative 2*</a:t>
            </a:r>
            <a:endParaRPr lang="en-US">
              <a:solidFill>
                <a:schemeClr val="bg1"/>
              </a:solidFill>
            </a:endParaRPr>
          </a:p>
        </p:txBody>
      </p:sp>
      <p:sp>
        <p:nvSpPr>
          <p:cNvPr id="89" name="Rectangle 88">
            <a:extLst>
              <a:ext uri="{FF2B5EF4-FFF2-40B4-BE49-F238E27FC236}">
                <a16:creationId xmlns:a16="http://schemas.microsoft.com/office/drawing/2014/main" id="{D063B95F-5D1F-41CE-8B9B-BA7D13E7CBFC}"/>
              </a:ext>
            </a:extLst>
          </p:cNvPr>
          <p:cNvSpPr/>
          <p:nvPr/>
        </p:nvSpPr>
        <p:spPr>
          <a:xfrm>
            <a:off x="3774737" y="3777485"/>
            <a:ext cx="1467068" cy="369332"/>
          </a:xfrm>
          <a:prstGeom prst="rect">
            <a:avLst/>
          </a:prstGeom>
          <a:solidFill>
            <a:schemeClr val="tx1"/>
          </a:solidFill>
        </p:spPr>
        <p:txBody>
          <a:bodyPr wrap="square">
            <a:spAutoFit/>
          </a:bodyPr>
          <a:lstStyle/>
          <a:p>
            <a:pPr algn="ctr"/>
            <a:r>
              <a:rPr lang="en-US" b="1">
                <a:solidFill>
                  <a:schemeClr val="bg1"/>
                </a:solidFill>
              </a:rPr>
              <a:t>Existing</a:t>
            </a:r>
            <a:endParaRPr lang="en-US">
              <a:solidFill>
                <a:schemeClr val="bg1"/>
              </a:solidFill>
            </a:endParaRPr>
          </a:p>
        </p:txBody>
      </p:sp>
      <p:grpSp>
        <p:nvGrpSpPr>
          <p:cNvPr id="91" name="Group 90">
            <a:extLst>
              <a:ext uri="{FF2B5EF4-FFF2-40B4-BE49-F238E27FC236}">
                <a16:creationId xmlns:a16="http://schemas.microsoft.com/office/drawing/2014/main" id="{A5BE9DC1-FB90-4C9E-B321-AF1CD8C7020A}"/>
              </a:ext>
            </a:extLst>
          </p:cNvPr>
          <p:cNvGrpSpPr/>
          <p:nvPr/>
        </p:nvGrpSpPr>
        <p:grpSpPr>
          <a:xfrm>
            <a:off x="4820176" y="2652290"/>
            <a:ext cx="3513722" cy="524646"/>
            <a:chOff x="4820176" y="2842856"/>
            <a:chExt cx="3513722" cy="524646"/>
          </a:xfrm>
        </p:grpSpPr>
        <p:grpSp>
          <p:nvGrpSpPr>
            <p:cNvPr id="92" name="Group 91">
              <a:extLst>
                <a:ext uri="{FF2B5EF4-FFF2-40B4-BE49-F238E27FC236}">
                  <a16:creationId xmlns:a16="http://schemas.microsoft.com/office/drawing/2014/main" id="{96224492-8AAE-421F-8607-DAF61004C55A}"/>
                </a:ext>
              </a:extLst>
            </p:cNvPr>
            <p:cNvGrpSpPr/>
            <p:nvPr/>
          </p:nvGrpSpPr>
          <p:grpSpPr>
            <a:xfrm>
              <a:off x="4820176" y="2847799"/>
              <a:ext cx="3513722" cy="519703"/>
              <a:chOff x="4895060" y="5212331"/>
              <a:chExt cx="3513722" cy="519703"/>
            </a:xfrm>
          </p:grpSpPr>
          <p:sp>
            <p:nvSpPr>
              <p:cNvPr id="95" name="Arrow: Right 94">
                <a:extLst>
                  <a:ext uri="{FF2B5EF4-FFF2-40B4-BE49-F238E27FC236}">
                    <a16:creationId xmlns:a16="http://schemas.microsoft.com/office/drawing/2014/main" id="{F9E679D9-3EDE-482D-ACF7-85C460548435}"/>
                  </a:ext>
                </a:extLst>
              </p:cNvPr>
              <p:cNvSpPr/>
              <p:nvPr/>
            </p:nvSpPr>
            <p:spPr>
              <a:xfrm>
                <a:off x="4946237" y="5393847"/>
                <a:ext cx="3462545" cy="199078"/>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Graphic 97" descr="Car">
                <a:extLst>
                  <a:ext uri="{FF2B5EF4-FFF2-40B4-BE49-F238E27FC236}">
                    <a16:creationId xmlns:a16="http://schemas.microsoft.com/office/drawing/2014/main" id="{07AE6EF7-C2E4-405D-9F03-18C9E00F4E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5060" y="5212331"/>
                <a:ext cx="519703" cy="519703"/>
              </a:xfrm>
              <a:prstGeom prst="rect">
                <a:avLst/>
              </a:prstGeom>
              <a:effectLst/>
            </p:spPr>
          </p:pic>
        </p:grpSp>
        <p:sp>
          <p:nvSpPr>
            <p:cNvPr id="93" name="TextBox 92">
              <a:extLst>
                <a:ext uri="{FF2B5EF4-FFF2-40B4-BE49-F238E27FC236}">
                  <a16:creationId xmlns:a16="http://schemas.microsoft.com/office/drawing/2014/main" id="{B9CF6817-DD38-4107-9B10-FAFEF8C55FBE}"/>
                </a:ext>
              </a:extLst>
            </p:cNvPr>
            <p:cNvSpPr txBox="1"/>
            <p:nvPr/>
          </p:nvSpPr>
          <p:spPr>
            <a:xfrm>
              <a:off x="5154030" y="2842856"/>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8 mph</a:t>
              </a:r>
            </a:p>
          </p:txBody>
        </p:sp>
      </p:grpSp>
      <p:sp>
        <p:nvSpPr>
          <p:cNvPr id="115" name="Arrow: Right 114">
            <a:extLst>
              <a:ext uri="{FF2B5EF4-FFF2-40B4-BE49-F238E27FC236}">
                <a16:creationId xmlns:a16="http://schemas.microsoft.com/office/drawing/2014/main" id="{1794F17D-1401-47CD-826C-3A892D0B4ECB}"/>
              </a:ext>
            </a:extLst>
          </p:cNvPr>
          <p:cNvSpPr/>
          <p:nvPr/>
        </p:nvSpPr>
        <p:spPr>
          <a:xfrm flipH="1">
            <a:off x="8375823" y="1722483"/>
            <a:ext cx="2743153" cy="199078"/>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Graphic 115" descr="Car">
            <a:extLst>
              <a:ext uri="{FF2B5EF4-FFF2-40B4-BE49-F238E27FC236}">
                <a16:creationId xmlns:a16="http://schemas.microsoft.com/office/drawing/2014/main" id="{56163D8D-A608-424E-A7C1-A5AB4F0938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624202" y="1400191"/>
            <a:ext cx="519703" cy="519703"/>
          </a:xfrm>
          <a:prstGeom prst="rect">
            <a:avLst/>
          </a:prstGeom>
          <a:effectLst/>
        </p:spPr>
      </p:pic>
      <p:pic>
        <p:nvPicPr>
          <p:cNvPr id="117" name="Graphic 116" descr="Bus">
            <a:extLst>
              <a:ext uri="{FF2B5EF4-FFF2-40B4-BE49-F238E27FC236}">
                <a16:creationId xmlns:a16="http://schemas.microsoft.com/office/drawing/2014/main" id="{96B83210-8D41-4014-9ADB-C4D86E16D4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594775" y="1682520"/>
            <a:ext cx="519703" cy="519703"/>
          </a:xfrm>
          <a:prstGeom prst="rect">
            <a:avLst/>
          </a:prstGeom>
          <a:effectLst/>
        </p:spPr>
      </p:pic>
      <p:sp>
        <p:nvSpPr>
          <p:cNvPr id="114" name="TextBox 113">
            <a:extLst>
              <a:ext uri="{FF2B5EF4-FFF2-40B4-BE49-F238E27FC236}">
                <a16:creationId xmlns:a16="http://schemas.microsoft.com/office/drawing/2014/main" id="{73FB827C-398D-4C11-9005-DF0D7EB94595}"/>
              </a:ext>
            </a:extLst>
          </p:cNvPr>
          <p:cNvSpPr txBox="1"/>
          <p:nvPr/>
        </p:nvSpPr>
        <p:spPr>
          <a:xfrm>
            <a:off x="10976688" y="1523942"/>
            <a:ext cx="760747"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6 mph</a:t>
            </a:r>
          </a:p>
        </p:txBody>
      </p:sp>
      <p:sp>
        <p:nvSpPr>
          <p:cNvPr id="238" name="TextBox 237">
            <a:extLst>
              <a:ext uri="{FF2B5EF4-FFF2-40B4-BE49-F238E27FC236}">
                <a16:creationId xmlns:a16="http://schemas.microsoft.com/office/drawing/2014/main" id="{CF942ED2-A9E6-4F0E-8C3C-DEEA0C0617A8}"/>
              </a:ext>
            </a:extLst>
          </p:cNvPr>
          <p:cNvSpPr txBox="1"/>
          <p:nvPr/>
        </p:nvSpPr>
        <p:spPr>
          <a:xfrm>
            <a:off x="10988787" y="1815180"/>
            <a:ext cx="738774"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5 mph</a:t>
            </a:r>
          </a:p>
        </p:txBody>
      </p:sp>
      <p:grpSp>
        <p:nvGrpSpPr>
          <p:cNvPr id="128" name="Group 127">
            <a:extLst>
              <a:ext uri="{FF2B5EF4-FFF2-40B4-BE49-F238E27FC236}">
                <a16:creationId xmlns:a16="http://schemas.microsoft.com/office/drawing/2014/main" id="{72ECA3B4-3A46-47B8-A7A3-EEADAF7F16F8}"/>
              </a:ext>
            </a:extLst>
          </p:cNvPr>
          <p:cNvGrpSpPr/>
          <p:nvPr/>
        </p:nvGrpSpPr>
        <p:grpSpPr>
          <a:xfrm>
            <a:off x="8377266" y="5764947"/>
            <a:ext cx="2699785" cy="519703"/>
            <a:chOff x="633766" y="5409303"/>
            <a:chExt cx="2699785" cy="519703"/>
          </a:xfrm>
        </p:grpSpPr>
        <p:grpSp>
          <p:nvGrpSpPr>
            <p:cNvPr id="129" name="Group 128">
              <a:extLst>
                <a:ext uri="{FF2B5EF4-FFF2-40B4-BE49-F238E27FC236}">
                  <a16:creationId xmlns:a16="http://schemas.microsoft.com/office/drawing/2014/main" id="{DDFFA360-2FE0-490C-8397-A46F81C8CA0D}"/>
                </a:ext>
              </a:extLst>
            </p:cNvPr>
            <p:cNvGrpSpPr/>
            <p:nvPr/>
          </p:nvGrpSpPr>
          <p:grpSpPr>
            <a:xfrm>
              <a:off x="633766" y="5409303"/>
              <a:ext cx="2699785" cy="519703"/>
              <a:chOff x="616144" y="5187739"/>
              <a:chExt cx="2699785" cy="519703"/>
            </a:xfrm>
          </p:grpSpPr>
          <p:sp>
            <p:nvSpPr>
              <p:cNvPr id="132" name="Arrow: Right 131">
                <a:extLst>
                  <a:ext uri="{FF2B5EF4-FFF2-40B4-BE49-F238E27FC236}">
                    <a16:creationId xmlns:a16="http://schemas.microsoft.com/office/drawing/2014/main" id="{67AFBBE3-D97A-43B9-AF60-FE1267C7A305}"/>
                  </a:ext>
                </a:extLst>
              </p:cNvPr>
              <p:cNvSpPr/>
              <p:nvPr/>
            </p:nvSpPr>
            <p:spPr>
              <a:xfrm>
                <a:off x="638780" y="5393847"/>
                <a:ext cx="2677149" cy="199078"/>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descr="Bus">
                <a:extLst>
                  <a:ext uri="{FF2B5EF4-FFF2-40B4-BE49-F238E27FC236}">
                    <a16:creationId xmlns:a16="http://schemas.microsoft.com/office/drawing/2014/main" id="{7D96DDAA-65AC-485B-B6E6-AA65CCD2CB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6144" y="5187739"/>
                <a:ext cx="519703" cy="519703"/>
              </a:xfrm>
              <a:prstGeom prst="rect">
                <a:avLst/>
              </a:prstGeom>
              <a:effectLst/>
            </p:spPr>
          </p:pic>
        </p:grpSp>
        <p:sp>
          <p:nvSpPr>
            <p:cNvPr id="130" name="TextBox 129">
              <a:extLst>
                <a:ext uri="{FF2B5EF4-FFF2-40B4-BE49-F238E27FC236}">
                  <a16:creationId xmlns:a16="http://schemas.microsoft.com/office/drawing/2014/main" id="{D4909A05-D1FA-449E-B005-65A10EB6FC40}"/>
                </a:ext>
              </a:extLst>
            </p:cNvPr>
            <p:cNvSpPr txBox="1"/>
            <p:nvPr/>
          </p:nvSpPr>
          <p:spPr>
            <a:xfrm>
              <a:off x="1027758" y="5437222"/>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grpSp>
      <p:sp>
        <p:nvSpPr>
          <p:cNvPr id="208" name="Arrow: Right 207">
            <a:extLst>
              <a:ext uri="{FF2B5EF4-FFF2-40B4-BE49-F238E27FC236}">
                <a16:creationId xmlns:a16="http://schemas.microsoft.com/office/drawing/2014/main" id="{159EC26F-1628-4589-8329-87E2F9E1E214}"/>
              </a:ext>
            </a:extLst>
          </p:cNvPr>
          <p:cNvSpPr/>
          <p:nvPr/>
        </p:nvSpPr>
        <p:spPr>
          <a:xfrm flipH="1">
            <a:off x="8360818" y="4515146"/>
            <a:ext cx="2743153" cy="199078"/>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Arrow: Right 214">
            <a:extLst>
              <a:ext uri="{FF2B5EF4-FFF2-40B4-BE49-F238E27FC236}">
                <a16:creationId xmlns:a16="http://schemas.microsoft.com/office/drawing/2014/main" id="{2555819D-19F2-45D3-BEB5-F50F578F2690}"/>
              </a:ext>
            </a:extLst>
          </p:cNvPr>
          <p:cNvSpPr/>
          <p:nvPr/>
        </p:nvSpPr>
        <p:spPr>
          <a:xfrm>
            <a:off x="678302" y="2821545"/>
            <a:ext cx="2576541" cy="199078"/>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Graphic 215" descr="Bus">
            <a:extLst>
              <a:ext uri="{FF2B5EF4-FFF2-40B4-BE49-F238E27FC236}">
                <a16:creationId xmlns:a16="http://schemas.microsoft.com/office/drawing/2014/main" id="{B6863CBC-F51C-4935-B61B-EB486A3612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666" y="2615437"/>
            <a:ext cx="519703" cy="519703"/>
          </a:xfrm>
          <a:prstGeom prst="rect">
            <a:avLst/>
          </a:prstGeom>
          <a:effectLst/>
        </p:spPr>
      </p:pic>
      <p:sp>
        <p:nvSpPr>
          <p:cNvPr id="221" name="TextBox 220">
            <a:extLst>
              <a:ext uri="{FF2B5EF4-FFF2-40B4-BE49-F238E27FC236}">
                <a16:creationId xmlns:a16="http://schemas.microsoft.com/office/drawing/2014/main" id="{E4AEAC9A-6E95-4609-B468-8DBE1F6F5C6C}"/>
              </a:ext>
            </a:extLst>
          </p:cNvPr>
          <p:cNvSpPr txBox="1"/>
          <p:nvPr/>
        </p:nvSpPr>
        <p:spPr>
          <a:xfrm>
            <a:off x="1057425" y="2636212"/>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grpSp>
        <p:nvGrpSpPr>
          <p:cNvPr id="228" name="Group 227">
            <a:extLst>
              <a:ext uri="{FF2B5EF4-FFF2-40B4-BE49-F238E27FC236}">
                <a16:creationId xmlns:a16="http://schemas.microsoft.com/office/drawing/2014/main" id="{1FC5E580-6041-4DD5-B1D6-20F78A44CD6D}"/>
              </a:ext>
            </a:extLst>
          </p:cNvPr>
          <p:cNvGrpSpPr/>
          <p:nvPr/>
        </p:nvGrpSpPr>
        <p:grpSpPr>
          <a:xfrm>
            <a:off x="4934582" y="1915616"/>
            <a:ext cx="3475553" cy="522161"/>
            <a:chOff x="7639405" y="4988946"/>
            <a:chExt cx="3475553" cy="522161"/>
          </a:xfrm>
        </p:grpSpPr>
        <p:grpSp>
          <p:nvGrpSpPr>
            <p:cNvPr id="229" name="Group 228">
              <a:extLst>
                <a:ext uri="{FF2B5EF4-FFF2-40B4-BE49-F238E27FC236}">
                  <a16:creationId xmlns:a16="http://schemas.microsoft.com/office/drawing/2014/main" id="{7A3F0945-2BB6-4B60-B278-AF46D801A126}"/>
                </a:ext>
              </a:extLst>
            </p:cNvPr>
            <p:cNvGrpSpPr/>
            <p:nvPr/>
          </p:nvGrpSpPr>
          <p:grpSpPr>
            <a:xfrm>
              <a:off x="7639405" y="4991404"/>
              <a:ext cx="3475553" cy="519703"/>
              <a:chOff x="7668456" y="3838689"/>
              <a:chExt cx="3475553" cy="519703"/>
            </a:xfrm>
          </p:grpSpPr>
          <p:sp>
            <p:nvSpPr>
              <p:cNvPr id="231" name="Arrow: Right 230">
                <a:extLst>
                  <a:ext uri="{FF2B5EF4-FFF2-40B4-BE49-F238E27FC236}">
                    <a16:creationId xmlns:a16="http://schemas.microsoft.com/office/drawing/2014/main" id="{CA66C76D-86E3-4D30-A835-BE4A7A2BD1FF}"/>
                  </a:ext>
                </a:extLst>
              </p:cNvPr>
              <p:cNvSpPr/>
              <p:nvPr/>
            </p:nvSpPr>
            <p:spPr>
              <a:xfrm flipH="1">
                <a:off x="7668456" y="4021861"/>
                <a:ext cx="3437646"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Graphic 236" descr="Bus">
                <a:extLst>
                  <a:ext uri="{FF2B5EF4-FFF2-40B4-BE49-F238E27FC236}">
                    <a16:creationId xmlns:a16="http://schemas.microsoft.com/office/drawing/2014/main" id="{BF8E83B7-EE9E-460F-BE31-80C0FA059D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624306" y="3838689"/>
                <a:ext cx="519703" cy="519703"/>
              </a:xfrm>
              <a:prstGeom prst="rect">
                <a:avLst/>
              </a:prstGeom>
              <a:effectLst/>
            </p:spPr>
          </p:pic>
        </p:grpSp>
        <p:sp>
          <p:nvSpPr>
            <p:cNvPr id="230" name="TextBox 229">
              <a:extLst>
                <a:ext uri="{FF2B5EF4-FFF2-40B4-BE49-F238E27FC236}">
                  <a16:creationId xmlns:a16="http://schemas.microsoft.com/office/drawing/2014/main" id="{C2BC9E5F-EF2D-4C2B-82B8-53635EAC9CCF}"/>
                </a:ext>
              </a:extLst>
            </p:cNvPr>
            <p:cNvSpPr txBox="1"/>
            <p:nvPr/>
          </p:nvSpPr>
          <p:spPr>
            <a:xfrm>
              <a:off x="9953876" y="4988946"/>
              <a:ext cx="782338"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5 mph</a:t>
              </a:r>
            </a:p>
          </p:txBody>
        </p:sp>
      </p:grpSp>
      <p:sp>
        <p:nvSpPr>
          <p:cNvPr id="240" name="Arrow: Right 239">
            <a:extLst>
              <a:ext uri="{FF2B5EF4-FFF2-40B4-BE49-F238E27FC236}">
                <a16:creationId xmlns:a16="http://schemas.microsoft.com/office/drawing/2014/main" id="{2ED09C8A-DB9B-476C-974A-C84279360B5D}"/>
              </a:ext>
            </a:extLst>
          </p:cNvPr>
          <p:cNvSpPr/>
          <p:nvPr/>
        </p:nvSpPr>
        <p:spPr>
          <a:xfrm>
            <a:off x="3245920" y="5977994"/>
            <a:ext cx="1766611" cy="199078"/>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74F4C451-7FF8-4D22-A8B2-978EE4E9B942}"/>
              </a:ext>
            </a:extLst>
          </p:cNvPr>
          <p:cNvSpPr txBox="1"/>
          <p:nvPr/>
        </p:nvSpPr>
        <p:spPr>
          <a:xfrm>
            <a:off x="3515028" y="5795291"/>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10 mph</a:t>
            </a:r>
          </a:p>
        </p:txBody>
      </p:sp>
      <p:pic>
        <p:nvPicPr>
          <p:cNvPr id="243" name="Graphic 242" descr="Car">
            <a:extLst>
              <a:ext uri="{FF2B5EF4-FFF2-40B4-BE49-F238E27FC236}">
                <a16:creationId xmlns:a16="http://schemas.microsoft.com/office/drawing/2014/main" id="{89B9D6D6-25E0-4E08-A16C-2EFB03A5CA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3451" y="5804355"/>
            <a:ext cx="519703" cy="519703"/>
          </a:xfrm>
          <a:prstGeom prst="rect">
            <a:avLst/>
          </a:prstGeom>
          <a:effectLst/>
        </p:spPr>
      </p:pic>
      <p:sp>
        <p:nvSpPr>
          <p:cNvPr id="247" name="Arrow: Right 246">
            <a:extLst>
              <a:ext uri="{FF2B5EF4-FFF2-40B4-BE49-F238E27FC236}">
                <a16:creationId xmlns:a16="http://schemas.microsoft.com/office/drawing/2014/main" id="{9C9D43B2-0D38-4A8A-807E-A9D6D3495969}"/>
              </a:ext>
            </a:extLst>
          </p:cNvPr>
          <p:cNvSpPr/>
          <p:nvPr/>
        </p:nvSpPr>
        <p:spPr>
          <a:xfrm flipH="1">
            <a:off x="678301" y="4872106"/>
            <a:ext cx="2563277" cy="199078"/>
          </a:xfrm>
          <a:prstGeom prst="rightArrow">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Graphic 248" descr="Car">
            <a:extLst>
              <a:ext uri="{FF2B5EF4-FFF2-40B4-BE49-F238E27FC236}">
                <a16:creationId xmlns:a16="http://schemas.microsoft.com/office/drawing/2014/main" id="{BFFC82CC-FFBB-486C-936D-AAA3D00631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769506" y="4469450"/>
            <a:ext cx="519703" cy="519703"/>
          </a:xfrm>
          <a:prstGeom prst="rect">
            <a:avLst/>
          </a:prstGeom>
          <a:effectLst/>
        </p:spPr>
      </p:pic>
      <p:pic>
        <p:nvPicPr>
          <p:cNvPr id="250" name="Graphic 249" descr="Bus">
            <a:extLst>
              <a:ext uri="{FF2B5EF4-FFF2-40B4-BE49-F238E27FC236}">
                <a16:creationId xmlns:a16="http://schemas.microsoft.com/office/drawing/2014/main" id="{B2C94DB5-BCE2-432A-885A-72ABF1E2B7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786783" y="4781461"/>
            <a:ext cx="519703" cy="519703"/>
          </a:xfrm>
          <a:prstGeom prst="rect">
            <a:avLst/>
          </a:prstGeom>
          <a:effectLst/>
        </p:spPr>
      </p:pic>
      <p:sp>
        <p:nvSpPr>
          <p:cNvPr id="251" name="TextBox 250">
            <a:extLst>
              <a:ext uri="{FF2B5EF4-FFF2-40B4-BE49-F238E27FC236}">
                <a16:creationId xmlns:a16="http://schemas.microsoft.com/office/drawing/2014/main" id="{5CE5C6F4-179D-4F42-800B-B50D7EA05525}"/>
              </a:ext>
            </a:extLst>
          </p:cNvPr>
          <p:cNvSpPr txBox="1"/>
          <p:nvPr/>
        </p:nvSpPr>
        <p:spPr>
          <a:xfrm>
            <a:off x="3164709" y="4587795"/>
            <a:ext cx="71957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6 mph</a:t>
            </a:r>
          </a:p>
        </p:txBody>
      </p:sp>
      <p:sp>
        <p:nvSpPr>
          <p:cNvPr id="252" name="TextBox 251">
            <a:extLst>
              <a:ext uri="{FF2B5EF4-FFF2-40B4-BE49-F238E27FC236}">
                <a16:creationId xmlns:a16="http://schemas.microsoft.com/office/drawing/2014/main" id="{60EB9622-E3F9-429C-8ED1-C9088F7CE608}"/>
              </a:ext>
            </a:extLst>
          </p:cNvPr>
          <p:cNvSpPr txBox="1"/>
          <p:nvPr/>
        </p:nvSpPr>
        <p:spPr>
          <a:xfrm>
            <a:off x="3165729" y="4924459"/>
            <a:ext cx="729149"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6 mph</a:t>
            </a:r>
          </a:p>
        </p:txBody>
      </p:sp>
      <p:grpSp>
        <p:nvGrpSpPr>
          <p:cNvPr id="253" name="Group 252">
            <a:extLst>
              <a:ext uri="{FF2B5EF4-FFF2-40B4-BE49-F238E27FC236}">
                <a16:creationId xmlns:a16="http://schemas.microsoft.com/office/drawing/2014/main" id="{0E28986E-773F-45BE-9196-8639AEF2EF0F}"/>
              </a:ext>
            </a:extLst>
          </p:cNvPr>
          <p:cNvGrpSpPr/>
          <p:nvPr/>
        </p:nvGrpSpPr>
        <p:grpSpPr>
          <a:xfrm>
            <a:off x="8377266" y="6145917"/>
            <a:ext cx="2699785" cy="519703"/>
            <a:chOff x="633766" y="5409303"/>
            <a:chExt cx="2699785" cy="519703"/>
          </a:xfrm>
        </p:grpSpPr>
        <p:grpSp>
          <p:nvGrpSpPr>
            <p:cNvPr id="254" name="Group 253">
              <a:extLst>
                <a:ext uri="{FF2B5EF4-FFF2-40B4-BE49-F238E27FC236}">
                  <a16:creationId xmlns:a16="http://schemas.microsoft.com/office/drawing/2014/main" id="{39EB4DDA-B2BD-4DB4-8F7A-86F850563362}"/>
                </a:ext>
              </a:extLst>
            </p:cNvPr>
            <p:cNvGrpSpPr/>
            <p:nvPr/>
          </p:nvGrpSpPr>
          <p:grpSpPr>
            <a:xfrm>
              <a:off x="633766" y="5409303"/>
              <a:ext cx="2699785" cy="519703"/>
              <a:chOff x="616144" y="5187739"/>
              <a:chExt cx="2699785" cy="519703"/>
            </a:xfrm>
          </p:grpSpPr>
          <p:sp>
            <p:nvSpPr>
              <p:cNvPr id="256" name="Arrow: Right 255">
                <a:extLst>
                  <a:ext uri="{FF2B5EF4-FFF2-40B4-BE49-F238E27FC236}">
                    <a16:creationId xmlns:a16="http://schemas.microsoft.com/office/drawing/2014/main" id="{C75B34A2-AD65-41AA-A071-F84A851BB23C}"/>
                  </a:ext>
                </a:extLst>
              </p:cNvPr>
              <p:cNvSpPr/>
              <p:nvPr/>
            </p:nvSpPr>
            <p:spPr>
              <a:xfrm>
                <a:off x="638780" y="5393847"/>
                <a:ext cx="2677149" cy="199078"/>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7" name="Graphic 256" descr="Bus">
                <a:extLst>
                  <a:ext uri="{FF2B5EF4-FFF2-40B4-BE49-F238E27FC236}">
                    <a16:creationId xmlns:a16="http://schemas.microsoft.com/office/drawing/2014/main" id="{B3F802EF-C654-4319-8E33-750631A48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6144" y="5187739"/>
                <a:ext cx="519703" cy="519703"/>
              </a:xfrm>
              <a:prstGeom prst="rect">
                <a:avLst/>
              </a:prstGeom>
              <a:effectLst/>
            </p:spPr>
          </p:pic>
        </p:grpSp>
        <p:sp>
          <p:nvSpPr>
            <p:cNvPr id="255" name="TextBox 254">
              <a:extLst>
                <a:ext uri="{FF2B5EF4-FFF2-40B4-BE49-F238E27FC236}">
                  <a16:creationId xmlns:a16="http://schemas.microsoft.com/office/drawing/2014/main" id="{8774C9CA-5AE4-4DFA-911E-58D247043D4C}"/>
                </a:ext>
              </a:extLst>
            </p:cNvPr>
            <p:cNvSpPr txBox="1"/>
            <p:nvPr/>
          </p:nvSpPr>
          <p:spPr>
            <a:xfrm>
              <a:off x="1027758" y="5438752"/>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grpSp>
      <p:sp>
        <p:nvSpPr>
          <p:cNvPr id="258" name="Arrow: Right 257">
            <a:extLst>
              <a:ext uri="{FF2B5EF4-FFF2-40B4-BE49-F238E27FC236}">
                <a16:creationId xmlns:a16="http://schemas.microsoft.com/office/drawing/2014/main" id="{5DAAA523-5091-47F9-A132-197375376F41}"/>
              </a:ext>
            </a:extLst>
          </p:cNvPr>
          <p:cNvSpPr/>
          <p:nvPr/>
        </p:nvSpPr>
        <p:spPr>
          <a:xfrm>
            <a:off x="3241578" y="6352025"/>
            <a:ext cx="1766611" cy="199078"/>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extBox 258">
            <a:extLst>
              <a:ext uri="{FF2B5EF4-FFF2-40B4-BE49-F238E27FC236}">
                <a16:creationId xmlns:a16="http://schemas.microsoft.com/office/drawing/2014/main" id="{7561CD69-F565-427B-AD2B-9F9521B6FD95}"/>
              </a:ext>
            </a:extLst>
          </p:cNvPr>
          <p:cNvSpPr txBox="1"/>
          <p:nvPr/>
        </p:nvSpPr>
        <p:spPr>
          <a:xfrm>
            <a:off x="3502143" y="6171980"/>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2 mph</a:t>
            </a:r>
          </a:p>
        </p:txBody>
      </p:sp>
      <p:pic>
        <p:nvPicPr>
          <p:cNvPr id="260" name="Graphic 259" descr="Car">
            <a:extLst>
              <a:ext uri="{FF2B5EF4-FFF2-40B4-BE49-F238E27FC236}">
                <a16:creationId xmlns:a16="http://schemas.microsoft.com/office/drawing/2014/main" id="{B72403B6-6965-4B89-A063-F29FC00F6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79109" y="6178386"/>
            <a:ext cx="519703" cy="519703"/>
          </a:xfrm>
          <a:prstGeom prst="rect">
            <a:avLst/>
          </a:prstGeom>
          <a:effectLst/>
        </p:spPr>
      </p:pic>
      <p:pic>
        <p:nvPicPr>
          <p:cNvPr id="264" name="Graphic 263" descr="Car">
            <a:extLst>
              <a:ext uri="{FF2B5EF4-FFF2-40B4-BE49-F238E27FC236}">
                <a16:creationId xmlns:a16="http://schemas.microsoft.com/office/drawing/2014/main" id="{B6C2CA54-F6EE-4CD0-870A-F141AE8D55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605703" y="4149919"/>
            <a:ext cx="519703" cy="519703"/>
          </a:xfrm>
          <a:prstGeom prst="rect">
            <a:avLst/>
          </a:prstGeom>
          <a:effectLst/>
        </p:spPr>
      </p:pic>
      <p:pic>
        <p:nvPicPr>
          <p:cNvPr id="265" name="Graphic 264" descr="Bus">
            <a:extLst>
              <a:ext uri="{FF2B5EF4-FFF2-40B4-BE49-F238E27FC236}">
                <a16:creationId xmlns:a16="http://schemas.microsoft.com/office/drawing/2014/main" id="{4FA5D67B-2692-4EB6-82B4-6DE96AAEE1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582997" y="4422689"/>
            <a:ext cx="519703" cy="519703"/>
          </a:xfrm>
          <a:prstGeom prst="rect">
            <a:avLst/>
          </a:prstGeom>
          <a:effectLst/>
        </p:spPr>
      </p:pic>
      <p:sp>
        <p:nvSpPr>
          <p:cNvPr id="266" name="TextBox 265">
            <a:extLst>
              <a:ext uri="{FF2B5EF4-FFF2-40B4-BE49-F238E27FC236}">
                <a16:creationId xmlns:a16="http://schemas.microsoft.com/office/drawing/2014/main" id="{6DB4BFD3-EB62-437B-852C-738828E6D950}"/>
              </a:ext>
            </a:extLst>
          </p:cNvPr>
          <p:cNvSpPr txBox="1"/>
          <p:nvPr/>
        </p:nvSpPr>
        <p:spPr>
          <a:xfrm>
            <a:off x="10921975" y="4282958"/>
            <a:ext cx="860655"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2 mph</a:t>
            </a:r>
          </a:p>
        </p:txBody>
      </p:sp>
      <p:sp>
        <p:nvSpPr>
          <p:cNvPr id="267" name="TextBox 266">
            <a:extLst>
              <a:ext uri="{FF2B5EF4-FFF2-40B4-BE49-F238E27FC236}">
                <a16:creationId xmlns:a16="http://schemas.microsoft.com/office/drawing/2014/main" id="{9BEA0692-E7F2-473B-8871-84FFB8889D35}"/>
              </a:ext>
            </a:extLst>
          </p:cNvPr>
          <p:cNvSpPr txBox="1"/>
          <p:nvPr/>
        </p:nvSpPr>
        <p:spPr>
          <a:xfrm>
            <a:off x="11003047" y="4575352"/>
            <a:ext cx="688424"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5 mph</a:t>
            </a:r>
          </a:p>
        </p:txBody>
      </p:sp>
      <p:sp>
        <p:nvSpPr>
          <p:cNvPr id="268" name="Title 1">
            <a:extLst>
              <a:ext uri="{FF2B5EF4-FFF2-40B4-BE49-F238E27FC236}">
                <a16:creationId xmlns:a16="http://schemas.microsoft.com/office/drawing/2014/main" id="{0CAC1E98-7E01-4DCC-9AA7-D453E275429D}"/>
              </a:ext>
            </a:extLst>
          </p:cNvPr>
          <p:cNvSpPr txBox="1">
            <a:spLocks/>
          </p:cNvSpPr>
          <p:nvPr/>
        </p:nvSpPr>
        <p:spPr>
          <a:xfrm>
            <a:off x="787112" y="25266"/>
            <a:ext cx="10515600" cy="802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accent1"/>
                </a:solidFill>
              </a:rPr>
              <a:t>Slowest Speeds along Corridor</a:t>
            </a:r>
          </a:p>
        </p:txBody>
      </p:sp>
      <p:pic>
        <p:nvPicPr>
          <p:cNvPr id="269" name="Picture 268">
            <a:extLst>
              <a:ext uri="{FF2B5EF4-FFF2-40B4-BE49-F238E27FC236}">
                <a16:creationId xmlns:a16="http://schemas.microsoft.com/office/drawing/2014/main" id="{64A52512-DB3C-4EF0-A383-A0F2A2CDD825}"/>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56818" t="15185" r="26709" b="54362"/>
          <a:stretch/>
        </p:blipFill>
        <p:spPr>
          <a:xfrm>
            <a:off x="-13539" y="1729"/>
            <a:ext cx="783119" cy="814334"/>
          </a:xfrm>
          <a:prstGeom prst="rect">
            <a:avLst/>
          </a:prstGeom>
        </p:spPr>
      </p:pic>
      <p:sp>
        <p:nvSpPr>
          <p:cNvPr id="270" name="Content Placeholder 2">
            <a:extLst>
              <a:ext uri="{FF2B5EF4-FFF2-40B4-BE49-F238E27FC236}">
                <a16:creationId xmlns:a16="http://schemas.microsoft.com/office/drawing/2014/main" id="{8282D82B-5947-4940-98AD-050E2CC0F357}"/>
              </a:ext>
            </a:extLst>
          </p:cNvPr>
          <p:cNvSpPr txBox="1">
            <a:spLocks/>
          </p:cNvSpPr>
          <p:nvPr/>
        </p:nvSpPr>
        <p:spPr>
          <a:xfrm>
            <a:off x="-76884" y="6673739"/>
            <a:ext cx="9133591" cy="228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i="1">
                <a:highlight>
                  <a:srgbClr val="D9D9D9"/>
                </a:highlight>
              </a:rPr>
              <a:t>* Alternative 2 analysis only performed for PM Peak Period</a:t>
            </a:r>
          </a:p>
        </p:txBody>
      </p:sp>
      <p:sp>
        <p:nvSpPr>
          <p:cNvPr id="180" name="Content Placeholder 2">
            <a:extLst>
              <a:ext uri="{FF2B5EF4-FFF2-40B4-BE49-F238E27FC236}">
                <a16:creationId xmlns:a16="http://schemas.microsoft.com/office/drawing/2014/main" id="{5CEC20E0-7AEB-4748-98E1-64B92FA7D2F9}"/>
              </a:ext>
            </a:extLst>
          </p:cNvPr>
          <p:cNvSpPr txBox="1">
            <a:spLocks/>
          </p:cNvSpPr>
          <p:nvPr/>
        </p:nvSpPr>
        <p:spPr>
          <a:xfrm>
            <a:off x="827635" y="1256446"/>
            <a:ext cx="1635125" cy="290512"/>
          </a:xfrm>
          <a:prstGeom prst="rect">
            <a:avLst/>
          </a:prstGeom>
          <a:solidFill>
            <a:srgbClr val="FFFFFF">
              <a:alpha val="50196"/>
            </a:srgbClr>
          </a:solidFill>
          <a:ln>
            <a:noFill/>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t>AM Peak</a:t>
            </a:r>
          </a:p>
        </p:txBody>
      </p:sp>
      <p:sp>
        <p:nvSpPr>
          <p:cNvPr id="181" name="Content Placeholder 2">
            <a:extLst>
              <a:ext uri="{FF2B5EF4-FFF2-40B4-BE49-F238E27FC236}">
                <a16:creationId xmlns:a16="http://schemas.microsoft.com/office/drawing/2014/main" id="{7822A6D4-2C3E-4AAA-A31F-1E618AA4A4D2}"/>
              </a:ext>
            </a:extLst>
          </p:cNvPr>
          <p:cNvSpPr txBox="1">
            <a:spLocks/>
          </p:cNvSpPr>
          <p:nvPr/>
        </p:nvSpPr>
        <p:spPr>
          <a:xfrm>
            <a:off x="742579" y="4031058"/>
            <a:ext cx="1634087" cy="287991"/>
          </a:xfrm>
          <a:prstGeom prst="rect">
            <a:avLst/>
          </a:prstGeom>
          <a:solidFill>
            <a:srgbClr val="FFFFFF">
              <a:alpha val="50196"/>
            </a:srgb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t>PM Peak</a:t>
            </a:r>
          </a:p>
        </p:txBody>
      </p:sp>
      <p:pic>
        <p:nvPicPr>
          <p:cNvPr id="185" name="Graphic 184" descr="Sun">
            <a:extLst>
              <a:ext uri="{FF2B5EF4-FFF2-40B4-BE49-F238E27FC236}">
                <a16:creationId xmlns:a16="http://schemas.microsoft.com/office/drawing/2014/main" id="{B6EA94A5-7A47-4D6E-A9E8-F1A3D07C2C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029" y="958772"/>
            <a:ext cx="596159" cy="596159"/>
          </a:xfrm>
          <a:prstGeom prst="rect">
            <a:avLst/>
          </a:prstGeom>
        </p:spPr>
      </p:pic>
      <p:pic>
        <p:nvPicPr>
          <p:cNvPr id="186" name="Graphic 185" descr="Moon and stars">
            <a:extLst>
              <a:ext uri="{FF2B5EF4-FFF2-40B4-BE49-F238E27FC236}">
                <a16:creationId xmlns:a16="http://schemas.microsoft.com/office/drawing/2014/main" id="{CD685AF2-277F-4FA2-B9AD-32CD26FE8F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0015" y="3791591"/>
            <a:ext cx="596159" cy="596159"/>
          </a:xfrm>
          <a:prstGeom prst="rect">
            <a:avLst/>
          </a:prstGeom>
        </p:spPr>
      </p:pic>
    </p:spTree>
    <p:extLst>
      <p:ext uri="{BB962C8B-B14F-4D97-AF65-F5344CB8AC3E}">
        <p14:creationId xmlns:p14="http://schemas.microsoft.com/office/powerpoint/2010/main" val="3576078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C8D0BD0A-CE25-4A5E-96DB-47CCAA3D73B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6818" t="15185" r="26709" b="54362"/>
          <a:stretch/>
        </p:blipFill>
        <p:spPr>
          <a:xfrm>
            <a:off x="270933" y="295262"/>
            <a:ext cx="1273222" cy="1323971"/>
          </a:xfrm>
          <a:prstGeom prst="rect">
            <a:avLst/>
          </a:prstGeom>
        </p:spPr>
      </p:pic>
      <p:sp>
        <p:nvSpPr>
          <p:cNvPr id="6" name="Title 1">
            <a:extLst>
              <a:ext uri="{FF2B5EF4-FFF2-40B4-BE49-F238E27FC236}">
                <a16:creationId xmlns:a16="http://schemas.microsoft.com/office/drawing/2014/main" id="{48686621-2F84-45F8-B7F3-AE003FD31153}"/>
              </a:ext>
            </a:extLst>
          </p:cNvPr>
          <p:cNvSpPr txBox="1">
            <a:spLocks/>
          </p:cNvSpPr>
          <p:nvPr/>
        </p:nvSpPr>
        <p:spPr>
          <a:xfrm>
            <a:off x="1544155" y="445228"/>
            <a:ext cx="10390242" cy="113775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accent1"/>
                </a:solidFill>
              </a:rPr>
              <a:t>Pros and Cons for </a:t>
            </a:r>
            <a:r>
              <a:rPr lang="en-US" sz="4000" u="sng">
                <a:solidFill>
                  <a:schemeClr val="accent1"/>
                </a:solidFill>
              </a:rPr>
              <a:t>Both</a:t>
            </a:r>
            <a:r>
              <a:rPr lang="en-US" sz="4000">
                <a:solidFill>
                  <a:schemeClr val="accent1"/>
                </a:solidFill>
              </a:rPr>
              <a:t> Alternatives 1 &amp; 2</a:t>
            </a:r>
            <a:endParaRPr lang="en-US" sz="4000" u="sng">
              <a:solidFill>
                <a:schemeClr val="accent1"/>
              </a:solidFill>
            </a:endParaRPr>
          </a:p>
        </p:txBody>
      </p:sp>
      <p:sp>
        <p:nvSpPr>
          <p:cNvPr id="9" name="Rectangle: Rounded Corners 8">
            <a:extLst>
              <a:ext uri="{FF2B5EF4-FFF2-40B4-BE49-F238E27FC236}">
                <a16:creationId xmlns:a16="http://schemas.microsoft.com/office/drawing/2014/main" id="{05547D5A-8B29-4C20-9744-57687BACD6CD}"/>
              </a:ext>
            </a:extLst>
          </p:cNvPr>
          <p:cNvSpPr/>
          <p:nvPr/>
        </p:nvSpPr>
        <p:spPr>
          <a:xfrm>
            <a:off x="717944" y="2736409"/>
            <a:ext cx="5120665" cy="2862322"/>
          </a:xfrm>
          <a:prstGeom prst="roundRect">
            <a:avLst>
              <a:gd name="adj" fmla="val 0"/>
            </a:avLst>
          </a:prstGeom>
          <a:noFill/>
          <a:ln>
            <a:noFill/>
          </a:ln>
        </p:spPr>
        <p:txBody>
          <a:bodyPr wrap="square" rtlCol="0">
            <a:spAutoFit/>
          </a:bodyPr>
          <a:lstStyle/>
          <a:p>
            <a:pPr marL="285750" indent="-285750">
              <a:spcAft>
                <a:spcPts val="600"/>
              </a:spcAft>
              <a:buFont typeface="Arial" panose="020B0604020202020204" pitchFamily="34" charset="0"/>
              <a:buChar char="•"/>
            </a:pPr>
            <a:r>
              <a:rPr lang="en-US" sz="2000">
                <a:latin typeface="Arial Unicode MS (Body)"/>
              </a:rPr>
              <a:t>Center-running </a:t>
            </a:r>
            <a:r>
              <a:rPr lang="en-US" sz="2000" b="1">
                <a:latin typeface="Arial Unicode MS (Body)"/>
              </a:rPr>
              <a:t>exclusive transitway </a:t>
            </a:r>
            <a:r>
              <a:rPr lang="en-US" sz="2000">
                <a:latin typeface="Arial Unicode MS (Body)"/>
              </a:rPr>
              <a:t>for WMATA &amp; DC Circulator buses</a:t>
            </a:r>
          </a:p>
          <a:p>
            <a:pPr marL="285750" indent="-285750">
              <a:spcAft>
                <a:spcPts val="600"/>
              </a:spcAft>
              <a:buFont typeface="Arial" panose="020B0604020202020204" pitchFamily="34" charset="0"/>
              <a:buChar char="•"/>
            </a:pPr>
            <a:r>
              <a:rPr lang="en-US" sz="2000">
                <a:latin typeface="Arial Unicode MS (Body)"/>
              </a:rPr>
              <a:t>Center-running </a:t>
            </a:r>
            <a:r>
              <a:rPr lang="en-US" sz="2000" b="1">
                <a:latin typeface="Arial Unicode MS (Body)"/>
              </a:rPr>
              <a:t>dedicated bicycle lanes</a:t>
            </a:r>
          </a:p>
          <a:p>
            <a:pPr marL="285750" indent="-285750">
              <a:spcAft>
                <a:spcPts val="600"/>
              </a:spcAft>
              <a:buFont typeface="Arial" panose="020B0604020202020204" pitchFamily="34" charset="0"/>
              <a:buChar char="•"/>
            </a:pPr>
            <a:r>
              <a:rPr lang="en-US" sz="2000" b="1">
                <a:latin typeface="Arial Unicode MS (Body)"/>
              </a:rPr>
              <a:t>Safety benefits </a:t>
            </a:r>
            <a:r>
              <a:rPr lang="en-US" sz="2000">
                <a:latin typeface="Arial Unicode MS (Body)"/>
              </a:rPr>
              <a:t>from restricted left-turns on K Street NW</a:t>
            </a:r>
          </a:p>
          <a:p>
            <a:pPr marL="285750" indent="-285750">
              <a:spcAft>
                <a:spcPts val="600"/>
              </a:spcAft>
              <a:buFont typeface="Arial" panose="020B0604020202020204" pitchFamily="34" charset="0"/>
              <a:buChar char="•"/>
            </a:pPr>
            <a:r>
              <a:rPr lang="en-US" sz="2000">
                <a:latin typeface="Arial Unicode MS (Body)"/>
              </a:rPr>
              <a:t>Removal of K Street NW service lanes</a:t>
            </a:r>
          </a:p>
          <a:p>
            <a:pPr marL="285750" indent="-285750">
              <a:spcAft>
                <a:spcPts val="600"/>
              </a:spcAft>
              <a:buFont typeface="Arial" panose="020B0604020202020204" pitchFamily="34" charset="0"/>
              <a:buChar char="•"/>
            </a:pPr>
            <a:r>
              <a:rPr lang="en-US" sz="2000">
                <a:latin typeface="Arial Unicode MS (Body)"/>
              </a:rPr>
              <a:t>Right-in/right-out access at all existing alleys and garages</a:t>
            </a:r>
          </a:p>
        </p:txBody>
      </p:sp>
      <p:sp>
        <p:nvSpPr>
          <p:cNvPr id="16" name="Rectangle: Rounded Corners 15">
            <a:extLst>
              <a:ext uri="{FF2B5EF4-FFF2-40B4-BE49-F238E27FC236}">
                <a16:creationId xmlns:a16="http://schemas.microsoft.com/office/drawing/2014/main" id="{8E63FC6C-B0F5-4481-BE5C-CC6A0687AE97}"/>
              </a:ext>
            </a:extLst>
          </p:cNvPr>
          <p:cNvSpPr/>
          <p:nvPr/>
        </p:nvSpPr>
        <p:spPr>
          <a:xfrm>
            <a:off x="6482978" y="2736409"/>
            <a:ext cx="4676088" cy="3914848"/>
          </a:xfrm>
          <a:prstGeom prst="roundRect">
            <a:avLst>
              <a:gd name="adj" fmla="val 0"/>
            </a:avLst>
          </a:prstGeom>
          <a:noFill/>
          <a:ln>
            <a:noFill/>
          </a:ln>
        </p:spPr>
        <p:txBody>
          <a:bodyPr wrap="square" rtlCol="0" anchor="t">
            <a:noAutofit/>
          </a:bodyPr>
          <a:lstStyle/>
          <a:p>
            <a:pPr marL="285750" indent="-285750">
              <a:spcAft>
                <a:spcPts val="600"/>
              </a:spcAft>
              <a:buFont typeface="Arial" panose="020B0604020202020204" pitchFamily="34" charset="0"/>
              <a:buChar char="•"/>
            </a:pPr>
            <a:r>
              <a:rPr lang="en-US" sz="2000" b="1">
                <a:solidFill>
                  <a:schemeClr val="tx1"/>
                </a:solidFill>
                <a:latin typeface="Arial Unicode MS (Body)"/>
              </a:rPr>
              <a:t>Rerouted left-turning movements </a:t>
            </a:r>
            <a:r>
              <a:rPr lang="en-US" sz="2000">
                <a:solidFill>
                  <a:schemeClr val="tx1"/>
                </a:solidFill>
                <a:latin typeface="Arial Unicode MS (Body)"/>
              </a:rPr>
              <a:t>to parallel facilities</a:t>
            </a:r>
          </a:p>
          <a:p>
            <a:pPr marL="285750" indent="-285750">
              <a:spcAft>
                <a:spcPts val="600"/>
              </a:spcAft>
              <a:buFont typeface="Arial" panose="020B0604020202020204" pitchFamily="34" charset="0"/>
              <a:buChar char="•"/>
            </a:pPr>
            <a:r>
              <a:rPr lang="en-US" sz="2000">
                <a:solidFill>
                  <a:schemeClr val="tx1"/>
                </a:solidFill>
                <a:latin typeface="Arial Unicode MS (Body)"/>
              </a:rPr>
              <a:t>Additional travel time delay for rerouted left-turns (</a:t>
            </a:r>
            <a:r>
              <a:rPr lang="en-US" sz="2000" i="1">
                <a:solidFill>
                  <a:schemeClr val="tx1"/>
                </a:solidFill>
                <a:latin typeface="Arial Unicode MS (Body)"/>
              </a:rPr>
              <a:t>note that existing peak period operations restrict left turns at most intersections</a:t>
            </a:r>
            <a:r>
              <a:rPr lang="en-US" sz="2000">
                <a:solidFill>
                  <a:schemeClr val="tx1"/>
                </a:solidFill>
                <a:latin typeface="Arial Unicode MS (Body)"/>
              </a:rPr>
              <a:t>)</a:t>
            </a:r>
          </a:p>
          <a:p>
            <a:pPr marL="285750" indent="-285750">
              <a:spcAft>
                <a:spcPts val="600"/>
              </a:spcAft>
              <a:buFont typeface="Arial" panose="020B0604020202020204" pitchFamily="34" charset="0"/>
              <a:buChar char="•"/>
            </a:pPr>
            <a:r>
              <a:rPr lang="en-US" sz="2000">
                <a:latin typeface="Arial Unicode MS (Body)"/>
              </a:rPr>
              <a:t>Removal of K Street NW service lanes results in </a:t>
            </a:r>
            <a:r>
              <a:rPr lang="en-US" sz="2000" b="1">
                <a:latin typeface="Arial Unicode MS (Body)"/>
              </a:rPr>
              <a:t>reduced curb space for loading and unloading</a:t>
            </a:r>
            <a:endParaRPr lang="en-US" sz="2000" b="1">
              <a:solidFill>
                <a:schemeClr val="tx1"/>
              </a:solidFill>
              <a:latin typeface="Arial Unicode MS (Body)"/>
            </a:endParaRPr>
          </a:p>
        </p:txBody>
      </p:sp>
      <p:sp>
        <p:nvSpPr>
          <p:cNvPr id="18" name="Rectangle 17">
            <a:extLst>
              <a:ext uri="{FF2B5EF4-FFF2-40B4-BE49-F238E27FC236}">
                <a16:creationId xmlns:a16="http://schemas.microsoft.com/office/drawing/2014/main" id="{7D4F4F99-6746-4D57-839F-CBE3D06CEC90}"/>
              </a:ext>
            </a:extLst>
          </p:cNvPr>
          <p:cNvSpPr/>
          <p:nvPr/>
        </p:nvSpPr>
        <p:spPr>
          <a:xfrm>
            <a:off x="717944" y="2136619"/>
            <a:ext cx="5120655" cy="415588"/>
          </a:xfrm>
          <a:prstGeom prst="rect">
            <a:avLst/>
          </a:prstGeom>
          <a:solidFill>
            <a:schemeClr val="accent2">
              <a:lumMod val="60000"/>
              <a:lumOff val="40000"/>
            </a:schemeClr>
          </a:solidFill>
          <a:ln>
            <a:noFill/>
          </a:ln>
        </p:spPr>
        <p:txBody>
          <a:bodyPr wrap="square" rtlCol="0">
            <a:spAutoFit/>
          </a:bodyPr>
          <a:lstStyle/>
          <a:p>
            <a:pPr algn="ctr"/>
            <a:r>
              <a:rPr lang="en-US" sz="2000" b="1">
                <a:latin typeface="Arial Unicode MS (Body)"/>
              </a:rPr>
              <a:t>PROS</a:t>
            </a:r>
          </a:p>
        </p:txBody>
      </p:sp>
      <p:sp>
        <p:nvSpPr>
          <p:cNvPr id="19" name="Rectangle 18">
            <a:extLst>
              <a:ext uri="{FF2B5EF4-FFF2-40B4-BE49-F238E27FC236}">
                <a16:creationId xmlns:a16="http://schemas.microsoft.com/office/drawing/2014/main" id="{8A1380E1-0DF8-4C46-8B66-B5E8C3E2F0F8}"/>
              </a:ext>
            </a:extLst>
          </p:cNvPr>
          <p:cNvSpPr/>
          <p:nvPr/>
        </p:nvSpPr>
        <p:spPr>
          <a:xfrm>
            <a:off x="6482978" y="2153693"/>
            <a:ext cx="4980877" cy="415588"/>
          </a:xfrm>
          <a:prstGeom prst="rect">
            <a:avLst/>
          </a:prstGeom>
          <a:solidFill>
            <a:schemeClr val="bg1">
              <a:lumMod val="75000"/>
            </a:schemeClr>
          </a:solidFill>
          <a:ln>
            <a:noFill/>
          </a:ln>
        </p:spPr>
        <p:txBody>
          <a:bodyPr wrap="square" rtlCol="0">
            <a:spAutoFit/>
          </a:bodyPr>
          <a:lstStyle/>
          <a:p>
            <a:pPr algn="ctr"/>
            <a:r>
              <a:rPr lang="en-US" sz="2000" b="1">
                <a:latin typeface="Arial Unicode MS (Body)"/>
              </a:rPr>
              <a:t>CONS</a:t>
            </a:r>
          </a:p>
        </p:txBody>
      </p:sp>
      <p:sp>
        <p:nvSpPr>
          <p:cNvPr id="21" name="Rectangle 20">
            <a:extLst>
              <a:ext uri="{FF2B5EF4-FFF2-40B4-BE49-F238E27FC236}">
                <a16:creationId xmlns:a16="http://schemas.microsoft.com/office/drawing/2014/main" id="{19BBDDC6-94E6-4210-B557-672A6EA67C66}"/>
              </a:ext>
            </a:extLst>
          </p:cNvPr>
          <p:cNvSpPr/>
          <p:nvPr/>
        </p:nvSpPr>
        <p:spPr>
          <a:xfrm>
            <a:off x="3667399" y="-1022370"/>
            <a:ext cx="2171200" cy="461665"/>
          </a:xfrm>
          <a:prstGeom prst="rect">
            <a:avLst/>
          </a:prstGeom>
          <a:solidFill>
            <a:schemeClr val="accent1"/>
          </a:solidFill>
        </p:spPr>
        <p:txBody>
          <a:bodyPr wrap="square">
            <a:spAutoFit/>
          </a:bodyPr>
          <a:lstStyle/>
          <a:p>
            <a:pPr algn="ctr"/>
            <a:r>
              <a:rPr lang="en-US" sz="2400" b="1">
                <a:solidFill>
                  <a:schemeClr val="bg1"/>
                </a:solidFill>
              </a:rPr>
              <a:t>Alternative 1</a:t>
            </a:r>
            <a:endParaRPr lang="en-US" sz="2400">
              <a:solidFill>
                <a:schemeClr val="bg1"/>
              </a:solidFill>
            </a:endParaRPr>
          </a:p>
        </p:txBody>
      </p:sp>
      <p:sp>
        <p:nvSpPr>
          <p:cNvPr id="22" name="Rectangle 21">
            <a:extLst>
              <a:ext uri="{FF2B5EF4-FFF2-40B4-BE49-F238E27FC236}">
                <a16:creationId xmlns:a16="http://schemas.microsoft.com/office/drawing/2014/main" id="{59476D32-5C1A-4199-B59B-468E7DF6826E}"/>
              </a:ext>
            </a:extLst>
          </p:cNvPr>
          <p:cNvSpPr/>
          <p:nvPr/>
        </p:nvSpPr>
        <p:spPr>
          <a:xfrm>
            <a:off x="6482978" y="-1054174"/>
            <a:ext cx="2171200" cy="461665"/>
          </a:xfrm>
          <a:prstGeom prst="rect">
            <a:avLst/>
          </a:prstGeom>
          <a:solidFill>
            <a:schemeClr val="tx2"/>
          </a:solidFill>
        </p:spPr>
        <p:txBody>
          <a:bodyPr wrap="square">
            <a:spAutoFit/>
          </a:bodyPr>
          <a:lstStyle/>
          <a:p>
            <a:pPr algn="ctr"/>
            <a:r>
              <a:rPr lang="en-US" sz="2400" b="1">
                <a:solidFill>
                  <a:schemeClr val="bg1"/>
                </a:solidFill>
              </a:rPr>
              <a:t>Alternative 2</a:t>
            </a:r>
            <a:endParaRPr lang="en-US" sz="2400">
              <a:solidFill>
                <a:schemeClr val="bg1"/>
              </a:solidFill>
            </a:endParaRPr>
          </a:p>
        </p:txBody>
      </p:sp>
      <p:pic>
        <p:nvPicPr>
          <p:cNvPr id="10" name="Graphic 9" descr="Cycling">
            <a:extLst>
              <a:ext uri="{FF2B5EF4-FFF2-40B4-BE49-F238E27FC236}">
                <a16:creationId xmlns:a16="http://schemas.microsoft.com/office/drawing/2014/main" id="{0AAC5E05-5A82-4BF4-927A-C860EF7CB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31637" y="2147399"/>
            <a:ext cx="543125" cy="543125"/>
          </a:xfrm>
          <a:prstGeom prst="rect">
            <a:avLst/>
          </a:prstGeom>
        </p:spPr>
      </p:pic>
      <p:pic>
        <p:nvPicPr>
          <p:cNvPr id="17" name="Graphic 16" descr="Stopwatch">
            <a:extLst>
              <a:ext uri="{FF2B5EF4-FFF2-40B4-BE49-F238E27FC236}">
                <a16:creationId xmlns:a16="http://schemas.microsoft.com/office/drawing/2014/main" id="{555E6C4C-1C6E-48E4-8D71-1160243B62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3199" y="3329426"/>
            <a:ext cx="687825" cy="687825"/>
          </a:xfrm>
          <a:prstGeom prst="rect">
            <a:avLst/>
          </a:prstGeom>
        </p:spPr>
      </p:pic>
      <p:pic>
        <p:nvPicPr>
          <p:cNvPr id="24" name="Graphic 23" descr="Add">
            <a:extLst>
              <a:ext uri="{FF2B5EF4-FFF2-40B4-BE49-F238E27FC236}">
                <a16:creationId xmlns:a16="http://schemas.microsoft.com/office/drawing/2014/main" id="{C85BB3D6-F962-4F94-8275-9E2327E390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09394" y="-974736"/>
            <a:ext cx="302788" cy="302788"/>
          </a:xfrm>
          <a:prstGeom prst="rect">
            <a:avLst/>
          </a:prstGeom>
        </p:spPr>
      </p:pic>
    </p:spTree>
    <p:extLst>
      <p:ext uri="{BB962C8B-B14F-4D97-AF65-F5344CB8AC3E}">
        <p14:creationId xmlns:p14="http://schemas.microsoft.com/office/powerpoint/2010/main" val="2278656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5547D5A-8B29-4C20-9744-57687BACD6CD}"/>
              </a:ext>
            </a:extLst>
          </p:cNvPr>
          <p:cNvSpPr/>
          <p:nvPr/>
        </p:nvSpPr>
        <p:spPr>
          <a:xfrm>
            <a:off x="1044318" y="-2420937"/>
            <a:ext cx="10750050" cy="2165851"/>
          </a:xfrm>
          <a:prstGeom prst="roundRect">
            <a:avLst>
              <a:gd name="adj" fmla="val 7201"/>
            </a:avLst>
          </a:prstGeom>
          <a:solidFill>
            <a:schemeClr val="accent6">
              <a:lumMod val="20000"/>
              <a:lumOff val="80000"/>
            </a:schemeClr>
          </a:solidFill>
          <a:ln>
            <a:solidFill>
              <a:srgbClr val="00B050"/>
            </a:solidFill>
          </a:ln>
        </p:spPr>
        <p:txBody>
          <a:bodyPr wrap="square" rtlCol="0">
            <a:spAutoFit/>
          </a:bodyPr>
          <a:lstStyle/>
          <a:p>
            <a:pPr marL="342900" indent="-342900">
              <a:spcAft>
                <a:spcPts val="300"/>
              </a:spcAft>
              <a:buFont typeface="Arial" panose="020B0604020202020204" pitchFamily="34" charset="0"/>
              <a:buChar char="•"/>
            </a:pPr>
            <a:r>
              <a:rPr lang="en-US" sz="1900">
                <a:latin typeface="Arial Unicode MS (Body)"/>
              </a:rPr>
              <a:t>Minimal impact to existing bus routes by allowing transitway entry and exit at 5 intersections</a:t>
            </a:r>
          </a:p>
          <a:p>
            <a:pPr marL="342900" indent="-342900">
              <a:spcAft>
                <a:spcPts val="300"/>
              </a:spcAft>
              <a:buFont typeface="Arial" panose="020B0604020202020204" pitchFamily="34" charset="0"/>
              <a:buChar char="•"/>
            </a:pPr>
            <a:r>
              <a:rPr lang="en-US" sz="1900">
                <a:latin typeface="Arial Unicode MS (Body)"/>
              </a:rPr>
              <a:t>Transit travel time improvements (-</a:t>
            </a:r>
            <a:r>
              <a:rPr lang="en-US" sz="1900" b="1">
                <a:latin typeface="Arial Unicode MS (Body)"/>
              </a:rPr>
              <a:t>20% </a:t>
            </a:r>
            <a:r>
              <a:rPr lang="en-US" sz="1900">
                <a:latin typeface="Arial Unicode MS (Body)"/>
              </a:rPr>
              <a:t>to -</a:t>
            </a:r>
            <a:r>
              <a:rPr lang="en-US" sz="1900" b="1">
                <a:latin typeface="Arial Unicode MS (Body)"/>
              </a:rPr>
              <a:t>36%</a:t>
            </a:r>
            <a:r>
              <a:rPr lang="en-US" sz="1900">
                <a:latin typeface="Arial Unicode MS (Body)"/>
              </a:rPr>
              <a:t>) compared to existing</a:t>
            </a:r>
          </a:p>
          <a:p>
            <a:pPr marL="342900" indent="-342900">
              <a:spcAft>
                <a:spcPts val="300"/>
              </a:spcAft>
              <a:buFont typeface="Arial" panose="020B0604020202020204" pitchFamily="34" charset="0"/>
              <a:buChar char="•"/>
            </a:pPr>
            <a:r>
              <a:rPr lang="en-US" sz="1900">
                <a:latin typeface="Arial Unicode MS (Body)"/>
              </a:rPr>
              <a:t>In most cases vehicle travel time improvements:</a:t>
            </a:r>
          </a:p>
          <a:p>
            <a:pPr marL="957377" lvl="1" indent="-342900" defTabSz="640080">
              <a:spcAft>
                <a:spcPts val="300"/>
              </a:spcAft>
              <a:buFont typeface="Arial" panose="020B0604020202020204" pitchFamily="34" charset="0"/>
              <a:buChar char="•"/>
            </a:pPr>
            <a:r>
              <a:rPr lang="en-US" sz="1900">
                <a:latin typeface="Arial Unicode MS (Body)"/>
              </a:rPr>
              <a:t>AM eastbound: </a:t>
            </a:r>
            <a:r>
              <a:rPr lang="en-US" sz="1900" b="1">
                <a:latin typeface="Arial Unicode MS (Body)"/>
              </a:rPr>
              <a:t>-12%</a:t>
            </a:r>
          </a:p>
          <a:p>
            <a:pPr marL="957377" lvl="1" indent="-342900" defTabSz="640080">
              <a:spcAft>
                <a:spcPts val="300"/>
              </a:spcAft>
              <a:buFont typeface="Arial" panose="020B0604020202020204" pitchFamily="34" charset="0"/>
              <a:buChar char="•"/>
            </a:pPr>
            <a:r>
              <a:rPr lang="en-US" sz="1900">
                <a:latin typeface="Arial Unicode MS (Body)"/>
              </a:rPr>
              <a:t>AM westbound: </a:t>
            </a:r>
            <a:r>
              <a:rPr lang="en-US" sz="1900" b="1">
                <a:latin typeface="Arial Unicode MS (Body)"/>
              </a:rPr>
              <a:t>-13%</a:t>
            </a:r>
          </a:p>
          <a:p>
            <a:pPr marL="957377" lvl="1" indent="-342900" defTabSz="640080">
              <a:spcAft>
                <a:spcPts val="300"/>
              </a:spcAft>
              <a:buFont typeface="Arial" panose="020B0604020202020204" pitchFamily="34" charset="0"/>
              <a:buChar char="•"/>
            </a:pPr>
            <a:r>
              <a:rPr lang="en-US" sz="1900">
                <a:latin typeface="Arial Unicode MS (Body)"/>
              </a:rPr>
              <a:t>PM eastbound: </a:t>
            </a:r>
            <a:r>
              <a:rPr lang="en-US" sz="1900" b="1">
                <a:latin typeface="Arial Unicode MS (Body)"/>
              </a:rPr>
              <a:t>-15%</a:t>
            </a:r>
          </a:p>
        </p:txBody>
      </p:sp>
      <p:sp>
        <p:nvSpPr>
          <p:cNvPr id="18" name="Rectangle: Rounded Corners 17">
            <a:extLst>
              <a:ext uri="{FF2B5EF4-FFF2-40B4-BE49-F238E27FC236}">
                <a16:creationId xmlns:a16="http://schemas.microsoft.com/office/drawing/2014/main" id="{7D4F4F99-6746-4D57-839F-CBE3D06CEC90}"/>
              </a:ext>
            </a:extLst>
          </p:cNvPr>
          <p:cNvSpPr/>
          <p:nvPr/>
        </p:nvSpPr>
        <p:spPr>
          <a:xfrm>
            <a:off x="-268437" y="7944517"/>
            <a:ext cx="1978822" cy="415588"/>
          </a:xfrm>
          <a:prstGeom prst="roundRect">
            <a:avLst>
              <a:gd name="adj" fmla="val 7201"/>
            </a:avLst>
          </a:prstGeom>
          <a:solidFill>
            <a:schemeClr val="accent6">
              <a:lumMod val="20000"/>
              <a:lumOff val="80000"/>
            </a:schemeClr>
          </a:solidFill>
          <a:ln>
            <a:solidFill>
              <a:srgbClr val="00B050"/>
            </a:solidFill>
          </a:ln>
        </p:spPr>
        <p:txBody>
          <a:bodyPr wrap="square" rtlCol="0">
            <a:spAutoFit/>
          </a:bodyPr>
          <a:lstStyle/>
          <a:p>
            <a:pPr algn="ctr"/>
            <a:r>
              <a:rPr lang="en-US" sz="2000" b="1">
                <a:latin typeface="Arial Unicode MS (Body)"/>
              </a:rPr>
              <a:t>Pros</a:t>
            </a:r>
          </a:p>
        </p:txBody>
      </p:sp>
      <p:sp>
        <p:nvSpPr>
          <p:cNvPr id="19" name="Rectangle: Rounded Corners 18">
            <a:extLst>
              <a:ext uri="{FF2B5EF4-FFF2-40B4-BE49-F238E27FC236}">
                <a16:creationId xmlns:a16="http://schemas.microsoft.com/office/drawing/2014/main" id="{8A1380E1-0DF8-4C46-8B66-B5E8C3E2F0F8}"/>
              </a:ext>
            </a:extLst>
          </p:cNvPr>
          <p:cNvSpPr/>
          <p:nvPr/>
        </p:nvSpPr>
        <p:spPr>
          <a:xfrm>
            <a:off x="1855536" y="7944517"/>
            <a:ext cx="1978822" cy="415588"/>
          </a:xfrm>
          <a:prstGeom prst="roundRect">
            <a:avLst>
              <a:gd name="adj" fmla="val 7201"/>
            </a:avLst>
          </a:prstGeom>
          <a:solidFill>
            <a:srgbClr val="FFD1D1"/>
          </a:solidFill>
          <a:ln>
            <a:solidFill>
              <a:srgbClr val="FF0000"/>
            </a:solidFill>
          </a:ln>
        </p:spPr>
        <p:txBody>
          <a:bodyPr wrap="square" rtlCol="0">
            <a:spAutoFit/>
          </a:bodyPr>
          <a:lstStyle/>
          <a:p>
            <a:pPr algn="ctr"/>
            <a:r>
              <a:rPr lang="en-US" sz="2000" b="1">
                <a:latin typeface="Arial Unicode MS (Body)"/>
              </a:rPr>
              <a:t>Cons</a:t>
            </a:r>
          </a:p>
        </p:txBody>
      </p:sp>
      <p:sp>
        <p:nvSpPr>
          <p:cNvPr id="21" name="Rectangle 20">
            <a:extLst>
              <a:ext uri="{FF2B5EF4-FFF2-40B4-BE49-F238E27FC236}">
                <a16:creationId xmlns:a16="http://schemas.microsoft.com/office/drawing/2014/main" id="{19BBDDC6-94E6-4210-B557-672A6EA67C66}"/>
              </a:ext>
            </a:extLst>
          </p:cNvPr>
          <p:cNvSpPr/>
          <p:nvPr/>
        </p:nvSpPr>
        <p:spPr>
          <a:xfrm>
            <a:off x="12503400" y="1121320"/>
            <a:ext cx="2171200" cy="461665"/>
          </a:xfrm>
          <a:prstGeom prst="rect">
            <a:avLst/>
          </a:prstGeom>
          <a:solidFill>
            <a:schemeClr val="accent1"/>
          </a:solidFill>
        </p:spPr>
        <p:txBody>
          <a:bodyPr wrap="square">
            <a:spAutoFit/>
          </a:bodyPr>
          <a:lstStyle/>
          <a:p>
            <a:pPr algn="ctr"/>
            <a:r>
              <a:rPr lang="en-US" sz="2400" b="1">
                <a:solidFill>
                  <a:schemeClr val="bg1"/>
                </a:solidFill>
              </a:rPr>
              <a:t>Alternative 1</a:t>
            </a:r>
            <a:endParaRPr lang="en-US" sz="2400">
              <a:solidFill>
                <a:schemeClr val="bg1"/>
              </a:solidFill>
            </a:endParaRPr>
          </a:p>
        </p:txBody>
      </p:sp>
      <p:sp>
        <p:nvSpPr>
          <p:cNvPr id="10" name="Rectangle: Rounded Corners 9">
            <a:extLst>
              <a:ext uri="{FF2B5EF4-FFF2-40B4-BE49-F238E27FC236}">
                <a16:creationId xmlns:a16="http://schemas.microsoft.com/office/drawing/2014/main" id="{388311B5-BC94-44A7-8030-08C3B77465AC}"/>
              </a:ext>
            </a:extLst>
          </p:cNvPr>
          <p:cNvSpPr/>
          <p:nvPr/>
        </p:nvSpPr>
        <p:spPr>
          <a:xfrm>
            <a:off x="4429374" y="7944517"/>
            <a:ext cx="10750049" cy="1774240"/>
          </a:xfrm>
          <a:prstGeom prst="roundRect">
            <a:avLst>
              <a:gd name="adj" fmla="val 7201"/>
            </a:avLst>
          </a:prstGeom>
          <a:solidFill>
            <a:srgbClr val="FFD1D1"/>
          </a:solidFill>
          <a:ln>
            <a:solidFill>
              <a:srgbClr val="FF0000"/>
            </a:solidFill>
          </a:ln>
        </p:spPr>
        <p:txBody>
          <a:bodyPr wrap="square" rtlCol="0" anchor="ctr">
            <a:spAutoFit/>
          </a:bodyPr>
          <a:lstStyle/>
          <a:p>
            <a:pPr marL="342900" indent="-342900">
              <a:spcAft>
                <a:spcPts val="300"/>
              </a:spcAft>
              <a:buFont typeface="Arial" panose="020B0604020202020204" pitchFamily="34" charset="0"/>
              <a:buChar char="•"/>
            </a:pPr>
            <a:r>
              <a:rPr lang="en-US" sz="1900">
                <a:latin typeface="Arial Unicode MS (Body)"/>
              </a:rPr>
              <a:t>Slight increase in vehicle travel time in one direction:</a:t>
            </a:r>
          </a:p>
          <a:p>
            <a:pPr marL="957377" lvl="1" indent="-342900">
              <a:spcAft>
                <a:spcPts val="300"/>
              </a:spcAft>
              <a:buFont typeface="Arial" panose="020B0604020202020204" pitchFamily="34" charset="0"/>
              <a:buChar char="•"/>
            </a:pPr>
            <a:r>
              <a:rPr lang="en-US" sz="1900">
                <a:latin typeface="Arial Unicode MS (Body)"/>
              </a:rPr>
              <a:t>PM westbound: </a:t>
            </a:r>
            <a:r>
              <a:rPr lang="en-US" sz="1900" b="1">
                <a:latin typeface="Arial Unicode MS (Body)"/>
              </a:rPr>
              <a:t>+7%</a:t>
            </a:r>
          </a:p>
          <a:p>
            <a:pPr marL="342900" indent="-342900">
              <a:spcAft>
                <a:spcPts val="300"/>
              </a:spcAft>
              <a:buFont typeface="Arial" panose="020B0604020202020204" pitchFamily="34" charset="0"/>
              <a:buChar char="•"/>
            </a:pPr>
            <a:r>
              <a:rPr lang="en-US" sz="1900">
                <a:latin typeface="Arial Unicode MS (Body)"/>
              </a:rPr>
              <a:t>Transitway entry and exit design limits transit travel time reductions in the westbound direction</a:t>
            </a:r>
          </a:p>
          <a:p>
            <a:pPr marL="342900" indent="-342900">
              <a:spcAft>
                <a:spcPts val="300"/>
              </a:spcAft>
              <a:buFont typeface="Arial" panose="020B0604020202020204" pitchFamily="34" charset="0"/>
              <a:buChar char="•"/>
            </a:pPr>
            <a:r>
              <a:rPr lang="en-US" sz="1900">
                <a:latin typeface="Arial Unicode MS (Body)"/>
              </a:rPr>
              <a:t>Limited right-of-way at Farragut Square for two through lanes</a:t>
            </a:r>
          </a:p>
          <a:p>
            <a:pPr marL="342900" indent="-342900">
              <a:spcAft>
                <a:spcPts val="300"/>
              </a:spcAft>
              <a:buFont typeface="Arial" panose="020B0604020202020204" pitchFamily="34" charset="0"/>
              <a:buChar char="•"/>
            </a:pPr>
            <a:r>
              <a:rPr lang="en-US" sz="1900">
                <a:latin typeface="Arial Unicode MS (Body)"/>
              </a:rPr>
              <a:t>Limited curb space for loading and unloading</a:t>
            </a:r>
          </a:p>
        </p:txBody>
      </p:sp>
      <p:sp>
        <p:nvSpPr>
          <p:cNvPr id="11" name="Rectangle: Rounded Corners 10">
            <a:extLst>
              <a:ext uri="{FF2B5EF4-FFF2-40B4-BE49-F238E27FC236}">
                <a16:creationId xmlns:a16="http://schemas.microsoft.com/office/drawing/2014/main" id="{F5208923-840B-41DC-B462-322826A12ED1}"/>
              </a:ext>
            </a:extLst>
          </p:cNvPr>
          <p:cNvSpPr/>
          <p:nvPr/>
        </p:nvSpPr>
        <p:spPr>
          <a:xfrm>
            <a:off x="654309" y="2418623"/>
            <a:ext cx="5120665" cy="3554819"/>
          </a:xfrm>
          <a:prstGeom prst="roundRect">
            <a:avLst>
              <a:gd name="adj" fmla="val 0"/>
            </a:avLst>
          </a:prstGeom>
          <a:noFill/>
          <a:ln>
            <a:noFill/>
          </a:ln>
        </p:spPr>
        <p:txBody>
          <a:bodyPr wrap="square" rtlCol="0">
            <a:spAutoFit/>
          </a:bodyPr>
          <a:lstStyle/>
          <a:p>
            <a:pPr marL="342900" indent="-342900">
              <a:spcAft>
                <a:spcPts val="600"/>
              </a:spcAft>
              <a:buFont typeface="Arial" panose="020B0604020202020204" pitchFamily="34" charset="0"/>
              <a:buChar char="•"/>
            </a:pPr>
            <a:r>
              <a:rPr lang="en-US" sz="2000" b="1">
                <a:latin typeface="Arial Unicode MS (Body)"/>
              </a:rPr>
              <a:t>Minimal impact to existing bus routes </a:t>
            </a:r>
            <a:r>
              <a:rPr lang="en-US" sz="2000">
                <a:latin typeface="Arial Unicode MS (Body)"/>
              </a:rPr>
              <a:t>by </a:t>
            </a:r>
            <a:br>
              <a:rPr lang="en-US" sz="2000">
                <a:latin typeface="Arial Unicode MS (Body)"/>
              </a:rPr>
            </a:br>
            <a:r>
              <a:rPr lang="en-US" sz="2000">
                <a:latin typeface="Arial Unicode MS (Body)"/>
              </a:rPr>
              <a:t>allowing transitway entry and exit at </a:t>
            </a:r>
            <a:br>
              <a:rPr lang="en-US" sz="2000">
                <a:latin typeface="Arial Unicode MS (Body)"/>
              </a:rPr>
            </a:br>
            <a:r>
              <a:rPr lang="en-US" sz="2000">
                <a:latin typeface="Arial Unicode MS (Body)"/>
              </a:rPr>
              <a:t>5 intersections</a:t>
            </a:r>
          </a:p>
          <a:p>
            <a:pPr marL="342900" indent="-342900">
              <a:spcAft>
                <a:spcPts val="600"/>
              </a:spcAft>
              <a:buFont typeface="Arial" panose="020B0604020202020204" pitchFamily="34" charset="0"/>
              <a:buChar char="•"/>
            </a:pPr>
            <a:r>
              <a:rPr lang="en-US" sz="2000">
                <a:latin typeface="Arial Unicode MS (Body)"/>
              </a:rPr>
              <a:t>Transit </a:t>
            </a:r>
            <a:r>
              <a:rPr lang="en-US" sz="2000" b="1">
                <a:latin typeface="Arial Unicode MS (Body)"/>
              </a:rPr>
              <a:t>travel time improvements </a:t>
            </a:r>
            <a:br>
              <a:rPr lang="en-US" sz="2000">
                <a:latin typeface="Arial Unicode MS (Body)"/>
              </a:rPr>
            </a:br>
            <a:r>
              <a:rPr lang="en-US" sz="2000">
                <a:latin typeface="Arial Unicode MS (Body)"/>
              </a:rPr>
              <a:t>(-</a:t>
            </a:r>
            <a:r>
              <a:rPr lang="en-US" sz="2000" b="1">
                <a:latin typeface="Arial Unicode MS (Body)"/>
              </a:rPr>
              <a:t>20% </a:t>
            </a:r>
            <a:r>
              <a:rPr lang="en-US" sz="2000">
                <a:latin typeface="Arial Unicode MS (Body)"/>
              </a:rPr>
              <a:t>to -</a:t>
            </a:r>
            <a:r>
              <a:rPr lang="en-US" sz="2000" b="1">
                <a:latin typeface="Arial Unicode MS (Body)"/>
              </a:rPr>
              <a:t>36%</a:t>
            </a:r>
            <a:r>
              <a:rPr lang="en-US" sz="2000">
                <a:latin typeface="Arial Unicode MS (Body)"/>
              </a:rPr>
              <a:t>) compared to existing</a:t>
            </a:r>
          </a:p>
          <a:p>
            <a:pPr marL="342900" indent="-342900">
              <a:spcAft>
                <a:spcPts val="600"/>
              </a:spcAft>
              <a:buFont typeface="Arial" panose="020B0604020202020204" pitchFamily="34" charset="0"/>
              <a:buChar char="•"/>
            </a:pPr>
            <a:r>
              <a:rPr lang="en-US" sz="2000">
                <a:latin typeface="Arial Unicode MS (Body)"/>
              </a:rPr>
              <a:t>In most cases </a:t>
            </a:r>
            <a:r>
              <a:rPr lang="en-US" sz="2000" b="1">
                <a:latin typeface="Arial Unicode MS (Body)"/>
              </a:rPr>
              <a:t>vehicle travel time improvements</a:t>
            </a:r>
            <a:r>
              <a:rPr lang="en-US" sz="2000">
                <a:latin typeface="Arial Unicode MS (Body)"/>
              </a:rPr>
              <a:t>:</a:t>
            </a:r>
          </a:p>
          <a:p>
            <a:pPr marL="957377" lvl="1" indent="-342900" defTabSz="640080">
              <a:spcAft>
                <a:spcPts val="600"/>
              </a:spcAft>
              <a:buFont typeface="Arial" panose="020B0604020202020204" pitchFamily="34" charset="0"/>
              <a:buChar char="•"/>
            </a:pPr>
            <a:r>
              <a:rPr lang="en-US" sz="2000">
                <a:latin typeface="Arial Unicode MS (Body)"/>
              </a:rPr>
              <a:t>AM eastbound: </a:t>
            </a:r>
            <a:r>
              <a:rPr lang="en-US" sz="2000" b="1">
                <a:latin typeface="Arial Unicode MS (Body)"/>
              </a:rPr>
              <a:t>-12%</a:t>
            </a:r>
          </a:p>
          <a:p>
            <a:pPr marL="957377" lvl="1" indent="-342900" defTabSz="640080">
              <a:spcAft>
                <a:spcPts val="600"/>
              </a:spcAft>
              <a:buFont typeface="Arial" panose="020B0604020202020204" pitchFamily="34" charset="0"/>
              <a:buChar char="•"/>
            </a:pPr>
            <a:r>
              <a:rPr lang="en-US" sz="2000">
                <a:latin typeface="Arial Unicode MS (Body)"/>
              </a:rPr>
              <a:t>AM westbound: </a:t>
            </a:r>
            <a:r>
              <a:rPr lang="en-US" sz="2000" b="1">
                <a:latin typeface="Arial Unicode MS (Body)"/>
              </a:rPr>
              <a:t>-13%</a:t>
            </a:r>
          </a:p>
          <a:p>
            <a:pPr marL="957377" lvl="1" indent="-342900" defTabSz="640080">
              <a:spcAft>
                <a:spcPts val="600"/>
              </a:spcAft>
              <a:buFont typeface="Arial" panose="020B0604020202020204" pitchFamily="34" charset="0"/>
              <a:buChar char="•"/>
            </a:pPr>
            <a:r>
              <a:rPr lang="en-US" sz="2000">
                <a:latin typeface="Arial Unicode MS (Body)"/>
              </a:rPr>
              <a:t>PM eastbound: </a:t>
            </a:r>
            <a:r>
              <a:rPr lang="en-US" sz="2000" b="1">
                <a:latin typeface="Arial Unicode MS (Body)"/>
              </a:rPr>
              <a:t>-15%</a:t>
            </a:r>
          </a:p>
        </p:txBody>
      </p:sp>
      <p:sp>
        <p:nvSpPr>
          <p:cNvPr id="12" name="Rectangle: Rounded Corners 11">
            <a:extLst>
              <a:ext uri="{FF2B5EF4-FFF2-40B4-BE49-F238E27FC236}">
                <a16:creationId xmlns:a16="http://schemas.microsoft.com/office/drawing/2014/main" id="{2C638CE5-8C23-4939-B1B5-803B29E0B3F7}"/>
              </a:ext>
            </a:extLst>
          </p:cNvPr>
          <p:cNvSpPr/>
          <p:nvPr/>
        </p:nvSpPr>
        <p:spPr>
          <a:xfrm>
            <a:off x="6419344" y="2401690"/>
            <a:ext cx="4980876" cy="3704756"/>
          </a:xfrm>
          <a:prstGeom prst="roundRect">
            <a:avLst>
              <a:gd name="adj" fmla="val 0"/>
            </a:avLst>
          </a:prstGeom>
          <a:noFill/>
          <a:ln>
            <a:noFill/>
          </a:ln>
        </p:spPr>
        <p:txBody>
          <a:bodyPr wrap="square" rtlCol="0" anchor="t">
            <a:noAutofit/>
          </a:bodyPr>
          <a:lstStyle/>
          <a:p>
            <a:pPr marL="342900" indent="-342900">
              <a:spcAft>
                <a:spcPts val="600"/>
              </a:spcAft>
              <a:buFont typeface="Arial" panose="020B0604020202020204" pitchFamily="34" charset="0"/>
              <a:buChar char="•"/>
            </a:pPr>
            <a:r>
              <a:rPr lang="en-US" sz="2000">
                <a:latin typeface="Arial Unicode MS (Body)"/>
              </a:rPr>
              <a:t>Modest increase in </a:t>
            </a:r>
            <a:r>
              <a:rPr lang="en-US" sz="2000" b="1">
                <a:latin typeface="Arial Unicode MS (Body)"/>
              </a:rPr>
              <a:t>vehicle travel time </a:t>
            </a:r>
            <a:r>
              <a:rPr lang="en-US" sz="2000">
                <a:latin typeface="Arial Unicode MS (Body)"/>
              </a:rPr>
              <a:t>in one direction:</a:t>
            </a:r>
          </a:p>
          <a:p>
            <a:pPr marL="957377" lvl="1" indent="-342900">
              <a:spcAft>
                <a:spcPts val="600"/>
              </a:spcAft>
              <a:buFont typeface="Arial" panose="020B0604020202020204" pitchFamily="34" charset="0"/>
              <a:buChar char="•"/>
            </a:pPr>
            <a:r>
              <a:rPr lang="en-US" sz="2000">
                <a:latin typeface="Arial Unicode MS (Body)"/>
              </a:rPr>
              <a:t>PM westbound: </a:t>
            </a:r>
            <a:r>
              <a:rPr lang="en-US" sz="2000" b="1">
                <a:latin typeface="Arial Unicode MS (Body)"/>
              </a:rPr>
              <a:t>+7%</a:t>
            </a:r>
          </a:p>
          <a:p>
            <a:pPr marL="342900" indent="-342900">
              <a:spcAft>
                <a:spcPts val="600"/>
              </a:spcAft>
              <a:buFont typeface="Arial" panose="020B0604020202020204" pitchFamily="34" charset="0"/>
              <a:buChar char="•"/>
            </a:pPr>
            <a:r>
              <a:rPr lang="en-US" sz="2000" b="1">
                <a:latin typeface="Arial Unicode MS (Body)"/>
              </a:rPr>
              <a:t>Limited right-of-way </a:t>
            </a:r>
            <a:r>
              <a:rPr lang="en-US" sz="2000">
                <a:latin typeface="Arial Unicode MS (Body)"/>
              </a:rPr>
              <a:t>at Farragut Square for two through lanes</a:t>
            </a:r>
          </a:p>
          <a:p>
            <a:pPr marL="342900" indent="-342900">
              <a:spcAft>
                <a:spcPts val="600"/>
              </a:spcAft>
              <a:buFont typeface="Arial" panose="020B0604020202020204" pitchFamily="34" charset="0"/>
              <a:buChar char="•"/>
            </a:pPr>
            <a:r>
              <a:rPr lang="en-US" sz="2000" b="1">
                <a:latin typeface="Arial Unicode MS (Body)"/>
              </a:rPr>
              <a:t>Limited curb space </a:t>
            </a:r>
            <a:r>
              <a:rPr lang="en-US" sz="2000">
                <a:latin typeface="Arial Unicode MS (Body)"/>
              </a:rPr>
              <a:t>for loading and unloading</a:t>
            </a:r>
          </a:p>
          <a:p>
            <a:pPr marL="342900" indent="-342900">
              <a:spcAft>
                <a:spcPts val="600"/>
              </a:spcAft>
              <a:buFont typeface="Arial" panose="020B0604020202020204" pitchFamily="34" charset="0"/>
              <a:buChar char="•"/>
            </a:pPr>
            <a:r>
              <a:rPr lang="en-US" sz="2000" b="1">
                <a:latin typeface="Arial Unicode MS (Body)"/>
              </a:rPr>
              <a:t>Added transitway exit locations </a:t>
            </a:r>
            <a:r>
              <a:rPr lang="en-US" sz="2000">
                <a:latin typeface="Arial Unicode MS (Body)"/>
              </a:rPr>
              <a:t>(19</a:t>
            </a:r>
            <a:r>
              <a:rPr lang="en-US" sz="2000" baseline="30000">
                <a:latin typeface="Arial Unicode MS (Body)"/>
              </a:rPr>
              <a:t>th</a:t>
            </a:r>
            <a:r>
              <a:rPr lang="en-US" sz="2000">
                <a:latin typeface="Arial Unicode MS (Body)"/>
              </a:rPr>
              <a:t> Street NW and 20</a:t>
            </a:r>
            <a:r>
              <a:rPr lang="en-US" sz="2000" baseline="30000">
                <a:latin typeface="Arial Unicode MS (Body)"/>
              </a:rPr>
              <a:t>th</a:t>
            </a:r>
            <a:r>
              <a:rPr lang="en-US" sz="2000">
                <a:latin typeface="Arial Unicode MS (Body)"/>
              </a:rPr>
              <a:t> Street NW) limits transit travel time reductions in the westbound direction</a:t>
            </a:r>
          </a:p>
        </p:txBody>
      </p:sp>
      <p:sp>
        <p:nvSpPr>
          <p:cNvPr id="13" name="Rectangle 12">
            <a:extLst>
              <a:ext uri="{FF2B5EF4-FFF2-40B4-BE49-F238E27FC236}">
                <a16:creationId xmlns:a16="http://schemas.microsoft.com/office/drawing/2014/main" id="{1BDBE1BA-9081-4BAA-A5A0-5BEB05B8A081}"/>
              </a:ext>
            </a:extLst>
          </p:cNvPr>
          <p:cNvSpPr/>
          <p:nvPr/>
        </p:nvSpPr>
        <p:spPr>
          <a:xfrm>
            <a:off x="654309" y="1850637"/>
            <a:ext cx="5120655" cy="415588"/>
          </a:xfrm>
          <a:prstGeom prst="rect">
            <a:avLst/>
          </a:prstGeom>
          <a:solidFill>
            <a:schemeClr val="accent2">
              <a:lumMod val="60000"/>
              <a:lumOff val="40000"/>
            </a:schemeClr>
          </a:solidFill>
          <a:ln>
            <a:noFill/>
          </a:ln>
        </p:spPr>
        <p:txBody>
          <a:bodyPr wrap="square" rtlCol="0">
            <a:spAutoFit/>
          </a:bodyPr>
          <a:lstStyle/>
          <a:p>
            <a:pPr algn="ctr"/>
            <a:r>
              <a:rPr lang="en-US" sz="2000" b="1">
                <a:latin typeface="Arial Unicode MS (Body)"/>
              </a:rPr>
              <a:t>PROS</a:t>
            </a:r>
          </a:p>
        </p:txBody>
      </p:sp>
      <p:sp>
        <p:nvSpPr>
          <p:cNvPr id="14" name="Rectangle 13">
            <a:extLst>
              <a:ext uri="{FF2B5EF4-FFF2-40B4-BE49-F238E27FC236}">
                <a16:creationId xmlns:a16="http://schemas.microsoft.com/office/drawing/2014/main" id="{C48FC067-84F1-4F14-8460-34369434A195}"/>
              </a:ext>
            </a:extLst>
          </p:cNvPr>
          <p:cNvSpPr/>
          <p:nvPr/>
        </p:nvSpPr>
        <p:spPr>
          <a:xfrm>
            <a:off x="6419343" y="1867711"/>
            <a:ext cx="4980877" cy="415588"/>
          </a:xfrm>
          <a:prstGeom prst="rect">
            <a:avLst/>
          </a:prstGeom>
          <a:solidFill>
            <a:schemeClr val="bg1">
              <a:lumMod val="75000"/>
            </a:schemeClr>
          </a:solidFill>
          <a:ln>
            <a:noFill/>
          </a:ln>
        </p:spPr>
        <p:txBody>
          <a:bodyPr wrap="square" rtlCol="0">
            <a:spAutoFit/>
          </a:bodyPr>
          <a:lstStyle/>
          <a:p>
            <a:pPr algn="ctr"/>
            <a:r>
              <a:rPr lang="en-US" sz="2000" b="1">
                <a:latin typeface="Arial Unicode MS (Body)"/>
              </a:rPr>
              <a:t>CONS</a:t>
            </a:r>
          </a:p>
        </p:txBody>
      </p:sp>
      <p:pic>
        <p:nvPicPr>
          <p:cNvPr id="16" name="Graphic 15" descr="Stopwatch">
            <a:extLst>
              <a:ext uri="{FF2B5EF4-FFF2-40B4-BE49-F238E27FC236}">
                <a16:creationId xmlns:a16="http://schemas.microsoft.com/office/drawing/2014/main" id="{7C51B503-070D-41F6-B1DF-82A77166CA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05134" y="3732013"/>
            <a:ext cx="687825" cy="687825"/>
          </a:xfrm>
          <a:prstGeom prst="rect">
            <a:avLst/>
          </a:prstGeom>
        </p:spPr>
      </p:pic>
      <p:pic>
        <p:nvPicPr>
          <p:cNvPr id="17" name="Picture 2" descr="Bus Stop Icons - Download Free Vector Icons | Noun Project">
            <a:extLst>
              <a:ext uri="{FF2B5EF4-FFF2-40B4-BE49-F238E27FC236}">
                <a16:creationId xmlns:a16="http://schemas.microsoft.com/office/drawing/2014/main" id="{45313A0A-01ED-4938-8F1F-1182876AA1CA}"/>
              </a:ext>
            </a:extLst>
          </p:cNvPr>
          <p:cNvPicPr>
            <a:picLocks noChangeAspect="1" noChangeArrowheads="1"/>
          </p:cNvPicPr>
          <p:nvPr/>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589000" y="2781758"/>
            <a:ext cx="832268" cy="832268"/>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C62C2C84-A670-4FED-90A9-63E0E90D3CD4}"/>
              </a:ext>
            </a:extLst>
          </p:cNvPr>
          <p:cNvGrpSpPr/>
          <p:nvPr/>
        </p:nvGrpSpPr>
        <p:grpSpPr>
          <a:xfrm>
            <a:off x="13142460" y="4689004"/>
            <a:ext cx="1608340" cy="1012232"/>
            <a:chOff x="7999246" y="1697379"/>
            <a:chExt cx="2718147" cy="1594452"/>
          </a:xfrm>
        </p:grpSpPr>
        <p:pic>
          <p:nvPicPr>
            <p:cNvPr id="22" name="Graphic 21" descr="Bus">
              <a:extLst>
                <a:ext uri="{FF2B5EF4-FFF2-40B4-BE49-F238E27FC236}">
                  <a16:creationId xmlns:a16="http://schemas.microsoft.com/office/drawing/2014/main" id="{ABE869DE-D36E-4CF6-81D8-F49B4241FB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99246" y="1697379"/>
              <a:ext cx="914401" cy="914399"/>
            </a:xfrm>
            <a:prstGeom prst="rect">
              <a:avLst/>
            </a:prstGeom>
          </p:spPr>
        </p:pic>
        <p:sp>
          <p:nvSpPr>
            <p:cNvPr id="23" name="Arrow: Right 22">
              <a:extLst>
                <a:ext uri="{FF2B5EF4-FFF2-40B4-BE49-F238E27FC236}">
                  <a16:creationId xmlns:a16="http://schemas.microsoft.com/office/drawing/2014/main" id="{4D47D1FC-430F-4D0D-BF33-07B991F26963}"/>
                </a:ext>
              </a:extLst>
            </p:cNvPr>
            <p:cNvSpPr/>
            <p:nvPr/>
          </p:nvSpPr>
          <p:spPr>
            <a:xfrm>
              <a:off x="8989228" y="2108275"/>
              <a:ext cx="914401" cy="231653"/>
            </a:xfrm>
            <a:prstGeom prst="rightArrow">
              <a:avLst/>
            </a:prstGeom>
            <a:solidFill>
              <a:schemeClr val="tx2"/>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Car">
              <a:extLst>
                <a:ext uri="{FF2B5EF4-FFF2-40B4-BE49-F238E27FC236}">
                  <a16:creationId xmlns:a16="http://schemas.microsoft.com/office/drawing/2014/main" id="{A45D3BBE-26C4-4AFE-A5AB-7AA0117AF2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18991" y="2377432"/>
              <a:ext cx="914401" cy="914399"/>
            </a:xfrm>
            <a:prstGeom prst="rect">
              <a:avLst/>
            </a:prstGeom>
          </p:spPr>
        </p:pic>
        <p:pic>
          <p:nvPicPr>
            <p:cNvPr id="25" name="Picture 2" descr="Stopwatch | Free Icon">
              <a:extLst>
                <a:ext uri="{FF2B5EF4-FFF2-40B4-BE49-F238E27FC236}">
                  <a16:creationId xmlns:a16="http://schemas.microsoft.com/office/drawing/2014/main" id="{57DE299F-D9BF-42FC-AC0E-06D2A716CB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9319" y="1899721"/>
              <a:ext cx="618074" cy="618073"/>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6A8CD5CE-F680-44E3-B9D1-808477329FE6}"/>
                </a:ext>
              </a:extLst>
            </p:cNvPr>
            <p:cNvSpPr/>
            <p:nvPr/>
          </p:nvSpPr>
          <p:spPr>
            <a:xfrm>
              <a:off x="8989230" y="2749487"/>
              <a:ext cx="1634005" cy="231653"/>
            </a:xfrm>
            <a:prstGeom prst="rightArrow">
              <a:avLst/>
            </a:prstGeom>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765BD206-D46F-4CD5-B5EB-27E9BD3CCB30}"/>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Lst>
          </a:blip>
          <a:srcRect l="56818" t="15185" r="26709" b="54362"/>
          <a:stretch/>
        </p:blipFill>
        <p:spPr>
          <a:xfrm>
            <a:off x="270933" y="295262"/>
            <a:ext cx="1273222" cy="1323971"/>
          </a:xfrm>
          <a:prstGeom prst="rect">
            <a:avLst/>
          </a:prstGeom>
        </p:spPr>
      </p:pic>
      <p:sp>
        <p:nvSpPr>
          <p:cNvPr id="28" name="Title 1">
            <a:extLst>
              <a:ext uri="{FF2B5EF4-FFF2-40B4-BE49-F238E27FC236}">
                <a16:creationId xmlns:a16="http://schemas.microsoft.com/office/drawing/2014/main" id="{5B5DFA78-EA25-46A5-AE2E-DC5C8617D03A}"/>
              </a:ext>
            </a:extLst>
          </p:cNvPr>
          <p:cNvSpPr txBox="1">
            <a:spLocks/>
          </p:cNvSpPr>
          <p:nvPr/>
        </p:nvSpPr>
        <p:spPr>
          <a:xfrm>
            <a:off x="1544155" y="445228"/>
            <a:ext cx="10390242" cy="113775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accent1"/>
                </a:solidFill>
              </a:rPr>
              <a:t>Pros and Cons Specific to </a:t>
            </a:r>
            <a:r>
              <a:rPr lang="en-US" sz="4000" u="sng">
                <a:solidFill>
                  <a:schemeClr val="accent1"/>
                </a:solidFill>
              </a:rPr>
              <a:t>Alternative 1</a:t>
            </a:r>
          </a:p>
        </p:txBody>
      </p:sp>
    </p:spTree>
    <p:extLst>
      <p:ext uri="{BB962C8B-B14F-4D97-AF65-F5344CB8AC3E}">
        <p14:creationId xmlns:p14="http://schemas.microsoft.com/office/powerpoint/2010/main" val="3638053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5547D5A-8B29-4C20-9744-57687BACD6CD}"/>
              </a:ext>
            </a:extLst>
          </p:cNvPr>
          <p:cNvSpPr/>
          <p:nvPr/>
        </p:nvSpPr>
        <p:spPr>
          <a:xfrm>
            <a:off x="696880" y="-1983746"/>
            <a:ext cx="10750050" cy="1734279"/>
          </a:xfrm>
          <a:prstGeom prst="roundRect">
            <a:avLst>
              <a:gd name="adj" fmla="val 7201"/>
            </a:avLst>
          </a:prstGeom>
          <a:solidFill>
            <a:schemeClr val="accent6">
              <a:lumMod val="20000"/>
              <a:lumOff val="80000"/>
            </a:schemeClr>
          </a:solidFill>
          <a:ln>
            <a:solidFill>
              <a:srgbClr val="00B050"/>
            </a:solidFill>
          </a:ln>
        </p:spPr>
        <p:txBody>
          <a:bodyPr wrap="square" rtlCol="0">
            <a:spAutoFit/>
          </a:bodyPr>
          <a:lstStyle/>
          <a:p>
            <a:pPr marL="342900" indent="-342900">
              <a:spcAft>
                <a:spcPts val="300"/>
              </a:spcAft>
              <a:buFont typeface="Arial" panose="020B0604020202020204" pitchFamily="34" charset="0"/>
              <a:buChar char="•"/>
            </a:pPr>
            <a:r>
              <a:rPr lang="en-US">
                <a:latin typeface="Arial Unicode MS (Body)"/>
              </a:rPr>
              <a:t>Constructible cross-section based on right-of-way constraints at Farragut square</a:t>
            </a:r>
          </a:p>
          <a:p>
            <a:pPr marL="342900" indent="-342900">
              <a:spcAft>
                <a:spcPts val="300"/>
              </a:spcAft>
              <a:buFont typeface="Arial" panose="020B0604020202020204" pitchFamily="34" charset="0"/>
              <a:buChar char="•"/>
            </a:pPr>
            <a:r>
              <a:rPr lang="en-US">
                <a:latin typeface="Arial Unicode MS (Body)"/>
              </a:rPr>
              <a:t>Increased curb space for loading and unloading</a:t>
            </a:r>
          </a:p>
          <a:p>
            <a:pPr marL="342900" indent="-342900">
              <a:spcAft>
                <a:spcPts val="300"/>
              </a:spcAft>
              <a:buFont typeface="Arial" panose="020B0604020202020204" pitchFamily="34" charset="0"/>
              <a:buChar char="•"/>
            </a:pPr>
            <a:r>
              <a:rPr lang="en-US">
                <a:latin typeface="Arial Unicode MS (Body)"/>
              </a:rPr>
              <a:t>Introduced dedicated eastbound right-turn lane at 19</a:t>
            </a:r>
            <a:r>
              <a:rPr lang="en-US" baseline="30000">
                <a:latin typeface="Arial Unicode MS (Body)"/>
              </a:rPr>
              <a:t>th</a:t>
            </a:r>
            <a:r>
              <a:rPr lang="en-US">
                <a:latin typeface="Arial Unicode MS (Body)"/>
              </a:rPr>
              <a:t> Street NW</a:t>
            </a:r>
          </a:p>
          <a:p>
            <a:pPr marL="342900" indent="-342900">
              <a:spcAft>
                <a:spcPts val="300"/>
              </a:spcAft>
              <a:buFont typeface="Arial" panose="020B0604020202020204" pitchFamily="34" charset="0"/>
              <a:buChar char="•"/>
            </a:pPr>
            <a:r>
              <a:rPr lang="en-US">
                <a:latin typeface="Arial Unicode MS (Body)"/>
              </a:rPr>
              <a:t>Streamline transitway performance by only allowing transitway entry and exit at 3 intersections</a:t>
            </a:r>
          </a:p>
          <a:p>
            <a:pPr marL="342900" indent="-342900">
              <a:spcAft>
                <a:spcPts val="300"/>
              </a:spcAft>
              <a:buFont typeface="Arial" panose="020B0604020202020204" pitchFamily="34" charset="0"/>
              <a:buChar char="•"/>
            </a:pPr>
            <a:r>
              <a:rPr lang="en-US">
                <a:latin typeface="Arial Unicode MS (Body)"/>
              </a:rPr>
              <a:t>Transit travel time improvements (-</a:t>
            </a:r>
            <a:r>
              <a:rPr lang="en-US" b="1">
                <a:latin typeface="Arial Unicode MS (Body)"/>
              </a:rPr>
              <a:t>32% </a:t>
            </a:r>
            <a:r>
              <a:rPr lang="en-US">
                <a:latin typeface="Arial Unicode MS (Body)"/>
              </a:rPr>
              <a:t>to -</a:t>
            </a:r>
            <a:r>
              <a:rPr lang="en-US" b="1">
                <a:latin typeface="Arial Unicode MS (Body)"/>
              </a:rPr>
              <a:t>37%</a:t>
            </a:r>
            <a:r>
              <a:rPr lang="en-US">
                <a:latin typeface="Arial Unicode MS (Body)"/>
              </a:rPr>
              <a:t>)</a:t>
            </a:r>
            <a:r>
              <a:rPr lang="en-US" b="1">
                <a:latin typeface="Arial Unicode MS (Body)"/>
              </a:rPr>
              <a:t> </a:t>
            </a:r>
            <a:r>
              <a:rPr lang="en-US">
                <a:latin typeface="Arial Unicode MS (Body)"/>
              </a:rPr>
              <a:t>compared to existing (PM only)</a:t>
            </a:r>
          </a:p>
        </p:txBody>
      </p:sp>
      <p:sp>
        <p:nvSpPr>
          <p:cNvPr id="18" name="Rectangle: Rounded Corners 17">
            <a:extLst>
              <a:ext uri="{FF2B5EF4-FFF2-40B4-BE49-F238E27FC236}">
                <a16:creationId xmlns:a16="http://schemas.microsoft.com/office/drawing/2014/main" id="{7D4F4F99-6746-4D57-839F-CBE3D06CEC90}"/>
              </a:ext>
            </a:extLst>
          </p:cNvPr>
          <p:cNvSpPr/>
          <p:nvPr/>
        </p:nvSpPr>
        <p:spPr>
          <a:xfrm>
            <a:off x="2799" y="6963385"/>
            <a:ext cx="1978822" cy="415588"/>
          </a:xfrm>
          <a:prstGeom prst="roundRect">
            <a:avLst>
              <a:gd name="adj" fmla="val 7201"/>
            </a:avLst>
          </a:prstGeom>
          <a:solidFill>
            <a:schemeClr val="accent6">
              <a:lumMod val="20000"/>
              <a:lumOff val="80000"/>
            </a:schemeClr>
          </a:solidFill>
          <a:ln>
            <a:solidFill>
              <a:srgbClr val="00B050"/>
            </a:solidFill>
          </a:ln>
        </p:spPr>
        <p:txBody>
          <a:bodyPr wrap="square" rtlCol="0">
            <a:spAutoFit/>
          </a:bodyPr>
          <a:lstStyle/>
          <a:p>
            <a:pPr algn="ctr"/>
            <a:r>
              <a:rPr lang="en-US" sz="2000" b="1">
                <a:latin typeface="Arial Unicode MS (Body)"/>
              </a:rPr>
              <a:t>Pros</a:t>
            </a:r>
          </a:p>
        </p:txBody>
      </p:sp>
      <p:sp>
        <p:nvSpPr>
          <p:cNvPr id="19" name="Rectangle: Rounded Corners 18">
            <a:extLst>
              <a:ext uri="{FF2B5EF4-FFF2-40B4-BE49-F238E27FC236}">
                <a16:creationId xmlns:a16="http://schemas.microsoft.com/office/drawing/2014/main" id="{8A1380E1-0DF8-4C46-8B66-B5E8C3E2F0F8}"/>
              </a:ext>
            </a:extLst>
          </p:cNvPr>
          <p:cNvSpPr/>
          <p:nvPr/>
        </p:nvSpPr>
        <p:spPr>
          <a:xfrm>
            <a:off x="2238061" y="6963385"/>
            <a:ext cx="1978822" cy="415588"/>
          </a:xfrm>
          <a:prstGeom prst="roundRect">
            <a:avLst>
              <a:gd name="adj" fmla="val 7201"/>
            </a:avLst>
          </a:prstGeom>
          <a:solidFill>
            <a:srgbClr val="FFD1D1"/>
          </a:solidFill>
          <a:ln>
            <a:solidFill>
              <a:srgbClr val="FF0000"/>
            </a:solidFill>
          </a:ln>
        </p:spPr>
        <p:txBody>
          <a:bodyPr wrap="square" rtlCol="0">
            <a:spAutoFit/>
          </a:bodyPr>
          <a:lstStyle/>
          <a:p>
            <a:pPr algn="ctr"/>
            <a:r>
              <a:rPr lang="en-US" sz="2000" b="1">
                <a:latin typeface="Arial Unicode MS (Body)"/>
              </a:rPr>
              <a:t>Cons</a:t>
            </a:r>
          </a:p>
        </p:txBody>
      </p:sp>
      <p:sp>
        <p:nvSpPr>
          <p:cNvPr id="21" name="Rectangle 20">
            <a:extLst>
              <a:ext uri="{FF2B5EF4-FFF2-40B4-BE49-F238E27FC236}">
                <a16:creationId xmlns:a16="http://schemas.microsoft.com/office/drawing/2014/main" id="{19BBDDC6-94E6-4210-B557-672A6EA67C66}"/>
              </a:ext>
            </a:extLst>
          </p:cNvPr>
          <p:cNvSpPr/>
          <p:nvPr/>
        </p:nvSpPr>
        <p:spPr>
          <a:xfrm>
            <a:off x="12732000" y="1388400"/>
            <a:ext cx="2171200" cy="461665"/>
          </a:xfrm>
          <a:prstGeom prst="rect">
            <a:avLst/>
          </a:prstGeom>
          <a:solidFill>
            <a:schemeClr val="tx2"/>
          </a:solidFill>
        </p:spPr>
        <p:txBody>
          <a:bodyPr wrap="square">
            <a:spAutoFit/>
          </a:bodyPr>
          <a:lstStyle/>
          <a:p>
            <a:pPr algn="ctr"/>
            <a:r>
              <a:rPr lang="en-US" sz="2400" b="1">
                <a:solidFill>
                  <a:schemeClr val="bg1"/>
                </a:solidFill>
              </a:rPr>
              <a:t>Alternative 2</a:t>
            </a:r>
            <a:endParaRPr lang="en-US" sz="2400">
              <a:solidFill>
                <a:schemeClr val="bg1"/>
              </a:solidFill>
            </a:endParaRPr>
          </a:p>
        </p:txBody>
      </p:sp>
      <p:sp>
        <p:nvSpPr>
          <p:cNvPr id="10" name="Rectangle: Rounded Corners 9">
            <a:extLst>
              <a:ext uri="{FF2B5EF4-FFF2-40B4-BE49-F238E27FC236}">
                <a16:creationId xmlns:a16="http://schemas.microsoft.com/office/drawing/2014/main" id="{388311B5-BC94-44A7-8030-08C3B77465AC}"/>
              </a:ext>
            </a:extLst>
          </p:cNvPr>
          <p:cNvSpPr/>
          <p:nvPr/>
        </p:nvSpPr>
        <p:spPr>
          <a:xfrm>
            <a:off x="636611" y="7188253"/>
            <a:ext cx="10750049" cy="2229788"/>
          </a:xfrm>
          <a:prstGeom prst="roundRect">
            <a:avLst>
              <a:gd name="adj" fmla="val 7201"/>
            </a:avLst>
          </a:prstGeom>
          <a:solidFill>
            <a:srgbClr val="FFD1D1"/>
          </a:solidFill>
          <a:ln>
            <a:solidFill>
              <a:srgbClr val="FF0000"/>
            </a:solidFill>
          </a:ln>
        </p:spPr>
        <p:txBody>
          <a:bodyPr wrap="square" rtlCol="0" anchor="ctr">
            <a:spAutoFit/>
          </a:bodyPr>
          <a:lstStyle/>
          <a:p>
            <a:pPr marL="342900" indent="-342900">
              <a:spcAft>
                <a:spcPts val="300"/>
              </a:spcAft>
              <a:buFont typeface="Arial" panose="020B0604020202020204" pitchFamily="34" charset="0"/>
              <a:buChar char="•"/>
            </a:pPr>
            <a:r>
              <a:rPr lang="en-US">
                <a:latin typeface="Arial Unicode MS (Body)"/>
              </a:rPr>
              <a:t>Through-vehicle demand for K Street NW during the PM peak is too high for a single lane to service</a:t>
            </a:r>
          </a:p>
          <a:p>
            <a:pPr marL="342900" indent="-342900">
              <a:spcAft>
                <a:spcPts val="300"/>
              </a:spcAft>
              <a:buFont typeface="Arial" panose="020B0604020202020204" pitchFamily="34" charset="0"/>
              <a:buChar char="•"/>
            </a:pPr>
            <a:r>
              <a:rPr lang="en-US">
                <a:latin typeface="Arial Unicode MS (Body)"/>
              </a:rPr>
              <a:t>Route impacts to existing bus routes based on limited transitway access</a:t>
            </a:r>
          </a:p>
          <a:p>
            <a:pPr marL="342900" indent="-342900">
              <a:spcAft>
                <a:spcPts val="300"/>
              </a:spcAft>
              <a:buFont typeface="Arial" panose="020B0604020202020204" pitchFamily="34" charset="0"/>
              <a:buChar char="•"/>
            </a:pPr>
            <a:r>
              <a:rPr lang="en-US">
                <a:latin typeface="Arial Unicode MS (Body)"/>
              </a:rPr>
              <a:t>The observed increase of vehicle travel time compared to existing (</a:t>
            </a:r>
            <a:r>
              <a:rPr lang="en-US" b="1">
                <a:latin typeface="Arial Unicode MS (Body)"/>
              </a:rPr>
              <a:t>+49%</a:t>
            </a:r>
            <a:r>
              <a:rPr lang="en-US">
                <a:latin typeface="Arial Unicode MS (Body)"/>
              </a:rPr>
              <a:t> to </a:t>
            </a:r>
            <a:r>
              <a:rPr lang="en-US" b="1">
                <a:latin typeface="Arial Unicode MS (Body)"/>
              </a:rPr>
              <a:t>+88%</a:t>
            </a:r>
            <a:r>
              <a:rPr lang="en-US">
                <a:latin typeface="Arial Unicode MS (Body)"/>
              </a:rPr>
              <a:t>) does not account for the high </a:t>
            </a:r>
            <a:r>
              <a:rPr lang="en-US" b="1">
                <a:latin typeface="Arial Unicode MS (Body)"/>
              </a:rPr>
              <a:t>unserved demand of 25% </a:t>
            </a:r>
            <a:r>
              <a:rPr lang="en-US">
                <a:latin typeface="Arial Unicode MS (Body)"/>
              </a:rPr>
              <a:t>(i.e., vehicles unable to make their trip during the peak period)</a:t>
            </a:r>
          </a:p>
          <a:p>
            <a:pPr marL="342900" indent="-342900">
              <a:spcAft>
                <a:spcPts val="300"/>
              </a:spcAft>
              <a:buFont typeface="Arial" panose="020B0604020202020204" pitchFamily="34" charset="0"/>
              <a:buChar char="•"/>
            </a:pPr>
            <a:r>
              <a:rPr lang="en-US">
                <a:latin typeface="Arial Unicode MS (Body)"/>
              </a:rPr>
              <a:t>Transitway performance also impacted by vehicular delay, limiting signal timing optimization options and increasing incurred delay of buses prior to entering the transitway.</a:t>
            </a:r>
          </a:p>
        </p:txBody>
      </p:sp>
      <p:sp>
        <p:nvSpPr>
          <p:cNvPr id="11" name="Rectangle: Rounded Corners 10">
            <a:extLst>
              <a:ext uri="{FF2B5EF4-FFF2-40B4-BE49-F238E27FC236}">
                <a16:creationId xmlns:a16="http://schemas.microsoft.com/office/drawing/2014/main" id="{155C15B1-C881-405E-AE55-2132110D34F5}"/>
              </a:ext>
            </a:extLst>
          </p:cNvPr>
          <p:cNvSpPr/>
          <p:nvPr/>
        </p:nvSpPr>
        <p:spPr>
          <a:xfrm>
            <a:off x="701013" y="2410457"/>
            <a:ext cx="5120665" cy="3447098"/>
          </a:xfrm>
          <a:prstGeom prst="roundRect">
            <a:avLst>
              <a:gd name="adj" fmla="val 0"/>
            </a:avLst>
          </a:prstGeom>
          <a:noFill/>
          <a:ln>
            <a:noFill/>
          </a:ln>
        </p:spPr>
        <p:txBody>
          <a:bodyPr wrap="square" rtlCol="0">
            <a:spAutoFit/>
          </a:bodyPr>
          <a:lstStyle/>
          <a:p>
            <a:pPr marL="342900" indent="-342900">
              <a:spcAft>
                <a:spcPts val="600"/>
              </a:spcAft>
              <a:buFont typeface="Arial" panose="020B0604020202020204" pitchFamily="34" charset="0"/>
              <a:buChar char="•"/>
            </a:pPr>
            <a:r>
              <a:rPr lang="en-US" b="1">
                <a:latin typeface="Arial Unicode MS (Body)"/>
              </a:rPr>
              <a:t>Transit travel time improvements </a:t>
            </a:r>
            <a:br>
              <a:rPr lang="en-US" b="1">
                <a:latin typeface="Arial Unicode MS (Body)"/>
              </a:rPr>
            </a:br>
            <a:r>
              <a:rPr lang="en-US">
                <a:latin typeface="Arial Unicode MS (Body)"/>
              </a:rPr>
              <a:t>(-</a:t>
            </a:r>
            <a:r>
              <a:rPr lang="en-US" b="1">
                <a:latin typeface="Arial Unicode MS (Body)"/>
              </a:rPr>
              <a:t>32% </a:t>
            </a:r>
            <a:r>
              <a:rPr lang="en-US">
                <a:latin typeface="Arial Unicode MS (Body)"/>
              </a:rPr>
              <a:t>to -</a:t>
            </a:r>
            <a:r>
              <a:rPr lang="en-US" b="1">
                <a:latin typeface="Arial Unicode MS (Body)"/>
              </a:rPr>
              <a:t>37%</a:t>
            </a:r>
            <a:r>
              <a:rPr lang="en-US">
                <a:latin typeface="Arial Unicode MS (Body)"/>
              </a:rPr>
              <a:t>)</a:t>
            </a:r>
            <a:r>
              <a:rPr lang="en-US" b="1">
                <a:latin typeface="Arial Unicode MS (Body)"/>
              </a:rPr>
              <a:t> </a:t>
            </a:r>
            <a:r>
              <a:rPr lang="en-US">
                <a:latin typeface="Arial Unicode MS (Body)"/>
              </a:rPr>
              <a:t>compared to existing (PM)</a:t>
            </a:r>
          </a:p>
          <a:p>
            <a:pPr marL="342900" indent="-342900">
              <a:spcAft>
                <a:spcPts val="600"/>
              </a:spcAft>
              <a:buFont typeface="Arial" panose="020B0604020202020204" pitchFamily="34" charset="0"/>
              <a:buChar char="•"/>
            </a:pPr>
            <a:r>
              <a:rPr lang="en-US" b="1">
                <a:latin typeface="Arial Unicode MS (Body)"/>
              </a:rPr>
              <a:t>Constructible cross-section </a:t>
            </a:r>
            <a:r>
              <a:rPr lang="en-US">
                <a:latin typeface="Arial Unicode MS (Body)"/>
              </a:rPr>
              <a:t>based on right-of-way constraints at Farragut square</a:t>
            </a:r>
          </a:p>
          <a:p>
            <a:pPr marL="342900" indent="-342900">
              <a:spcAft>
                <a:spcPts val="600"/>
              </a:spcAft>
              <a:buFont typeface="Arial" panose="020B0604020202020204" pitchFamily="34" charset="0"/>
              <a:buChar char="•"/>
            </a:pPr>
            <a:r>
              <a:rPr lang="en-US" b="1">
                <a:latin typeface="Arial Unicode MS (Body)"/>
              </a:rPr>
              <a:t>Increased curb space </a:t>
            </a:r>
            <a:r>
              <a:rPr lang="en-US">
                <a:latin typeface="Arial Unicode MS (Body)"/>
              </a:rPr>
              <a:t>for loading and unloading</a:t>
            </a:r>
          </a:p>
          <a:p>
            <a:pPr marL="342900" indent="-342900">
              <a:spcAft>
                <a:spcPts val="600"/>
              </a:spcAft>
              <a:buFont typeface="Arial" panose="020B0604020202020204" pitchFamily="34" charset="0"/>
              <a:buChar char="•"/>
            </a:pPr>
            <a:r>
              <a:rPr lang="en-US">
                <a:latin typeface="Arial Unicode MS (Body)"/>
              </a:rPr>
              <a:t>Introduced dedicated eastbound right-turn lane at 19</a:t>
            </a:r>
            <a:r>
              <a:rPr lang="en-US" baseline="30000">
                <a:latin typeface="Arial Unicode MS (Body)"/>
              </a:rPr>
              <a:t>th</a:t>
            </a:r>
            <a:r>
              <a:rPr lang="en-US">
                <a:latin typeface="Arial Unicode MS (Body)"/>
              </a:rPr>
              <a:t> Street NW</a:t>
            </a:r>
          </a:p>
          <a:p>
            <a:pPr marL="342900" indent="-342900">
              <a:spcAft>
                <a:spcPts val="600"/>
              </a:spcAft>
              <a:buFont typeface="Arial" panose="020B0604020202020204" pitchFamily="34" charset="0"/>
              <a:buChar char="•"/>
            </a:pPr>
            <a:r>
              <a:rPr lang="en-US" b="1">
                <a:latin typeface="Arial Unicode MS (Body)"/>
              </a:rPr>
              <a:t>Streamline transitway performance </a:t>
            </a:r>
            <a:r>
              <a:rPr lang="en-US">
                <a:latin typeface="Arial Unicode MS (Body)"/>
              </a:rPr>
              <a:t>by only allowing transitway entry and exit at 3 intersections</a:t>
            </a:r>
          </a:p>
        </p:txBody>
      </p:sp>
      <p:sp>
        <p:nvSpPr>
          <p:cNvPr id="12" name="Rectangle: Rounded Corners 11">
            <a:extLst>
              <a:ext uri="{FF2B5EF4-FFF2-40B4-BE49-F238E27FC236}">
                <a16:creationId xmlns:a16="http://schemas.microsoft.com/office/drawing/2014/main" id="{83A62703-F87F-415B-B192-E024FA90C8B5}"/>
              </a:ext>
            </a:extLst>
          </p:cNvPr>
          <p:cNvSpPr/>
          <p:nvPr/>
        </p:nvSpPr>
        <p:spPr>
          <a:xfrm>
            <a:off x="6466053" y="2408357"/>
            <a:ext cx="5268747" cy="4159779"/>
          </a:xfrm>
          <a:prstGeom prst="roundRect">
            <a:avLst>
              <a:gd name="adj" fmla="val 0"/>
            </a:avLst>
          </a:prstGeom>
          <a:noFill/>
          <a:ln>
            <a:noFill/>
          </a:ln>
        </p:spPr>
        <p:txBody>
          <a:bodyPr wrap="square" rtlCol="0" anchor="t">
            <a:noAutofit/>
          </a:bodyPr>
          <a:lstStyle/>
          <a:p>
            <a:pPr marL="342900" indent="-342900">
              <a:spcAft>
                <a:spcPts val="600"/>
              </a:spcAft>
              <a:buFont typeface="Arial" panose="020B0604020202020204" pitchFamily="34" charset="0"/>
              <a:buChar char="•"/>
            </a:pPr>
            <a:r>
              <a:rPr lang="en-US" b="1">
                <a:latin typeface="Arial Unicode MS (Body)"/>
              </a:rPr>
              <a:t>Through-vehicle demand </a:t>
            </a:r>
            <a:r>
              <a:rPr lang="en-US">
                <a:latin typeface="Arial Unicode MS (Body)"/>
              </a:rPr>
              <a:t>for K Street NW during the PM peak </a:t>
            </a:r>
            <a:r>
              <a:rPr lang="en-US" b="1">
                <a:latin typeface="Arial Unicode MS (Body)"/>
              </a:rPr>
              <a:t>is too high </a:t>
            </a:r>
            <a:r>
              <a:rPr lang="en-US">
                <a:latin typeface="Arial Unicode MS (Body)"/>
              </a:rPr>
              <a:t>for a single lane to service</a:t>
            </a:r>
          </a:p>
          <a:p>
            <a:pPr marL="342900" indent="-342900">
              <a:spcAft>
                <a:spcPts val="600"/>
              </a:spcAft>
              <a:buFont typeface="Arial" panose="020B0604020202020204" pitchFamily="34" charset="0"/>
              <a:buChar char="•"/>
            </a:pPr>
            <a:r>
              <a:rPr lang="en-US">
                <a:latin typeface="Arial Unicode MS (Body)"/>
              </a:rPr>
              <a:t>Greater bus route impacts to existing bus routes with limited transitway access points </a:t>
            </a:r>
          </a:p>
          <a:p>
            <a:pPr marL="342900" indent="-342900">
              <a:spcAft>
                <a:spcPts val="600"/>
              </a:spcAft>
              <a:buFont typeface="Arial" panose="020B0604020202020204" pitchFamily="34" charset="0"/>
              <a:buChar char="•"/>
            </a:pPr>
            <a:r>
              <a:rPr lang="en-US">
                <a:latin typeface="Arial Unicode MS (Body)"/>
              </a:rPr>
              <a:t>The observed increase of vehicle travel time compared to existing (</a:t>
            </a:r>
            <a:r>
              <a:rPr lang="en-US" b="1">
                <a:latin typeface="Arial Unicode MS (Body)"/>
              </a:rPr>
              <a:t>+49%</a:t>
            </a:r>
            <a:r>
              <a:rPr lang="en-US">
                <a:latin typeface="Arial Unicode MS (Body)"/>
              </a:rPr>
              <a:t> to </a:t>
            </a:r>
            <a:r>
              <a:rPr lang="en-US" b="1">
                <a:latin typeface="Arial Unicode MS (Body)"/>
              </a:rPr>
              <a:t>+88%</a:t>
            </a:r>
            <a:r>
              <a:rPr lang="en-US">
                <a:latin typeface="Arial Unicode MS (Body)"/>
              </a:rPr>
              <a:t>) does not account for the high </a:t>
            </a:r>
            <a:r>
              <a:rPr lang="en-US" b="1">
                <a:latin typeface="Arial Unicode MS (Body)"/>
              </a:rPr>
              <a:t>unserved demand of 25% </a:t>
            </a:r>
            <a:r>
              <a:rPr lang="en-US">
                <a:latin typeface="Arial Unicode MS (Body)"/>
              </a:rPr>
              <a:t>(i.e., vehicles unable to make their trip during the peak period)</a:t>
            </a:r>
          </a:p>
          <a:p>
            <a:pPr marL="342900" indent="-342900">
              <a:spcAft>
                <a:spcPts val="600"/>
              </a:spcAft>
              <a:buFont typeface="Arial" panose="020B0604020202020204" pitchFamily="34" charset="0"/>
              <a:buChar char="•"/>
            </a:pPr>
            <a:r>
              <a:rPr lang="en-US">
                <a:latin typeface="Arial Unicode MS (Body)"/>
              </a:rPr>
              <a:t>Transitway performance also impacted by vehicular delay, limiting signal timing optimization options and increasing incurred delay of buses prior to entering the transitway</a:t>
            </a:r>
          </a:p>
        </p:txBody>
      </p:sp>
      <p:sp>
        <p:nvSpPr>
          <p:cNvPr id="13" name="Rectangle 12">
            <a:extLst>
              <a:ext uri="{FF2B5EF4-FFF2-40B4-BE49-F238E27FC236}">
                <a16:creationId xmlns:a16="http://schemas.microsoft.com/office/drawing/2014/main" id="{98C61A2D-B16A-453B-BFF5-3072B1773756}"/>
              </a:ext>
            </a:extLst>
          </p:cNvPr>
          <p:cNvSpPr/>
          <p:nvPr/>
        </p:nvSpPr>
        <p:spPr>
          <a:xfrm>
            <a:off x="701019" y="1827027"/>
            <a:ext cx="5120655" cy="415588"/>
          </a:xfrm>
          <a:prstGeom prst="rect">
            <a:avLst/>
          </a:prstGeom>
          <a:solidFill>
            <a:schemeClr val="accent2">
              <a:lumMod val="60000"/>
              <a:lumOff val="40000"/>
            </a:schemeClr>
          </a:solidFill>
          <a:ln>
            <a:noFill/>
          </a:ln>
        </p:spPr>
        <p:txBody>
          <a:bodyPr wrap="square" rtlCol="0">
            <a:spAutoFit/>
          </a:bodyPr>
          <a:lstStyle/>
          <a:p>
            <a:pPr algn="ctr"/>
            <a:r>
              <a:rPr lang="en-US" sz="2000" b="1">
                <a:latin typeface="Arial Unicode MS (Body)"/>
              </a:rPr>
              <a:t>PROS</a:t>
            </a:r>
          </a:p>
        </p:txBody>
      </p:sp>
      <p:sp>
        <p:nvSpPr>
          <p:cNvPr id="14" name="Rectangle 13">
            <a:extLst>
              <a:ext uri="{FF2B5EF4-FFF2-40B4-BE49-F238E27FC236}">
                <a16:creationId xmlns:a16="http://schemas.microsoft.com/office/drawing/2014/main" id="{8B2951F1-A048-4AE6-A8FD-44479A4A94D3}"/>
              </a:ext>
            </a:extLst>
          </p:cNvPr>
          <p:cNvSpPr/>
          <p:nvPr/>
        </p:nvSpPr>
        <p:spPr>
          <a:xfrm>
            <a:off x="6466053" y="1844101"/>
            <a:ext cx="4980877" cy="415588"/>
          </a:xfrm>
          <a:prstGeom prst="rect">
            <a:avLst/>
          </a:prstGeom>
          <a:solidFill>
            <a:schemeClr val="bg1">
              <a:lumMod val="75000"/>
            </a:schemeClr>
          </a:solidFill>
          <a:ln>
            <a:noFill/>
          </a:ln>
        </p:spPr>
        <p:txBody>
          <a:bodyPr wrap="square" rtlCol="0">
            <a:spAutoFit/>
          </a:bodyPr>
          <a:lstStyle/>
          <a:p>
            <a:pPr algn="ctr"/>
            <a:r>
              <a:rPr lang="en-US" sz="2000" b="1">
                <a:latin typeface="Arial Unicode MS (Body)"/>
              </a:rPr>
              <a:t>CONS</a:t>
            </a:r>
          </a:p>
        </p:txBody>
      </p:sp>
      <p:pic>
        <p:nvPicPr>
          <p:cNvPr id="16" name="Picture 15">
            <a:extLst>
              <a:ext uri="{FF2B5EF4-FFF2-40B4-BE49-F238E27FC236}">
                <a16:creationId xmlns:a16="http://schemas.microsoft.com/office/drawing/2014/main" id="{5C9B3E54-7F2D-4636-A6DC-A74E85F69C3D}"/>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6818" t="15185" r="26709" b="54362"/>
          <a:stretch/>
        </p:blipFill>
        <p:spPr>
          <a:xfrm>
            <a:off x="270933" y="295262"/>
            <a:ext cx="1273222" cy="1323971"/>
          </a:xfrm>
          <a:prstGeom prst="rect">
            <a:avLst/>
          </a:prstGeom>
        </p:spPr>
      </p:pic>
      <p:sp>
        <p:nvSpPr>
          <p:cNvPr id="17" name="Title 1">
            <a:extLst>
              <a:ext uri="{FF2B5EF4-FFF2-40B4-BE49-F238E27FC236}">
                <a16:creationId xmlns:a16="http://schemas.microsoft.com/office/drawing/2014/main" id="{75ABCC34-B971-4BB0-88FC-1EA7313DBF02}"/>
              </a:ext>
            </a:extLst>
          </p:cNvPr>
          <p:cNvSpPr txBox="1">
            <a:spLocks/>
          </p:cNvSpPr>
          <p:nvPr/>
        </p:nvSpPr>
        <p:spPr>
          <a:xfrm>
            <a:off x="1544155" y="445228"/>
            <a:ext cx="10390242" cy="113775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accent1"/>
                </a:solidFill>
              </a:rPr>
              <a:t>Pros and Cons Specific to </a:t>
            </a:r>
            <a:r>
              <a:rPr lang="en-US" sz="4000" u="sng">
                <a:solidFill>
                  <a:schemeClr val="accent1"/>
                </a:solidFill>
              </a:rPr>
              <a:t>Alternative 2</a:t>
            </a:r>
          </a:p>
        </p:txBody>
      </p:sp>
    </p:spTree>
    <p:extLst>
      <p:ext uri="{BB962C8B-B14F-4D97-AF65-F5344CB8AC3E}">
        <p14:creationId xmlns:p14="http://schemas.microsoft.com/office/powerpoint/2010/main" val="1720754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FC5AF49-9736-45B4-8060-6ADD0B314319}"/>
              </a:ext>
            </a:extLst>
          </p:cNvPr>
          <p:cNvSpPr/>
          <p:nvPr/>
        </p:nvSpPr>
        <p:spPr>
          <a:xfrm>
            <a:off x="2351796" y="-2334191"/>
            <a:ext cx="10806544" cy="1152637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7FFF7D0-CD31-4B19-8AC0-18722F1B457D}"/>
              </a:ext>
            </a:extLst>
          </p:cNvPr>
          <p:cNvSpPr/>
          <p:nvPr/>
        </p:nvSpPr>
        <p:spPr>
          <a:xfrm>
            <a:off x="2507621" y="-2334189"/>
            <a:ext cx="10806544" cy="1152637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4D13B9-0BEE-407A-821F-7802D834C415}"/>
              </a:ext>
            </a:extLst>
          </p:cNvPr>
          <p:cNvSpPr>
            <a:spLocks noGrp="1"/>
          </p:cNvSpPr>
          <p:nvPr>
            <p:ph type="ctrTitle"/>
          </p:nvPr>
        </p:nvSpPr>
        <p:spPr>
          <a:xfrm>
            <a:off x="3539120" y="2832809"/>
            <a:ext cx="7437594" cy="1144321"/>
          </a:xfrm>
        </p:spPr>
        <p:txBody>
          <a:bodyPr>
            <a:normAutofit fontScale="90000"/>
          </a:bodyPr>
          <a:lstStyle/>
          <a:p>
            <a:pPr algn="l"/>
            <a:r>
              <a:rPr lang="en-US">
                <a:solidFill>
                  <a:schemeClr val="bg1">
                    <a:lumMod val="50000"/>
                  </a:schemeClr>
                </a:solidFill>
              </a:rPr>
              <a:t>Development of </a:t>
            </a:r>
            <a:br>
              <a:rPr lang="en-US">
                <a:solidFill>
                  <a:schemeClr val="bg1">
                    <a:lumMod val="50000"/>
                  </a:schemeClr>
                </a:solidFill>
              </a:rPr>
            </a:br>
            <a:r>
              <a:rPr lang="en-US">
                <a:solidFill>
                  <a:schemeClr val="bg1">
                    <a:lumMod val="50000"/>
                  </a:schemeClr>
                </a:solidFill>
              </a:rPr>
              <a:t>the Hybrid Alternative</a:t>
            </a:r>
          </a:p>
        </p:txBody>
      </p:sp>
      <p:cxnSp>
        <p:nvCxnSpPr>
          <p:cNvPr id="9" name="Straight Connector 8">
            <a:extLst>
              <a:ext uri="{FF2B5EF4-FFF2-40B4-BE49-F238E27FC236}">
                <a16:creationId xmlns:a16="http://schemas.microsoft.com/office/drawing/2014/main" id="{E697791A-B416-44CD-A19E-BD839AE1C39F}"/>
              </a:ext>
            </a:extLst>
          </p:cNvPr>
          <p:cNvCxnSpPr>
            <a:cxnSpLocks/>
          </p:cNvCxnSpPr>
          <p:nvPr/>
        </p:nvCxnSpPr>
        <p:spPr>
          <a:xfrm>
            <a:off x="3645358" y="4075104"/>
            <a:ext cx="639671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4">
            <a:extLst>
              <a:ext uri="{FF2B5EF4-FFF2-40B4-BE49-F238E27FC236}">
                <a16:creationId xmlns:a16="http://schemas.microsoft.com/office/drawing/2014/main" id="{80A7D80A-3F1B-4FAC-A1A9-D8C55FA07FE3}"/>
              </a:ext>
            </a:extLst>
          </p:cNvPr>
          <p:cNvSpPr>
            <a:spLocks noGrp="1"/>
          </p:cNvSpPr>
          <p:nvPr>
            <p:ph type="subTitle" idx="1"/>
          </p:nvPr>
        </p:nvSpPr>
        <p:spPr>
          <a:xfrm>
            <a:off x="3771900" y="4261948"/>
            <a:ext cx="6245262" cy="928969"/>
          </a:xfrm>
        </p:spPr>
        <p:txBody>
          <a:bodyPr>
            <a:normAutofit/>
          </a:bodyPr>
          <a:lstStyle/>
          <a:p>
            <a:pPr algn="l"/>
            <a:endParaRPr lang="en-US" sz="1400"/>
          </a:p>
        </p:txBody>
      </p:sp>
      <p:pic>
        <p:nvPicPr>
          <p:cNvPr id="10" name="Picture 9">
            <a:extLst>
              <a:ext uri="{FF2B5EF4-FFF2-40B4-BE49-F238E27FC236}">
                <a16:creationId xmlns:a16="http://schemas.microsoft.com/office/drawing/2014/main" id="{3D15F75D-A0EB-45A0-A985-AA6707E8C94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130" t="59285" r="26150" b="10262"/>
          <a:stretch/>
        </p:blipFill>
        <p:spPr>
          <a:xfrm>
            <a:off x="1487010" y="2494713"/>
            <a:ext cx="1964045" cy="1898608"/>
          </a:xfrm>
          <a:prstGeom prst="rect">
            <a:avLst/>
          </a:prstGeom>
        </p:spPr>
      </p:pic>
    </p:spTree>
    <p:extLst>
      <p:ext uri="{BB962C8B-B14F-4D97-AF65-F5344CB8AC3E}">
        <p14:creationId xmlns:p14="http://schemas.microsoft.com/office/powerpoint/2010/main" val="3257371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88">
            <a:extLst>
              <a:ext uri="{FF2B5EF4-FFF2-40B4-BE49-F238E27FC236}">
                <a16:creationId xmlns:a16="http://schemas.microsoft.com/office/drawing/2014/main" id="{A18A5892-9DDD-490C-B1C0-9C3C23ACDBE4}"/>
              </a:ext>
            </a:extLst>
          </p:cNvPr>
          <p:cNvPicPr>
            <a:picLocks noChangeAspect="1"/>
          </p:cNvPicPr>
          <p:nvPr/>
        </p:nvPicPr>
        <p:blipFill rotWithShape="1">
          <a:blip r:embed="rId2"/>
          <a:srcRect l="3952" t="7183" r="4126" b="31031"/>
          <a:stretch/>
        </p:blipFill>
        <p:spPr>
          <a:xfrm>
            <a:off x="4515777" y="3312494"/>
            <a:ext cx="7498140" cy="1589667"/>
          </a:xfrm>
          <a:prstGeom prst="rect">
            <a:avLst/>
          </a:prstGeom>
          <a:ln w="63500">
            <a:solidFill>
              <a:schemeClr val="accent1"/>
            </a:solidFill>
          </a:ln>
        </p:spPr>
      </p:pic>
      <p:pic>
        <p:nvPicPr>
          <p:cNvPr id="90" name="Picture 89">
            <a:extLst>
              <a:ext uri="{FF2B5EF4-FFF2-40B4-BE49-F238E27FC236}">
                <a16:creationId xmlns:a16="http://schemas.microsoft.com/office/drawing/2014/main" id="{573D2F09-F837-4EAC-82B2-78E9599F3569}"/>
              </a:ext>
            </a:extLst>
          </p:cNvPr>
          <p:cNvPicPr>
            <a:picLocks noChangeAspect="1"/>
          </p:cNvPicPr>
          <p:nvPr/>
        </p:nvPicPr>
        <p:blipFill rotWithShape="1">
          <a:blip r:embed="rId3"/>
          <a:srcRect l="3664" t="6929" r="3716" b="30377"/>
          <a:stretch/>
        </p:blipFill>
        <p:spPr>
          <a:xfrm>
            <a:off x="4515777" y="5136537"/>
            <a:ext cx="7498140" cy="1506819"/>
          </a:xfrm>
          <a:prstGeom prst="rect">
            <a:avLst/>
          </a:prstGeom>
          <a:ln w="63500">
            <a:solidFill>
              <a:schemeClr val="tx2"/>
            </a:solidFill>
          </a:ln>
        </p:spPr>
      </p:pic>
      <p:pic>
        <p:nvPicPr>
          <p:cNvPr id="4" name="Picture 3" descr="A close up of a map&#10;&#10;Description automatically generated">
            <a:extLst>
              <a:ext uri="{FF2B5EF4-FFF2-40B4-BE49-F238E27FC236}">
                <a16:creationId xmlns:a16="http://schemas.microsoft.com/office/drawing/2014/main" id="{8F09EF5F-0D32-40C7-B797-3EAE591405B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904" t="38044" r="4057" b="39051"/>
          <a:stretch/>
        </p:blipFill>
        <p:spPr>
          <a:xfrm>
            <a:off x="125047" y="1190235"/>
            <a:ext cx="11888870" cy="1914525"/>
          </a:xfrm>
          <a:prstGeom prst="rect">
            <a:avLst/>
          </a:prstGeom>
          <a:ln w="19050">
            <a:solidFill>
              <a:schemeClr val="tx1"/>
            </a:solidFill>
          </a:ln>
        </p:spPr>
      </p:pic>
      <p:sp>
        <p:nvSpPr>
          <p:cNvPr id="5" name="Rectangle 4">
            <a:extLst>
              <a:ext uri="{FF2B5EF4-FFF2-40B4-BE49-F238E27FC236}">
                <a16:creationId xmlns:a16="http://schemas.microsoft.com/office/drawing/2014/main" id="{5713CF03-25DE-4EC3-90D4-249448BA0B1A}"/>
              </a:ext>
            </a:extLst>
          </p:cNvPr>
          <p:cNvSpPr/>
          <p:nvPr/>
        </p:nvSpPr>
        <p:spPr>
          <a:xfrm>
            <a:off x="1793411" y="1929542"/>
            <a:ext cx="8162272" cy="483536"/>
          </a:xfrm>
          <a:prstGeom prst="rect">
            <a:avLst/>
          </a:prstGeom>
          <a:solidFill>
            <a:srgbClr val="7030A0">
              <a:alpha val="20000"/>
            </a:srgbClr>
          </a:solid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8584C32-A0B8-43DC-958A-60D3E93189BB}"/>
              </a:ext>
            </a:extLst>
          </p:cNvPr>
          <p:cNvGrpSpPr/>
          <p:nvPr/>
        </p:nvGrpSpPr>
        <p:grpSpPr>
          <a:xfrm>
            <a:off x="4798651" y="2018463"/>
            <a:ext cx="288252" cy="305967"/>
            <a:chOff x="2153623" y="2349629"/>
            <a:chExt cx="288252" cy="305967"/>
          </a:xfrm>
        </p:grpSpPr>
        <p:grpSp>
          <p:nvGrpSpPr>
            <p:cNvPr id="11" name="Group 10">
              <a:extLst>
                <a:ext uri="{FF2B5EF4-FFF2-40B4-BE49-F238E27FC236}">
                  <a16:creationId xmlns:a16="http://schemas.microsoft.com/office/drawing/2014/main" id="{B1210FFD-343E-467C-91F7-19B67D8C5F5E}"/>
                </a:ext>
              </a:extLst>
            </p:cNvPr>
            <p:cNvGrpSpPr/>
            <p:nvPr/>
          </p:nvGrpSpPr>
          <p:grpSpPr>
            <a:xfrm>
              <a:off x="2153623" y="2349629"/>
              <a:ext cx="288252" cy="305967"/>
              <a:chOff x="3128683" y="3769532"/>
              <a:chExt cx="778110" cy="872318"/>
            </a:xfrm>
          </p:grpSpPr>
          <p:sp>
            <p:nvSpPr>
              <p:cNvPr id="10" name="Partial Circle 9">
                <a:extLst>
                  <a:ext uri="{FF2B5EF4-FFF2-40B4-BE49-F238E27FC236}">
                    <a16:creationId xmlns:a16="http://schemas.microsoft.com/office/drawing/2014/main" id="{E10AD95D-67C4-4E44-A318-97854A82123F}"/>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Partial Circle 52">
                <a:extLst>
                  <a:ext uri="{FF2B5EF4-FFF2-40B4-BE49-F238E27FC236}">
                    <a16:creationId xmlns:a16="http://schemas.microsoft.com/office/drawing/2014/main" id="{C93B81C9-84C9-484B-B5B8-FA0708C3D5CA}"/>
                  </a:ext>
                </a:extLst>
              </p:cNvPr>
              <p:cNvSpPr/>
              <p:nvPr/>
            </p:nvSpPr>
            <p:spPr>
              <a:xfrm rot="10800000">
                <a:off x="3128683" y="3769532"/>
                <a:ext cx="778110" cy="872318"/>
              </a:xfrm>
              <a:prstGeom prst="pie">
                <a:avLst>
                  <a:gd name="adj1" fmla="val 10751978"/>
                  <a:gd name="adj2" fmla="val 21590186"/>
                </a:avLst>
              </a:prstGeom>
              <a:solidFill>
                <a:schemeClr val="tx2">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4" name="Graphic 43" descr="Traffic light">
              <a:extLst>
                <a:ext uri="{FF2B5EF4-FFF2-40B4-BE49-F238E27FC236}">
                  <a16:creationId xmlns:a16="http://schemas.microsoft.com/office/drawing/2014/main" id="{1C6A0D63-1335-431D-B362-F68B59D7CC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74" name="Group 73">
            <a:extLst>
              <a:ext uri="{FF2B5EF4-FFF2-40B4-BE49-F238E27FC236}">
                <a16:creationId xmlns:a16="http://schemas.microsoft.com/office/drawing/2014/main" id="{83787A23-2830-49F3-8120-A4759C02E75E}"/>
              </a:ext>
            </a:extLst>
          </p:cNvPr>
          <p:cNvGrpSpPr/>
          <p:nvPr/>
        </p:nvGrpSpPr>
        <p:grpSpPr>
          <a:xfrm>
            <a:off x="2358235" y="2018325"/>
            <a:ext cx="288252" cy="305967"/>
            <a:chOff x="2153623" y="2349629"/>
            <a:chExt cx="288252" cy="305967"/>
          </a:xfrm>
        </p:grpSpPr>
        <p:grpSp>
          <p:nvGrpSpPr>
            <p:cNvPr id="75" name="Group 74">
              <a:extLst>
                <a:ext uri="{FF2B5EF4-FFF2-40B4-BE49-F238E27FC236}">
                  <a16:creationId xmlns:a16="http://schemas.microsoft.com/office/drawing/2014/main" id="{AC274282-0FBA-4958-9406-B327CDE4D3AC}"/>
                </a:ext>
              </a:extLst>
            </p:cNvPr>
            <p:cNvGrpSpPr/>
            <p:nvPr/>
          </p:nvGrpSpPr>
          <p:grpSpPr>
            <a:xfrm>
              <a:off x="2153623" y="2349629"/>
              <a:ext cx="288252" cy="305967"/>
              <a:chOff x="3128683" y="3769532"/>
              <a:chExt cx="778110" cy="872318"/>
            </a:xfrm>
          </p:grpSpPr>
          <p:sp>
            <p:nvSpPr>
              <p:cNvPr id="77" name="Partial Circle 76">
                <a:extLst>
                  <a:ext uri="{FF2B5EF4-FFF2-40B4-BE49-F238E27FC236}">
                    <a16:creationId xmlns:a16="http://schemas.microsoft.com/office/drawing/2014/main" id="{22033210-5950-4ED2-B001-666AD1FBC78B}"/>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Partial Circle 77">
                <a:extLst>
                  <a:ext uri="{FF2B5EF4-FFF2-40B4-BE49-F238E27FC236}">
                    <a16:creationId xmlns:a16="http://schemas.microsoft.com/office/drawing/2014/main" id="{13AAEB78-28E9-4012-97CA-01829079456E}"/>
                  </a:ext>
                </a:extLst>
              </p:cNvPr>
              <p:cNvSpPr/>
              <p:nvPr/>
            </p:nvSpPr>
            <p:spPr>
              <a:xfrm rot="10800000">
                <a:off x="3128683" y="3769532"/>
                <a:ext cx="778110" cy="872318"/>
              </a:xfrm>
              <a:prstGeom prst="pie">
                <a:avLst>
                  <a:gd name="adj1" fmla="val 10751978"/>
                  <a:gd name="adj2" fmla="val 21590186"/>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76" name="Graphic 75" descr="Traffic light">
              <a:extLst>
                <a:ext uri="{FF2B5EF4-FFF2-40B4-BE49-F238E27FC236}">
                  <a16:creationId xmlns:a16="http://schemas.microsoft.com/office/drawing/2014/main" id="{37C33E3F-CDF0-4918-BD28-480E2B3362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84" name="Group 83">
            <a:extLst>
              <a:ext uri="{FF2B5EF4-FFF2-40B4-BE49-F238E27FC236}">
                <a16:creationId xmlns:a16="http://schemas.microsoft.com/office/drawing/2014/main" id="{08698B8F-D06B-4487-A115-FA206B5B407C}"/>
              </a:ext>
            </a:extLst>
          </p:cNvPr>
          <p:cNvGrpSpPr/>
          <p:nvPr/>
        </p:nvGrpSpPr>
        <p:grpSpPr>
          <a:xfrm>
            <a:off x="9168031" y="2018463"/>
            <a:ext cx="288252" cy="305967"/>
            <a:chOff x="2153623" y="2349629"/>
            <a:chExt cx="288252" cy="305967"/>
          </a:xfrm>
        </p:grpSpPr>
        <p:grpSp>
          <p:nvGrpSpPr>
            <p:cNvPr id="85" name="Group 84">
              <a:extLst>
                <a:ext uri="{FF2B5EF4-FFF2-40B4-BE49-F238E27FC236}">
                  <a16:creationId xmlns:a16="http://schemas.microsoft.com/office/drawing/2014/main" id="{F961063E-3962-4AFF-AC2F-A45BC01ABAB5}"/>
                </a:ext>
              </a:extLst>
            </p:cNvPr>
            <p:cNvGrpSpPr/>
            <p:nvPr/>
          </p:nvGrpSpPr>
          <p:grpSpPr>
            <a:xfrm>
              <a:off x="2153623" y="2349629"/>
              <a:ext cx="288252" cy="305967"/>
              <a:chOff x="3128683" y="3769532"/>
              <a:chExt cx="778110" cy="872318"/>
            </a:xfrm>
          </p:grpSpPr>
          <p:sp>
            <p:nvSpPr>
              <p:cNvPr id="87" name="Partial Circle 86">
                <a:extLst>
                  <a:ext uri="{FF2B5EF4-FFF2-40B4-BE49-F238E27FC236}">
                    <a16:creationId xmlns:a16="http://schemas.microsoft.com/office/drawing/2014/main" id="{749EFF36-3E7C-47BD-A23A-B611A477833A}"/>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Partial Circle 87">
                <a:extLst>
                  <a:ext uri="{FF2B5EF4-FFF2-40B4-BE49-F238E27FC236}">
                    <a16:creationId xmlns:a16="http://schemas.microsoft.com/office/drawing/2014/main" id="{AA4D59DD-CD78-41EB-AFDF-55A072F876EE}"/>
                  </a:ext>
                </a:extLst>
              </p:cNvPr>
              <p:cNvSpPr/>
              <p:nvPr/>
            </p:nvSpPr>
            <p:spPr>
              <a:xfrm rot="10800000">
                <a:off x="3128683" y="3769532"/>
                <a:ext cx="778110" cy="872318"/>
              </a:xfrm>
              <a:prstGeom prst="pie">
                <a:avLst>
                  <a:gd name="adj1" fmla="val 10751978"/>
                  <a:gd name="adj2" fmla="val 21590186"/>
                </a:avLst>
              </a:prstGeom>
              <a:solidFill>
                <a:schemeClr val="tx2">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86" name="Graphic 85" descr="Traffic light">
              <a:extLst>
                <a:ext uri="{FF2B5EF4-FFF2-40B4-BE49-F238E27FC236}">
                  <a16:creationId xmlns:a16="http://schemas.microsoft.com/office/drawing/2014/main" id="{18CA7051-E9D1-4045-AC91-DD35E87F7E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99" name="Group 98">
            <a:extLst>
              <a:ext uri="{FF2B5EF4-FFF2-40B4-BE49-F238E27FC236}">
                <a16:creationId xmlns:a16="http://schemas.microsoft.com/office/drawing/2014/main" id="{933DDAC8-88EF-429E-A319-54FEEB8D62BE}"/>
              </a:ext>
            </a:extLst>
          </p:cNvPr>
          <p:cNvGrpSpPr/>
          <p:nvPr/>
        </p:nvGrpSpPr>
        <p:grpSpPr>
          <a:xfrm>
            <a:off x="3007779" y="2018325"/>
            <a:ext cx="288252" cy="305967"/>
            <a:chOff x="2153623" y="2349629"/>
            <a:chExt cx="288252" cy="305967"/>
          </a:xfrm>
        </p:grpSpPr>
        <p:grpSp>
          <p:nvGrpSpPr>
            <p:cNvPr id="100" name="Group 99">
              <a:extLst>
                <a:ext uri="{FF2B5EF4-FFF2-40B4-BE49-F238E27FC236}">
                  <a16:creationId xmlns:a16="http://schemas.microsoft.com/office/drawing/2014/main" id="{74714A9F-90A1-4D82-BF56-A414A3D9591F}"/>
                </a:ext>
              </a:extLst>
            </p:cNvPr>
            <p:cNvGrpSpPr/>
            <p:nvPr/>
          </p:nvGrpSpPr>
          <p:grpSpPr>
            <a:xfrm>
              <a:off x="2153623" y="2349629"/>
              <a:ext cx="288252" cy="305967"/>
              <a:chOff x="3128683" y="3769532"/>
              <a:chExt cx="778110" cy="872318"/>
            </a:xfrm>
          </p:grpSpPr>
          <p:sp>
            <p:nvSpPr>
              <p:cNvPr id="102" name="Partial Circle 101">
                <a:extLst>
                  <a:ext uri="{FF2B5EF4-FFF2-40B4-BE49-F238E27FC236}">
                    <a16:creationId xmlns:a16="http://schemas.microsoft.com/office/drawing/2014/main" id="{103299D7-DB8C-4250-BE09-13A1E8B7B9C4}"/>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Partial Circle 102">
                <a:extLst>
                  <a:ext uri="{FF2B5EF4-FFF2-40B4-BE49-F238E27FC236}">
                    <a16:creationId xmlns:a16="http://schemas.microsoft.com/office/drawing/2014/main" id="{792AA815-5A84-4DCC-A08D-9EBD911FC9F8}"/>
                  </a:ext>
                </a:extLst>
              </p:cNvPr>
              <p:cNvSpPr/>
              <p:nvPr/>
            </p:nvSpPr>
            <p:spPr>
              <a:xfrm rot="10800000">
                <a:off x="3128683" y="3769532"/>
                <a:ext cx="778110" cy="872318"/>
              </a:xfrm>
              <a:prstGeom prst="pie">
                <a:avLst>
                  <a:gd name="adj1" fmla="val 10751978"/>
                  <a:gd name="adj2" fmla="val 21590186"/>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1" name="Graphic 100" descr="Traffic light">
              <a:extLst>
                <a:ext uri="{FF2B5EF4-FFF2-40B4-BE49-F238E27FC236}">
                  <a16:creationId xmlns:a16="http://schemas.microsoft.com/office/drawing/2014/main" id="{C1ED43D8-D4EB-40F0-B772-C130C52CB35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104" name="Group 103">
            <a:extLst>
              <a:ext uri="{FF2B5EF4-FFF2-40B4-BE49-F238E27FC236}">
                <a16:creationId xmlns:a16="http://schemas.microsoft.com/office/drawing/2014/main" id="{4BB5DB26-F77F-43B4-8BEB-34B3DE8E959E}"/>
              </a:ext>
            </a:extLst>
          </p:cNvPr>
          <p:cNvGrpSpPr/>
          <p:nvPr/>
        </p:nvGrpSpPr>
        <p:grpSpPr>
          <a:xfrm>
            <a:off x="3792814" y="2018325"/>
            <a:ext cx="288252" cy="305967"/>
            <a:chOff x="2153623" y="2349629"/>
            <a:chExt cx="288252" cy="305967"/>
          </a:xfrm>
        </p:grpSpPr>
        <p:grpSp>
          <p:nvGrpSpPr>
            <p:cNvPr id="105" name="Group 104">
              <a:extLst>
                <a:ext uri="{FF2B5EF4-FFF2-40B4-BE49-F238E27FC236}">
                  <a16:creationId xmlns:a16="http://schemas.microsoft.com/office/drawing/2014/main" id="{9D07108C-58BC-4835-947C-3D9CCEB978C5}"/>
                </a:ext>
              </a:extLst>
            </p:cNvPr>
            <p:cNvGrpSpPr/>
            <p:nvPr/>
          </p:nvGrpSpPr>
          <p:grpSpPr>
            <a:xfrm>
              <a:off x="2153623" y="2349629"/>
              <a:ext cx="288252" cy="305967"/>
              <a:chOff x="3128683" y="3769532"/>
              <a:chExt cx="778110" cy="872318"/>
            </a:xfrm>
          </p:grpSpPr>
          <p:sp>
            <p:nvSpPr>
              <p:cNvPr id="107" name="Partial Circle 106">
                <a:extLst>
                  <a:ext uri="{FF2B5EF4-FFF2-40B4-BE49-F238E27FC236}">
                    <a16:creationId xmlns:a16="http://schemas.microsoft.com/office/drawing/2014/main" id="{D565DAE2-1DAC-427C-87F6-1E98EBF90434}"/>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Partial Circle 107">
                <a:extLst>
                  <a:ext uri="{FF2B5EF4-FFF2-40B4-BE49-F238E27FC236}">
                    <a16:creationId xmlns:a16="http://schemas.microsoft.com/office/drawing/2014/main" id="{0D620A28-EDC4-423D-AC86-010105DFBE63}"/>
                  </a:ext>
                </a:extLst>
              </p:cNvPr>
              <p:cNvSpPr/>
              <p:nvPr/>
            </p:nvSpPr>
            <p:spPr>
              <a:xfrm rot="10800000">
                <a:off x="3128683" y="3769532"/>
                <a:ext cx="778110" cy="872318"/>
              </a:xfrm>
              <a:prstGeom prst="pie">
                <a:avLst>
                  <a:gd name="adj1" fmla="val 10751978"/>
                  <a:gd name="adj2" fmla="val 21590186"/>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6" name="Graphic 105" descr="Traffic light">
              <a:extLst>
                <a:ext uri="{FF2B5EF4-FFF2-40B4-BE49-F238E27FC236}">
                  <a16:creationId xmlns:a16="http://schemas.microsoft.com/office/drawing/2014/main" id="{CFCAE269-0283-4079-B534-7066ECFD8A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109" name="Group 108">
            <a:extLst>
              <a:ext uri="{FF2B5EF4-FFF2-40B4-BE49-F238E27FC236}">
                <a16:creationId xmlns:a16="http://schemas.microsoft.com/office/drawing/2014/main" id="{5D42D2C1-6A17-4BF7-9399-A80529450471}"/>
              </a:ext>
            </a:extLst>
          </p:cNvPr>
          <p:cNvGrpSpPr/>
          <p:nvPr/>
        </p:nvGrpSpPr>
        <p:grpSpPr>
          <a:xfrm>
            <a:off x="6096000" y="2018325"/>
            <a:ext cx="288252" cy="305967"/>
            <a:chOff x="2153623" y="2349629"/>
            <a:chExt cx="288252" cy="305967"/>
          </a:xfrm>
        </p:grpSpPr>
        <p:grpSp>
          <p:nvGrpSpPr>
            <p:cNvPr id="110" name="Group 109">
              <a:extLst>
                <a:ext uri="{FF2B5EF4-FFF2-40B4-BE49-F238E27FC236}">
                  <a16:creationId xmlns:a16="http://schemas.microsoft.com/office/drawing/2014/main" id="{64A3B9F7-7D37-4189-B4A7-9223DD332651}"/>
                </a:ext>
              </a:extLst>
            </p:cNvPr>
            <p:cNvGrpSpPr/>
            <p:nvPr/>
          </p:nvGrpSpPr>
          <p:grpSpPr>
            <a:xfrm>
              <a:off x="2153623" y="2349629"/>
              <a:ext cx="288252" cy="305967"/>
              <a:chOff x="3128683" y="3769532"/>
              <a:chExt cx="778110" cy="872318"/>
            </a:xfrm>
          </p:grpSpPr>
          <p:sp>
            <p:nvSpPr>
              <p:cNvPr id="112" name="Partial Circle 111">
                <a:extLst>
                  <a:ext uri="{FF2B5EF4-FFF2-40B4-BE49-F238E27FC236}">
                    <a16:creationId xmlns:a16="http://schemas.microsoft.com/office/drawing/2014/main" id="{5FFD39D5-8882-4299-9FFD-BE99290DD55F}"/>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Partial Circle 112">
                <a:extLst>
                  <a:ext uri="{FF2B5EF4-FFF2-40B4-BE49-F238E27FC236}">
                    <a16:creationId xmlns:a16="http://schemas.microsoft.com/office/drawing/2014/main" id="{823BD321-C92D-4231-808F-31A88DDAE734}"/>
                  </a:ext>
                </a:extLst>
              </p:cNvPr>
              <p:cNvSpPr/>
              <p:nvPr/>
            </p:nvSpPr>
            <p:spPr>
              <a:xfrm rot="10800000">
                <a:off x="3128683" y="3769532"/>
                <a:ext cx="778110" cy="872318"/>
              </a:xfrm>
              <a:prstGeom prst="pie">
                <a:avLst>
                  <a:gd name="adj1" fmla="val 10751978"/>
                  <a:gd name="adj2" fmla="val 21590186"/>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11" name="Graphic 110" descr="Traffic light">
              <a:extLst>
                <a:ext uri="{FF2B5EF4-FFF2-40B4-BE49-F238E27FC236}">
                  <a16:creationId xmlns:a16="http://schemas.microsoft.com/office/drawing/2014/main" id="{06C55607-5F15-4665-B30D-34D1D06203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114" name="Group 113">
            <a:extLst>
              <a:ext uri="{FF2B5EF4-FFF2-40B4-BE49-F238E27FC236}">
                <a16:creationId xmlns:a16="http://schemas.microsoft.com/office/drawing/2014/main" id="{1109C22E-3044-4A48-AE9B-79A11E2AA6B1}"/>
              </a:ext>
            </a:extLst>
          </p:cNvPr>
          <p:cNvGrpSpPr/>
          <p:nvPr/>
        </p:nvGrpSpPr>
        <p:grpSpPr>
          <a:xfrm>
            <a:off x="6940422" y="2018325"/>
            <a:ext cx="288252" cy="305967"/>
            <a:chOff x="2153623" y="2349629"/>
            <a:chExt cx="288252" cy="305967"/>
          </a:xfrm>
        </p:grpSpPr>
        <p:grpSp>
          <p:nvGrpSpPr>
            <p:cNvPr id="115" name="Group 114">
              <a:extLst>
                <a:ext uri="{FF2B5EF4-FFF2-40B4-BE49-F238E27FC236}">
                  <a16:creationId xmlns:a16="http://schemas.microsoft.com/office/drawing/2014/main" id="{0F5A32F4-6C99-45AC-9295-5C0EC04A5E75}"/>
                </a:ext>
              </a:extLst>
            </p:cNvPr>
            <p:cNvGrpSpPr/>
            <p:nvPr/>
          </p:nvGrpSpPr>
          <p:grpSpPr>
            <a:xfrm>
              <a:off x="2153623" y="2349629"/>
              <a:ext cx="288252" cy="305967"/>
              <a:chOff x="3128683" y="3769532"/>
              <a:chExt cx="778110" cy="872318"/>
            </a:xfrm>
          </p:grpSpPr>
          <p:sp>
            <p:nvSpPr>
              <p:cNvPr id="117" name="Partial Circle 116">
                <a:extLst>
                  <a:ext uri="{FF2B5EF4-FFF2-40B4-BE49-F238E27FC236}">
                    <a16:creationId xmlns:a16="http://schemas.microsoft.com/office/drawing/2014/main" id="{9D47C283-7EDD-410F-B33B-073829F3B29D}"/>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Partial Circle 117">
                <a:extLst>
                  <a:ext uri="{FF2B5EF4-FFF2-40B4-BE49-F238E27FC236}">
                    <a16:creationId xmlns:a16="http://schemas.microsoft.com/office/drawing/2014/main" id="{0162A439-2568-4265-A47B-4109749CEA76}"/>
                  </a:ext>
                </a:extLst>
              </p:cNvPr>
              <p:cNvSpPr/>
              <p:nvPr/>
            </p:nvSpPr>
            <p:spPr>
              <a:xfrm rot="10800000">
                <a:off x="3128683" y="3769532"/>
                <a:ext cx="778110" cy="872318"/>
              </a:xfrm>
              <a:prstGeom prst="pie">
                <a:avLst>
                  <a:gd name="adj1" fmla="val 10751978"/>
                  <a:gd name="adj2" fmla="val 21590186"/>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16" name="Graphic 115" descr="Traffic light">
              <a:extLst>
                <a:ext uri="{FF2B5EF4-FFF2-40B4-BE49-F238E27FC236}">
                  <a16:creationId xmlns:a16="http://schemas.microsoft.com/office/drawing/2014/main" id="{0157BCA5-3DCF-42E1-AAF1-B81E40B577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119" name="Group 118">
            <a:extLst>
              <a:ext uri="{FF2B5EF4-FFF2-40B4-BE49-F238E27FC236}">
                <a16:creationId xmlns:a16="http://schemas.microsoft.com/office/drawing/2014/main" id="{BC4F840C-DEC4-4166-8C71-F7394D124480}"/>
              </a:ext>
            </a:extLst>
          </p:cNvPr>
          <p:cNvGrpSpPr/>
          <p:nvPr/>
        </p:nvGrpSpPr>
        <p:grpSpPr>
          <a:xfrm>
            <a:off x="7380967" y="2018325"/>
            <a:ext cx="288252" cy="305967"/>
            <a:chOff x="2153623" y="2349629"/>
            <a:chExt cx="288252" cy="305967"/>
          </a:xfrm>
        </p:grpSpPr>
        <p:grpSp>
          <p:nvGrpSpPr>
            <p:cNvPr id="120" name="Group 119">
              <a:extLst>
                <a:ext uri="{FF2B5EF4-FFF2-40B4-BE49-F238E27FC236}">
                  <a16:creationId xmlns:a16="http://schemas.microsoft.com/office/drawing/2014/main" id="{C27BCB97-EBCB-4B01-809C-067805C0400A}"/>
                </a:ext>
              </a:extLst>
            </p:cNvPr>
            <p:cNvGrpSpPr/>
            <p:nvPr/>
          </p:nvGrpSpPr>
          <p:grpSpPr>
            <a:xfrm>
              <a:off x="2153623" y="2349629"/>
              <a:ext cx="288252" cy="305967"/>
              <a:chOff x="3128683" y="3769532"/>
              <a:chExt cx="778110" cy="872318"/>
            </a:xfrm>
          </p:grpSpPr>
          <p:sp>
            <p:nvSpPr>
              <p:cNvPr id="122" name="Partial Circle 121">
                <a:extLst>
                  <a:ext uri="{FF2B5EF4-FFF2-40B4-BE49-F238E27FC236}">
                    <a16:creationId xmlns:a16="http://schemas.microsoft.com/office/drawing/2014/main" id="{F736C6D1-81BF-45FD-BC5C-F9BB90B8F5A1}"/>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Partial Circle 122">
                <a:extLst>
                  <a:ext uri="{FF2B5EF4-FFF2-40B4-BE49-F238E27FC236}">
                    <a16:creationId xmlns:a16="http://schemas.microsoft.com/office/drawing/2014/main" id="{3ACB7AEC-6EB7-4C14-83CF-31823D991962}"/>
                  </a:ext>
                </a:extLst>
              </p:cNvPr>
              <p:cNvSpPr/>
              <p:nvPr/>
            </p:nvSpPr>
            <p:spPr>
              <a:xfrm rot="10800000">
                <a:off x="3128683" y="3769532"/>
                <a:ext cx="778110" cy="872318"/>
              </a:xfrm>
              <a:prstGeom prst="pie">
                <a:avLst>
                  <a:gd name="adj1" fmla="val 10751978"/>
                  <a:gd name="adj2" fmla="val 21590186"/>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1" name="Graphic 120" descr="Traffic light">
              <a:extLst>
                <a:ext uri="{FF2B5EF4-FFF2-40B4-BE49-F238E27FC236}">
                  <a16:creationId xmlns:a16="http://schemas.microsoft.com/office/drawing/2014/main" id="{7626CA70-6960-42DB-8B11-89F45E6A39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124" name="Group 123">
            <a:extLst>
              <a:ext uri="{FF2B5EF4-FFF2-40B4-BE49-F238E27FC236}">
                <a16:creationId xmlns:a16="http://schemas.microsoft.com/office/drawing/2014/main" id="{17F9C274-CC01-4057-8C45-A9A51B996D89}"/>
              </a:ext>
            </a:extLst>
          </p:cNvPr>
          <p:cNvGrpSpPr/>
          <p:nvPr/>
        </p:nvGrpSpPr>
        <p:grpSpPr>
          <a:xfrm>
            <a:off x="8110936" y="2013755"/>
            <a:ext cx="288252" cy="305967"/>
            <a:chOff x="2153623" y="2349629"/>
            <a:chExt cx="288252" cy="305967"/>
          </a:xfrm>
        </p:grpSpPr>
        <p:grpSp>
          <p:nvGrpSpPr>
            <p:cNvPr id="125" name="Group 124">
              <a:extLst>
                <a:ext uri="{FF2B5EF4-FFF2-40B4-BE49-F238E27FC236}">
                  <a16:creationId xmlns:a16="http://schemas.microsoft.com/office/drawing/2014/main" id="{8A0FA43B-3249-46CF-998A-F77960225CF1}"/>
                </a:ext>
              </a:extLst>
            </p:cNvPr>
            <p:cNvGrpSpPr/>
            <p:nvPr/>
          </p:nvGrpSpPr>
          <p:grpSpPr>
            <a:xfrm>
              <a:off x="2153623" y="2349629"/>
              <a:ext cx="288252" cy="305967"/>
              <a:chOff x="3128683" y="3769532"/>
              <a:chExt cx="778110" cy="872318"/>
            </a:xfrm>
          </p:grpSpPr>
          <p:sp>
            <p:nvSpPr>
              <p:cNvPr id="127" name="Partial Circle 126">
                <a:extLst>
                  <a:ext uri="{FF2B5EF4-FFF2-40B4-BE49-F238E27FC236}">
                    <a16:creationId xmlns:a16="http://schemas.microsoft.com/office/drawing/2014/main" id="{34DFC3F9-9764-405C-94C5-0BF32C24F062}"/>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 name="Partial Circle 127">
                <a:extLst>
                  <a:ext uri="{FF2B5EF4-FFF2-40B4-BE49-F238E27FC236}">
                    <a16:creationId xmlns:a16="http://schemas.microsoft.com/office/drawing/2014/main" id="{81873095-EF26-4854-BE9B-B2BB8E8DF72F}"/>
                  </a:ext>
                </a:extLst>
              </p:cNvPr>
              <p:cNvSpPr/>
              <p:nvPr/>
            </p:nvSpPr>
            <p:spPr>
              <a:xfrm rot="10800000">
                <a:off x="3128683" y="3769532"/>
                <a:ext cx="778110" cy="872318"/>
              </a:xfrm>
              <a:prstGeom prst="pie">
                <a:avLst>
                  <a:gd name="adj1" fmla="val 10751978"/>
                  <a:gd name="adj2" fmla="val 21590186"/>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26" name="Graphic 125" descr="Traffic light">
              <a:extLst>
                <a:ext uri="{FF2B5EF4-FFF2-40B4-BE49-F238E27FC236}">
                  <a16:creationId xmlns:a16="http://schemas.microsoft.com/office/drawing/2014/main" id="{4DB06D59-5475-4094-B06B-25BFC466931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39" name="Group 38">
            <a:extLst>
              <a:ext uri="{FF2B5EF4-FFF2-40B4-BE49-F238E27FC236}">
                <a16:creationId xmlns:a16="http://schemas.microsoft.com/office/drawing/2014/main" id="{D410493C-D4C6-4332-BA89-6A1DA4D334A8}"/>
              </a:ext>
            </a:extLst>
          </p:cNvPr>
          <p:cNvGrpSpPr/>
          <p:nvPr/>
        </p:nvGrpSpPr>
        <p:grpSpPr>
          <a:xfrm>
            <a:off x="-453340" y="5723798"/>
            <a:ext cx="4879754" cy="461666"/>
            <a:chOff x="0" y="5221504"/>
            <a:chExt cx="2703055" cy="407819"/>
          </a:xfrm>
        </p:grpSpPr>
        <p:sp>
          <p:nvSpPr>
            <p:cNvPr id="28" name="TextBox 27">
              <a:extLst>
                <a:ext uri="{FF2B5EF4-FFF2-40B4-BE49-F238E27FC236}">
                  <a16:creationId xmlns:a16="http://schemas.microsoft.com/office/drawing/2014/main" id="{41BDD745-A861-4C7F-9A44-C31F081D9326}"/>
                </a:ext>
              </a:extLst>
            </p:cNvPr>
            <p:cNvSpPr txBox="1"/>
            <p:nvPr/>
          </p:nvSpPr>
          <p:spPr>
            <a:xfrm>
              <a:off x="0" y="5221504"/>
              <a:ext cx="2703055" cy="407819"/>
            </a:xfrm>
            <a:prstGeom prst="rect">
              <a:avLst/>
            </a:prstGeom>
            <a:noFill/>
          </p:spPr>
          <p:txBody>
            <a:bodyPr wrap="square" rtlCol="0" anchor="ctr">
              <a:spAutoFit/>
            </a:bodyPr>
            <a:lstStyle/>
            <a:p>
              <a:pPr algn="ctr" defTabSz="457200"/>
              <a:r>
                <a:rPr lang="en-US" sz="2400" b="1">
                  <a:solidFill>
                    <a:prstClr val="black"/>
                  </a:solidFill>
                  <a:latin typeface="Calibri" panose="020F0502020204030204"/>
                </a:rPr>
                <a:t>Transitway </a:t>
              </a:r>
            </a:p>
          </p:txBody>
        </p:sp>
        <p:sp>
          <p:nvSpPr>
            <p:cNvPr id="34" name="Rectangle 33">
              <a:extLst>
                <a:ext uri="{FF2B5EF4-FFF2-40B4-BE49-F238E27FC236}">
                  <a16:creationId xmlns:a16="http://schemas.microsoft.com/office/drawing/2014/main" id="{C8822C35-E6C3-4D85-B17B-47B302ABCB28}"/>
                </a:ext>
              </a:extLst>
            </p:cNvPr>
            <p:cNvSpPr/>
            <p:nvPr/>
          </p:nvSpPr>
          <p:spPr>
            <a:xfrm>
              <a:off x="447543" y="5245968"/>
              <a:ext cx="1807968" cy="383355"/>
            </a:xfrm>
            <a:prstGeom prst="rect">
              <a:avLst/>
            </a:prstGeom>
            <a:noFill/>
            <a:ln w="44450" cap="flat" cmpd="sng" algn="ctr">
              <a:solidFill>
                <a:srgbClr val="7030A0"/>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b="1"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63" name="TextBox 62">
            <a:extLst>
              <a:ext uri="{FF2B5EF4-FFF2-40B4-BE49-F238E27FC236}">
                <a16:creationId xmlns:a16="http://schemas.microsoft.com/office/drawing/2014/main" id="{DF6E3DD0-09B5-4468-9F8D-F9422257BA89}"/>
              </a:ext>
            </a:extLst>
          </p:cNvPr>
          <p:cNvSpPr txBox="1"/>
          <p:nvPr/>
        </p:nvSpPr>
        <p:spPr>
          <a:xfrm>
            <a:off x="976252" y="4327397"/>
            <a:ext cx="3360797" cy="1015663"/>
          </a:xfrm>
          <a:prstGeom prst="rect">
            <a:avLst/>
          </a:prstGeom>
          <a:noFill/>
        </p:spPr>
        <p:txBody>
          <a:bodyPr wrap="square" rtlCol="0">
            <a:spAutoFit/>
          </a:bodyPr>
          <a:lstStyle/>
          <a:p>
            <a:pPr defTabSz="457200"/>
            <a:r>
              <a:rPr lang="en-US" sz="2000" b="1">
                <a:solidFill>
                  <a:prstClr val="black"/>
                </a:solidFill>
                <a:latin typeface="Calibri" panose="020F0502020204030204"/>
              </a:rPr>
              <a:t>Hybrid Design</a:t>
            </a:r>
          </a:p>
          <a:p>
            <a:pPr defTabSz="457200"/>
            <a:r>
              <a:rPr lang="en-US" sz="2000">
                <a:solidFill>
                  <a:prstClr val="black"/>
                </a:solidFill>
                <a:latin typeface="Calibri" panose="020F0502020204030204"/>
              </a:rPr>
              <a:t>Westbound Approach – </a:t>
            </a:r>
            <a:r>
              <a:rPr lang="en-US" sz="2000" b="1">
                <a:solidFill>
                  <a:schemeClr val="accent1"/>
                </a:solidFill>
                <a:latin typeface="Calibri" panose="020F0502020204030204"/>
              </a:rPr>
              <a:t>Alt 1</a:t>
            </a:r>
          </a:p>
          <a:p>
            <a:pPr defTabSz="457200"/>
            <a:r>
              <a:rPr lang="en-US" sz="2000">
                <a:solidFill>
                  <a:prstClr val="black"/>
                </a:solidFill>
                <a:latin typeface="Calibri" panose="020F0502020204030204"/>
              </a:rPr>
              <a:t>Eastbound Approaches – </a:t>
            </a:r>
            <a:r>
              <a:rPr lang="en-US" sz="2000" b="1">
                <a:solidFill>
                  <a:schemeClr val="tx2"/>
                </a:solidFill>
                <a:latin typeface="Calibri" panose="020F0502020204030204"/>
              </a:rPr>
              <a:t>Alt 2</a:t>
            </a:r>
          </a:p>
        </p:txBody>
      </p:sp>
      <p:grpSp>
        <p:nvGrpSpPr>
          <p:cNvPr id="129" name="Group 128">
            <a:extLst>
              <a:ext uri="{FF2B5EF4-FFF2-40B4-BE49-F238E27FC236}">
                <a16:creationId xmlns:a16="http://schemas.microsoft.com/office/drawing/2014/main" id="{644620B5-60EB-4A35-ACD3-4326FB021F09}"/>
              </a:ext>
            </a:extLst>
          </p:cNvPr>
          <p:cNvGrpSpPr/>
          <p:nvPr/>
        </p:nvGrpSpPr>
        <p:grpSpPr>
          <a:xfrm>
            <a:off x="258420" y="4498139"/>
            <a:ext cx="628469" cy="674181"/>
            <a:chOff x="2153623" y="2349629"/>
            <a:chExt cx="288252" cy="305967"/>
          </a:xfrm>
        </p:grpSpPr>
        <p:grpSp>
          <p:nvGrpSpPr>
            <p:cNvPr id="130" name="Group 129">
              <a:extLst>
                <a:ext uri="{FF2B5EF4-FFF2-40B4-BE49-F238E27FC236}">
                  <a16:creationId xmlns:a16="http://schemas.microsoft.com/office/drawing/2014/main" id="{EB1AC2C9-FB02-4D6D-BDA4-1F7F28C24BC3}"/>
                </a:ext>
              </a:extLst>
            </p:cNvPr>
            <p:cNvGrpSpPr/>
            <p:nvPr/>
          </p:nvGrpSpPr>
          <p:grpSpPr>
            <a:xfrm>
              <a:off x="2153623" y="2349629"/>
              <a:ext cx="288252" cy="305967"/>
              <a:chOff x="3128683" y="3769532"/>
              <a:chExt cx="778110" cy="872318"/>
            </a:xfrm>
          </p:grpSpPr>
          <p:sp>
            <p:nvSpPr>
              <p:cNvPr id="132" name="Partial Circle 131">
                <a:extLst>
                  <a:ext uri="{FF2B5EF4-FFF2-40B4-BE49-F238E27FC236}">
                    <a16:creationId xmlns:a16="http://schemas.microsoft.com/office/drawing/2014/main" id="{93C6C536-AF06-4E80-BB5B-6F56EB1B04FB}"/>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33" name="Partial Circle 132">
                <a:extLst>
                  <a:ext uri="{FF2B5EF4-FFF2-40B4-BE49-F238E27FC236}">
                    <a16:creationId xmlns:a16="http://schemas.microsoft.com/office/drawing/2014/main" id="{D9BAE712-6777-43A4-B466-3F18343D0DA8}"/>
                  </a:ext>
                </a:extLst>
              </p:cNvPr>
              <p:cNvSpPr/>
              <p:nvPr/>
            </p:nvSpPr>
            <p:spPr>
              <a:xfrm rot="10800000">
                <a:off x="3128683" y="3769532"/>
                <a:ext cx="778110" cy="872318"/>
              </a:xfrm>
              <a:prstGeom prst="pie">
                <a:avLst>
                  <a:gd name="adj1" fmla="val 10751978"/>
                  <a:gd name="adj2" fmla="val 21590186"/>
                </a:avLst>
              </a:prstGeom>
              <a:solidFill>
                <a:schemeClr val="tx2">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grpSp>
        <p:pic>
          <p:nvPicPr>
            <p:cNvPr id="131" name="Graphic 130" descr="Traffic light">
              <a:extLst>
                <a:ext uri="{FF2B5EF4-FFF2-40B4-BE49-F238E27FC236}">
                  <a16:creationId xmlns:a16="http://schemas.microsoft.com/office/drawing/2014/main" id="{C2BF9F8A-0421-45F1-B342-45A0A88739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grpSp>
        <p:nvGrpSpPr>
          <p:cNvPr id="134" name="Group 133">
            <a:extLst>
              <a:ext uri="{FF2B5EF4-FFF2-40B4-BE49-F238E27FC236}">
                <a16:creationId xmlns:a16="http://schemas.microsoft.com/office/drawing/2014/main" id="{590AEC44-6FC2-4F14-8AB5-5EE878DD76AF}"/>
              </a:ext>
            </a:extLst>
          </p:cNvPr>
          <p:cNvGrpSpPr/>
          <p:nvPr/>
        </p:nvGrpSpPr>
        <p:grpSpPr>
          <a:xfrm>
            <a:off x="297509" y="3528907"/>
            <a:ext cx="628469" cy="674181"/>
            <a:chOff x="2153623" y="2349629"/>
            <a:chExt cx="288252" cy="305967"/>
          </a:xfrm>
        </p:grpSpPr>
        <p:grpSp>
          <p:nvGrpSpPr>
            <p:cNvPr id="135" name="Group 134">
              <a:extLst>
                <a:ext uri="{FF2B5EF4-FFF2-40B4-BE49-F238E27FC236}">
                  <a16:creationId xmlns:a16="http://schemas.microsoft.com/office/drawing/2014/main" id="{0FC6C55F-A550-45DE-BDF3-1B04A90D9169}"/>
                </a:ext>
              </a:extLst>
            </p:cNvPr>
            <p:cNvGrpSpPr/>
            <p:nvPr/>
          </p:nvGrpSpPr>
          <p:grpSpPr>
            <a:xfrm>
              <a:off x="2153623" y="2349629"/>
              <a:ext cx="288252" cy="305967"/>
              <a:chOff x="3128683" y="3769532"/>
              <a:chExt cx="778110" cy="872318"/>
            </a:xfrm>
          </p:grpSpPr>
          <p:sp>
            <p:nvSpPr>
              <p:cNvPr id="137" name="Partial Circle 136">
                <a:extLst>
                  <a:ext uri="{FF2B5EF4-FFF2-40B4-BE49-F238E27FC236}">
                    <a16:creationId xmlns:a16="http://schemas.microsoft.com/office/drawing/2014/main" id="{2850C6B5-39D7-43E0-BB84-384D3260121D}"/>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sp>
            <p:nvSpPr>
              <p:cNvPr id="138" name="Partial Circle 137">
                <a:extLst>
                  <a:ext uri="{FF2B5EF4-FFF2-40B4-BE49-F238E27FC236}">
                    <a16:creationId xmlns:a16="http://schemas.microsoft.com/office/drawing/2014/main" id="{108659F6-24F8-48F0-818C-673259583184}"/>
                  </a:ext>
                </a:extLst>
              </p:cNvPr>
              <p:cNvSpPr/>
              <p:nvPr/>
            </p:nvSpPr>
            <p:spPr>
              <a:xfrm rot="10800000">
                <a:off x="3128683" y="3769532"/>
                <a:ext cx="778110" cy="872318"/>
              </a:xfrm>
              <a:prstGeom prst="pie">
                <a:avLst>
                  <a:gd name="adj1" fmla="val 10751978"/>
                  <a:gd name="adj2" fmla="val 21590186"/>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endParaRPr>
              </a:p>
            </p:txBody>
          </p:sp>
        </p:grpSp>
        <p:pic>
          <p:nvPicPr>
            <p:cNvPr id="136" name="Graphic 135" descr="Traffic light">
              <a:extLst>
                <a:ext uri="{FF2B5EF4-FFF2-40B4-BE49-F238E27FC236}">
                  <a16:creationId xmlns:a16="http://schemas.microsoft.com/office/drawing/2014/main" id="{52F8A77A-27D6-4324-9E03-B727D5A454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sp>
        <p:nvSpPr>
          <p:cNvPr id="139" name="TextBox 138">
            <a:extLst>
              <a:ext uri="{FF2B5EF4-FFF2-40B4-BE49-F238E27FC236}">
                <a16:creationId xmlns:a16="http://schemas.microsoft.com/office/drawing/2014/main" id="{5BBF18A8-D95A-4EF3-A000-CBC360813395}"/>
              </a:ext>
            </a:extLst>
          </p:cNvPr>
          <p:cNvSpPr txBox="1"/>
          <p:nvPr/>
        </p:nvSpPr>
        <p:spPr>
          <a:xfrm>
            <a:off x="1016990" y="3712110"/>
            <a:ext cx="2110966" cy="400110"/>
          </a:xfrm>
          <a:prstGeom prst="rect">
            <a:avLst/>
          </a:prstGeom>
          <a:noFill/>
        </p:spPr>
        <p:txBody>
          <a:bodyPr wrap="square" rtlCol="0">
            <a:spAutoFit/>
          </a:bodyPr>
          <a:lstStyle/>
          <a:p>
            <a:pPr defTabSz="457200"/>
            <a:r>
              <a:rPr lang="en-US" sz="2000" b="1">
                <a:solidFill>
                  <a:schemeClr val="accent1"/>
                </a:solidFill>
                <a:latin typeface="Calibri" panose="020F0502020204030204"/>
              </a:rPr>
              <a:t>Alt 1 </a:t>
            </a:r>
            <a:r>
              <a:rPr lang="en-US" sz="2000" b="1">
                <a:solidFill>
                  <a:prstClr val="black"/>
                </a:solidFill>
                <a:latin typeface="Calibri" panose="020F0502020204030204"/>
              </a:rPr>
              <a:t>Design</a:t>
            </a:r>
          </a:p>
        </p:txBody>
      </p:sp>
      <p:grpSp>
        <p:nvGrpSpPr>
          <p:cNvPr id="140" name="Group 139">
            <a:extLst>
              <a:ext uri="{FF2B5EF4-FFF2-40B4-BE49-F238E27FC236}">
                <a16:creationId xmlns:a16="http://schemas.microsoft.com/office/drawing/2014/main" id="{0F06692C-6B10-4CCE-91F5-1B6AB01274AF}"/>
              </a:ext>
            </a:extLst>
          </p:cNvPr>
          <p:cNvGrpSpPr/>
          <p:nvPr/>
        </p:nvGrpSpPr>
        <p:grpSpPr>
          <a:xfrm>
            <a:off x="5202859" y="2017757"/>
            <a:ext cx="288252" cy="305967"/>
            <a:chOff x="2153623" y="2349629"/>
            <a:chExt cx="288252" cy="305967"/>
          </a:xfrm>
        </p:grpSpPr>
        <p:grpSp>
          <p:nvGrpSpPr>
            <p:cNvPr id="141" name="Group 140">
              <a:extLst>
                <a:ext uri="{FF2B5EF4-FFF2-40B4-BE49-F238E27FC236}">
                  <a16:creationId xmlns:a16="http://schemas.microsoft.com/office/drawing/2014/main" id="{36728E8F-E206-4150-8DEE-12268ADBA325}"/>
                </a:ext>
              </a:extLst>
            </p:cNvPr>
            <p:cNvGrpSpPr/>
            <p:nvPr/>
          </p:nvGrpSpPr>
          <p:grpSpPr>
            <a:xfrm>
              <a:off x="2153623" y="2349629"/>
              <a:ext cx="288252" cy="305967"/>
              <a:chOff x="3128683" y="3769532"/>
              <a:chExt cx="778110" cy="872318"/>
            </a:xfrm>
          </p:grpSpPr>
          <p:sp>
            <p:nvSpPr>
              <p:cNvPr id="143" name="Partial Circle 142">
                <a:extLst>
                  <a:ext uri="{FF2B5EF4-FFF2-40B4-BE49-F238E27FC236}">
                    <a16:creationId xmlns:a16="http://schemas.microsoft.com/office/drawing/2014/main" id="{10A32471-E295-4533-98B6-2B94F7FD6E2B}"/>
                  </a:ext>
                </a:extLst>
              </p:cNvPr>
              <p:cNvSpPr/>
              <p:nvPr/>
            </p:nvSpPr>
            <p:spPr>
              <a:xfrm>
                <a:off x="3128683" y="3769532"/>
                <a:ext cx="778110" cy="872318"/>
              </a:xfrm>
              <a:prstGeom prst="pie">
                <a:avLst>
                  <a:gd name="adj1" fmla="val 10751978"/>
                  <a:gd name="adj2" fmla="val 21590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4" name="Partial Circle 143">
                <a:extLst>
                  <a:ext uri="{FF2B5EF4-FFF2-40B4-BE49-F238E27FC236}">
                    <a16:creationId xmlns:a16="http://schemas.microsoft.com/office/drawing/2014/main" id="{A2D56A21-718E-4027-A722-81F1F263A8B9}"/>
                  </a:ext>
                </a:extLst>
              </p:cNvPr>
              <p:cNvSpPr/>
              <p:nvPr/>
            </p:nvSpPr>
            <p:spPr>
              <a:xfrm rot="10800000">
                <a:off x="3128683" y="3769532"/>
                <a:ext cx="778110" cy="872318"/>
              </a:xfrm>
              <a:prstGeom prst="pie">
                <a:avLst>
                  <a:gd name="adj1" fmla="val 10751978"/>
                  <a:gd name="adj2" fmla="val 21590186"/>
                </a:avLst>
              </a:prstGeom>
              <a:solidFill>
                <a:schemeClr val="tx2">
                  <a:lumMod val="40000"/>
                  <a:lumOff val="6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42" name="Graphic 141" descr="Traffic light">
              <a:extLst>
                <a:ext uri="{FF2B5EF4-FFF2-40B4-BE49-F238E27FC236}">
                  <a16:creationId xmlns:a16="http://schemas.microsoft.com/office/drawing/2014/main" id="{BCC956C8-54FF-4B27-87AF-81B015DDAE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6149" y="2392341"/>
              <a:ext cx="223197" cy="223197"/>
            </a:xfrm>
            <a:prstGeom prst="rect">
              <a:avLst/>
            </a:prstGeom>
          </p:spPr>
        </p:pic>
      </p:grpSp>
      <p:sp>
        <p:nvSpPr>
          <p:cNvPr id="91" name="Rectangle 90">
            <a:extLst>
              <a:ext uri="{FF2B5EF4-FFF2-40B4-BE49-F238E27FC236}">
                <a16:creationId xmlns:a16="http://schemas.microsoft.com/office/drawing/2014/main" id="{7208153F-2711-4FD5-87F9-6BDCC85FECC6}"/>
              </a:ext>
            </a:extLst>
          </p:cNvPr>
          <p:cNvSpPr/>
          <p:nvPr/>
        </p:nvSpPr>
        <p:spPr>
          <a:xfrm>
            <a:off x="8141802" y="5816822"/>
            <a:ext cx="1614545" cy="400110"/>
          </a:xfrm>
          <a:prstGeom prst="rect">
            <a:avLst/>
          </a:prstGeom>
          <a:solidFill>
            <a:schemeClr val="bg1">
              <a:lumMod val="95000"/>
            </a:schemeClr>
          </a:solidFill>
        </p:spPr>
        <p:txBody>
          <a:bodyPr wrap="none">
            <a:spAutoFit/>
          </a:bodyPr>
          <a:lstStyle/>
          <a:p>
            <a:r>
              <a:rPr lang="en-US" sz="2000" b="1">
                <a:solidFill>
                  <a:schemeClr val="tx2"/>
                </a:solidFill>
              </a:rPr>
              <a:t>Alternative 2</a:t>
            </a:r>
            <a:endParaRPr lang="en-US" sz="2000">
              <a:solidFill>
                <a:schemeClr val="tx2"/>
              </a:solidFill>
            </a:endParaRPr>
          </a:p>
        </p:txBody>
      </p:sp>
      <p:sp>
        <p:nvSpPr>
          <p:cNvPr id="92" name="Rectangle 91">
            <a:extLst>
              <a:ext uri="{FF2B5EF4-FFF2-40B4-BE49-F238E27FC236}">
                <a16:creationId xmlns:a16="http://schemas.microsoft.com/office/drawing/2014/main" id="{214F769E-F174-46A0-A0DE-0A02B178A625}"/>
              </a:ext>
            </a:extLst>
          </p:cNvPr>
          <p:cNvSpPr/>
          <p:nvPr/>
        </p:nvSpPr>
        <p:spPr>
          <a:xfrm>
            <a:off x="8131999" y="3916472"/>
            <a:ext cx="1614545" cy="400110"/>
          </a:xfrm>
          <a:prstGeom prst="rect">
            <a:avLst/>
          </a:prstGeom>
          <a:solidFill>
            <a:schemeClr val="bg1">
              <a:lumMod val="95000"/>
            </a:schemeClr>
          </a:solidFill>
        </p:spPr>
        <p:txBody>
          <a:bodyPr wrap="none">
            <a:spAutoFit/>
          </a:bodyPr>
          <a:lstStyle/>
          <a:p>
            <a:r>
              <a:rPr lang="en-US" sz="2000" b="1">
                <a:solidFill>
                  <a:schemeClr val="accent1"/>
                </a:solidFill>
              </a:rPr>
              <a:t>Alternative 1</a:t>
            </a:r>
            <a:endParaRPr lang="en-US" sz="2000">
              <a:solidFill>
                <a:schemeClr val="accent1"/>
              </a:solidFill>
            </a:endParaRPr>
          </a:p>
        </p:txBody>
      </p:sp>
      <p:pic>
        <p:nvPicPr>
          <p:cNvPr id="93" name="Picture 92">
            <a:extLst>
              <a:ext uri="{FF2B5EF4-FFF2-40B4-BE49-F238E27FC236}">
                <a16:creationId xmlns:a16="http://schemas.microsoft.com/office/drawing/2014/main" id="{8379BEF4-EFBC-4CB3-9212-B6830C33BBD8}"/>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l="56130" t="59285" r="26150" b="10262"/>
          <a:stretch/>
        </p:blipFill>
        <p:spPr>
          <a:xfrm>
            <a:off x="11010224" y="7378"/>
            <a:ext cx="1172055" cy="1133005"/>
          </a:xfrm>
          <a:prstGeom prst="rect">
            <a:avLst/>
          </a:prstGeom>
        </p:spPr>
      </p:pic>
      <p:sp>
        <p:nvSpPr>
          <p:cNvPr id="79" name="Title 1">
            <a:extLst>
              <a:ext uri="{FF2B5EF4-FFF2-40B4-BE49-F238E27FC236}">
                <a16:creationId xmlns:a16="http://schemas.microsoft.com/office/drawing/2014/main" id="{9C88E895-3BEE-42E5-9398-CC74B4538946}"/>
              </a:ext>
            </a:extLst>
          </p:cNvPr>
          <p:cNvSpPr>
            <a:spLocks noGrp="1"/>
          </p:cNvSpPr>
          <p:nvPr>
            <p:ph type="title"/>
          </p:nvPr>
        </p:nvSpPr>
        <p:spPr>
          <a:xfrm>
            <a:off x="293409" y="0"/>
            <a:ext cx="10124801" cy="1325563"/>
          </a:xfrm>
        </p:spPr>
        <p:txBody>
          <a:bodyPr/>
          <a:lstStyle/>
          <a:p>
            <a:r>
              <a:rPr lang="en-US">
                <a:solidFill>
                  <a:schemeClr val="bg2">
                    <a:lumMod val="50000"/>
                  </a:schemeClr>
                </a:solidFill>
              </a:rPr>
              <a:t>Hybrid Alternative Design</a:t>
            </a:r>
          </a:p>
        </p:txBody>
      </p:sp>
    </p:spTree>
    <p:extLst>
      <p:ext uri="{BB962C8B-B14F-4D97-AF65-F5344CB8AC3E}">
        <p14:creationId xmlns:p14="http://schemas.microsoft.com/office/powerpoint/2010/main" val="223019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A681110-C310-4A92-A831-0ABB5AA7004F}"/>
              </a:ext>
            </a:extLst>
          </p:cNvPr>
          <p:cNvCxnSpPr>
            <a:cxnSpLocks/>
          </p:cNvCxnSpPr>
          <p:nvPr/>
        </p:nvCxnSpPr>
        <p:spPr>
          <a:xfrm>
            <a:off x="4016054" y="4380601"/>
            <a:ext cx="256573" cy="0"/>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743C2B7-445F-446B-AD7A-62500A10EA82}"/>
              </a:ext>
            </a:extLst>
          </p:cNvPr>
          <p:cNvCxnSpPr>
            <a:cxnSpLocks/>
          </p:cNvCxnSpPr>
          <p:nvPr/>
        </p:nvCxnSpPr>
        <p:spPr>
          <a:xfrm>
            <a:off x="3995228" y="3196106"/>
            <a:ext cx="256573" cy="0"/>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37C321B-3B25-4434-A8DC-DED78C27F58E}"/>
              </a:ext>
            </a:extLst>
          </p:cNvPr>
          <p:cNvSpPr txBox="1">
            <a:spLocks/>
          </p:cNvSpPr>
          <p:nvPr/>
        </p:nvSpPr>
        <p:spPr>
          <a:xfrm>
            <a:off x="630073" y="147965"/>
            <a:ext cx="8060987" cy="20084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solidFill>
                  <a:srgbClr val="44878C"/>
                </a:solidFill>
              </a:rPr>
              <a:t>Milestone Schedule</a:t>
            </a:r>
          </a:p>
        </p:txBody>
      </p:sp>
      <p:sp>
        <p:nvSpPr>
          <p:cNvPr id="6" name="Rectangle: Rounded Corners 5">
            <a:extLst>
              <a:ext uri="{FF2B5EF4-FFF2-40B4-BE49-F238E27FC236}">
                <a16:creationId xmlns:a16="http://schemas.microsoft.com/office/drawing/2014/main" id="{B0D8BCA9-6E14-427A-8E7D-FB1AB2B30D08}"/>
              </a:ext>
            </a:extLst>
          </p:cNvPr>
          <p:cNvSpPr/>
          <p:nvPr/>
        </p:nvSpPr>
        <p:spPr>
          <a:xfrm>
            <a:off x="837037" y="2543641"/>
            <a:ext cx="3162469" cy="1100793"/>
          </a:xfrm>
          <a:prstGeom prst="round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7" name="Rectangle: Rounded Corners 6">
            <a:extLst>
              <a:ext uri="{FF2B5EF4-FFF2-40B4-BE49-F238E27FC236}">
                <a16:creationId xmlns:a16="http://schemas.microsoft.com/office/drawing/2014/main" id="{C3758112-58FC-4C64-A6A1-7528CF5E5C6E}"/>
              </a:ext>
            </a:extLst>
          </p:cNvPr>
          <p:cNvSpPr/>
          <p:nvPr/>
        </p:nvSpPr>
        <p:spPr>
          <a:xfrm>
            <a:off x="832759" y="3851070"/>
            <a:ext cx="3183295" cy="1100792"/>
          </a:xfrm>
          <a:prstGeom prst="roundRect">
            <a:avLst/>
          </a:prstGeom>
          <a:solidFill>
            <a:schemeClr val="accent3">
              <a:lumMod val="75000"/>
              <a:alpha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8" name="Rectangle 7">
            <a:extLst>
              <a:ext uri="{FF2B5EF4-FFF2-40B4-BE49-F238E27FC236}">
                <a16:creationId xmlns:a16="http://schemas.microsoft.com/office/drawing/2014/main" id="{5936A1FF-6A07-49E3-93DA-4C9D4B02D8E6}"/>
              </a:ext>
            </a:extLst>
          </p:cNvPr>
          <p:cNvSpPr/>
          <p:nvPr/>
        </p:nvSpPr>
        <p:spPr>
          <a:xfrm>
            <a:off x="837036" y="3904037"/>
            <a:ext cx="3158192" cy="99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Traffic Analysis</a:t>
            </a:r>
          </a:p>
          <a:p>
            <a:pPr algn="ctr"/>
            <a:r>
              <a:rPr lang="en-US" sz="1600" b="1">
                <a:solidFill>
                  <a:schemeClr val="tx1"/>
                </a:solidFill>
              </a:rPr>
              <a:t>Fall 2019 – Summer 2020</a:t>
            </a:r>
          </a:p>
        </p:txBody>
      </p:sp>
      <p:sp>
        <p:nvSpPr>
          <p:cNvPr id="9" name="Rectangle 8">
            <a:extLst>
              <a:ext uri="{FF2B5EF4-FFF2-40B4-BE49-F238E27FC236}">
                <a16:creationId xmlns:a16="http://schemas.microsoft.com/office/drawing/2014/main" id="{2CB070DF-B177-4C7D-8E19-D67E5FCBF793}"/>
              </a:ext>
            </a:extLst>
          </p:cNvPr>
          <p:cNvSpPr/>
          <p:nvPr/>
        </p:nvSpPr>
        <p:spPr>
          <a:xfrm>
            <a:off x="832759" y="2549957"/>
            <a:ext cx="3162469" cy="9633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30% Design</a:t>
            </a:r>
          </a:p>
          <a:p>
            <a:pPr algn="ctr"/>
            <a:r>
              <a:rPr lang="en-US" sz="1600" b="1">
                <a:solidFill>
                  <a:schemeClr val="tx1"/>
                </a:solidFill>
              </a:rPr>
              <a:t>Fall 2019 – Spring 2020</a:t>
            </a:r>
          </a:p>
        </p:txBody>
      </p:sp>
      <p:sp>
        <p:nvSpPr>
          <p:cNvPr id="10" name="Rectangle: Rounded Corners 9">
            <a:extLst>
              <a:ext uri="{FF2B5EF4-FFF2-40B4-BE49-F238E27FC236}">
                <a16:creationId xmlns:a16="http://schemas.microsoft.com/office/drawing/2014/main" id="{D6FAC82E-8492-4B70-9101-A6CD2755890F}"/>
              </a:ext>
            </a:extLst>
          </p:cNvPr>
          <p:cNvSpPr/>
          <p:nvPr/>
        </p:nvSpPr>
        <p:spPr>
          <a:xfrm>
            <a:off x="4251801" y="2543641"/>
            <a:ext cx="3162469" cy="2501718"/>
          </a:xfrm>
          <a:prstGeom prst="round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17A87A2-2411-4821-96C3-FB1F811EB0FE}"/>
              </a:ext>
            </a:extLst>
          </p:cNvPr>
          <p:cNvSpPr/>
          <p:nvPr/>
        </p:nvSpPr>
        <p:spPr>
          <a:xfrm>
            <a:off x="7692270" y="2542351"/>
            <a:ext cx="3162469" cy="2501719"/>
          </a:xfrm>
          <a:prstGeom prst="round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0F9BAF-FB67-4CF8-8FB5-11B0F46E9255}"/>
              </a:ext>
            </a:extLst>
          </p:cNvPr>
          <p:cNvSpPr/>
          <p:nvPr/>
        </p:nvSpPr>
        <p:spPr>
          <a:xfrm>
            <a:off x="3356833" y="2576811"/>
            <a:ext cx="4946432" cy="24672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Final Design</a:t>
            </a:r>
          </a:p>
          <a:p>
            <a:pPr algn="ctr"/>
            <a:r>
              <a:rPr lang="en-US" sz="1600" b="1"/>
              <a:t>Fall 2020 – Fall 2021</a:t>
            </a:r>
          </a:p>
        </p:txBody>
      </p:sp>
      <p:sp>
        <p:nvSpPr>
          <p:cNvPr id="13" name="Rectangle 12">
            <a:extLst>
              <a:ext uri="{FF2B5EF4-FFF2-40B4-BE49-F238E27FC236}">
                <a16:creationId xmlns:a16="http://schemas.microsoft.com/office/drawing/2014/main" id="{18097CD3-6BB6-4B29-82D0-7FA9EE917D88}"/>
              </a:ext>
            </a:extLst>
          </p:cNvPr>
          <p:cNvSpPr/>
          <p:nvPr/>
        </p:nvSpPr>
        <p:spPr>
          <a:xfrm>
            <a:off x="7074908" y="2635720"/>
            <a:ext cx="4474450" cy="2313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Construction</a:t>
            </a:r>
          </a:p>
          <a:p>
            <a:pPr algn="ctr"/>
            <a:r>
              <a:rPr lang="en-US" sz="1600" b="1"/>
              <a:t>Start Early 2022</a:t>
            </a:r>
          </a:p>
        </p:txBody>
      </p:sp>
      <p:cxnSp>
        <p:nvCxnSpPr>
          <p:cNvPr id="14" name="Straight Connector 13">
            <a:extLst>
              <a:ext uri="{FF2B5EF4-FFF2-40B4-BE49-F238E27FC236}">
                <a16:creationId xmlns:a16="http://schemas.microsoft.com/office/drawing/2014/main" id="{633A3598-BB15-4A89-8F3A-3E9FFD080B83}"/>
              </a:ext>
            </a:extLst>
          </p:cNvPr>
          <p:cNvCxnSpPr>
            <a:cxnSpLocks/>
          </p:cNvCxnSpPr>
          <p:nvPr/>
        </p:nvCxnSpPr>
        <p:spPr>
          <a:xfrm>
            <a:off x="723905" y="1568248"/>
            <a:ext cx="571015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7AB41546-D0D0-4E56-A803-2110C477AF40}"/>
              </a:ext>
            </a:extLst>
          </p:cNvPr>
          <p:cNvSpPr/>
          <p:nvPr/>
        </p:nvSpPr>
        <p:spPr>
          <a:xfrm>
            <a:off x="748812" y="3758860"/>
            <a:ext cx="3338918" cy="1285211"/>
          </a:xfrm>
          <a:prstGeom prst="round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cxnSp>
        <p:nvCxnSpPr>
          <p:cNvPr id="21" name="Straight Connector 20">
            <a:extLst>
              <a:ext uri="{FF2B5EF4-FFF2-40B4-BE49-F238E27FC236}">
                <a16:creationId xmlns:a16="http://schemas.microsoft.com/office/drawing/2014/main" id="{BA4D63CD-278A-476E-8E72-A0487A1A8E97}"/>
              </a:ext>
            </a:extLst>
          </p:cNvPr>
          <p:cNvCxnSpPr>
            <a:cxnSpLocks/>
          </p:cNvCxnSpPr>
          <p:nvPr/>
        </p:nvCxnSpPr>
        <p:spPr>
          <a:xfrm>
            <a:off x="7414270" y="3779682"/>
            <a:ext cx="278000" cy="0"/>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F73C874-36FE-4FEF-8899-784DAE908560}"/>
              </a:ext>
            </a:extLst>
          </p:cNvPr>
          <p:cNvGrpSpPr/>
          <p:nvPr/>
        </p:nvGrpSpPr>
        <p:grpSpPr>
          <a:xfrm>
            <a:off x="10466981" y="380222"/>
            <a:ext cx="1301780" cy="1301780"/>
            <a:chOff x="2983498" y="2137002"/>
            <a:chExt cx="1575154" cy="1575154"/>
          </a:xfrm>
        </p:grpSpPr>
        <p:sp>
          <p:nvSpPr>
            <p:cNvPr id="18" name="Oval 17">
              <a:extLst>
                <a:ext uri="{FF2B5EF4-FFF2-40B4-BE49-F238E27FC236}">
                  <a16:creationId xmlns:a16="http://schemas.microsoft.com/office/drawing/2014/main" id="{FE7A5DD9-AD40-44F3-A85B-9F99921183A2}"/>
                </a:ext>
              </a:extLst>
            </p:cNvPr>
            <p:cNvSpPr/>
            <p:nvPr/>
          </p:nvSpPr>
          <p:spPr>
            <a:xfrm>
              <a:off x="2983498" y="2137002"/>
              <a:ext cx="1575154" cy="157515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Monthly calendar">
              <a:extLst>
                <a:ext uri="{FF2B5EF4-FFF2-40B4-BE49-F238E27FC236}">
                  <a16:creationId xmlns:a16="http://schemas.microsoft.com/office/drawing/2014/main" id="{3F0D870A-51D0-4082-87C2-4BC10E7691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2459" y="2462393"/>
              <a:ext cx="914400" cy="914400"/>
            </a:xfrm>
            <a:prstGeom prst="rect">
              <a:avLst/>
            </a:prstGeom>
          </p:spPr>
        </p:pic>
      </p:grpSp>
    </p:spTree>
    <p:extLst>
      <p:ext uri="{BB962C8B-B14F-4D97-AF65-F5344CB8AC3E}">
        <p14:creationId xmlns:p14="http://schemas.microsoft.com/office/powerpoint/2010/main" val="225365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left)">
                                      <p:cBhvr>
                                        <p:cTn id="14" dur="1000"/>
                                        <p:tgtEl>
                                          <p:spTgt spid="20"/>
                                        </p:tgtEl>
                                      </p:cBhvr>
                                    </p:animEffect>
                                  </p:childTnLst>
                                </p:cTn>
                              </p:par>
                            </p:childTnLst>
                          </p:cTn>
                        </p:par>
                        <p:par>
                          <p:cTn id="15" fill="hold">
                            <p:stCondLst>
                              <p:cond delay="200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76E839E-DCA8-466E-994F-324DD02AEE86}"/>
              </a:ext>
            </a:extLst>
          </p:cNvPr>
          <p:cNvGrpSpPr/>
          <p:nvPr/>
        </p:nvGrpSpPr>
        <p:grpSpPr>
          <a:xfrm>
            <a:off x="4203035" y="3534423"/>
            <a:ext cx="1261884" cy="1267662"/>
            <a:chOff x="4169784" y="4527280"/>
            <a:chExt cx="1261884" cy="1267662"/>
          </a:xfrm>
        </p:grpSpPr>
        <p:sp>
          <p:nvSpPr>
            <p:cNvPr id="8" name="Arrow: Right 7">
              <a:extLst>
                <a:ext uri="{FF2B5EF4-FFF2-40B4-BE49-F238E27FC236}">
                  <a16:creationId xmlns:a16="http://schemas.microsoft.com/office/drawing/2014/main" id="{8F5ECC9C-42F8-44BA-A0AB-866B8CBD06AC}"/>
                </a:ext>
              </a:extLst>
            </p:cNvPr>
            <p:cNvSpPr/>
            <p:nvPr/>
          </p:nvSpPr>
          <p:spPr>
            <a:xfrm rot="16200000">
              <a:off x="4373496" y="4826950"/>
              <a:ext cx="876300" cy="276960"/>
            </a:xfrm>
            <a:prstGeom prst="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D09B36F-001E-457E-AF3C-9FEB52CDC061}"/>
                </a:ext>
              </a:extLst>
            </p:cNvPr>
            <p:cNvSpPr txBox="1"/>
            <p:nvPr/>
          </p:nvSpPr>
          <p:spPr>
            <a:xfrm>
              <a:off x="4169784" y="5425610"/>
              <a:ext cx="1261884" cy="369332"/>
            </a:xfrm>
            <a:prstGeom prst="rect">
              <a:avLst/>
            </a:prstGeom>
            <a:noFill/>
          </p:spPr>
          <p:txBody>
            <a:bodyPr wrap="none" rtlCol="0">
              <a:spAutoFit/>
            </a:bodyPr>
            <a:lstStyle/>
            <a:p>
              <a:r>
                <a:rPr lang="en-US" b="1">
                  <a:solidFill>
                    <a:schemeClr val="accent1"/>
                  </a:solidFill>
                </a:rPr>
                <a:t>Lane Drop</a:t>
              </a:r>
            </a:p>
          </p:txBody>
        </p:sp>
      </p:grpSp>
      <p:grpSp>
        <p:nvGrpSpPr>
          <p:cNvPr id="33" name="Group 32">
            <a:extLst>
              <a:ext uri="{FF2B5EF4-FFF2-40B4-BE49-F238E27FC236}">
                <a16:creationId xmlns:a16="http://schemas.microsoft.com/office/drawing/2014/main" id="{75840068-D8EE-4FCA-A0FC-CD4759E50AF8}"/>
              </a:ext>
            </a:extLst>
          </p:cNvPr>
          <p:cNvGrpSpPr/>
          <p:nvPr/>
        </p:nvGrpSpPr>
        <p:grpSpPr>
          <a:xfrm>
            <a:off x="8889427" y="3533706"/>
            <a:ext cx="1261884" cy="1297806"/>
            <a:chOff x="8932347" y="4569406"/>
            <a:chExt cx="1261884" cy="1297806"/>
          </a:xfrm>
        </p:grpSpPr>
        <p:sp>
          <p:nvSpPr>
            <p:cNvPr id="10" name="Arrow: Right 9">
              <a:extLst>
                <a:ext uri="{FF2B5EF4-FFF2-40B4-BE49-F238E27FC236}">
                  <a16:creationId xmlns:a16="http://schemas.microsoft.com/office/drawing/2014/main" id="{78FD4A9F-5562-4066-934A-04B9B55BB8EC}"/>
                </a:ext>
              </a:extLst>
            </p:cNvPr>
            <p:cNvSpPr/>
            <p:nvPr/>
          </p:nvSpPr>
          <p:spPr>
            <a:xfrm rot="16200000">
              <a:off x="9126012" y="4869075"/>
              <a:ext cx="876300" cy="276961"/>
            </a:xfrm>
            <a:prstGeom prst="rightArrow">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C8EDF2E-20F4-4B1D-8B88-13898DF9EF4B}"/>
                </a:ext>
              </a:extLst>
            </p:cNvPr>
            <p:cNvSpPr txBox="1"/>
            <p:nvPr/>
          </p:nvSpPr>
          <p:spPr>
            <a:xfrm>
              <a:off x="8932347" y="5497880"/>
              <a:ext cx="1261884" cy="369332"/>
            </a:xfrm>
            <a:prstGeom prst="rect">
              <a:avLst/>
            </a:prstGeom>
            <a:noFill/>
          </p:spPr>
          <p:txBody>
            <a:bodyPr wrap="none" rtlCol="0">
              <a:spAutoFit/>
            </a:bodyPr>
            <a:lstStyle/>
            <a:p>
              <a:r>
                <a:rPr lang="en-US" b="1">
                  <a:solidFill>
                    <a:schemeClr val="accent1"/>
                  </a:solidFill>
                </a:rPr>
                <a:t>Lane Drop</a:t>
              </a:r>
            </a:p>
          </p:txBody>
        </p:sp>
      </p:grpSp>
      <p:grpSp>
        <p:nvGrpSpPr>
          <p:cNvPr id="41" name="Group 40">
            <a:extLst>
              <a:ext uri="{FF2B5EF4-FFF2-40B4-BE49-F238E27FC236}">
                <a16:creationId xmlns:a16="http://schemas.microsoft.com/office/drawing/2014/main" id="{3FCFE630-E488-45E1-98BD-43A6DEF8A7E9}"/>
              </a:ext>
            </a:extLst>
          </p:cNvPr>
          <p:cNvGrpSpPr/>
          <p:nvPr/>
        </p:nvGrpSpPr>
        <p:grpSpPr>
          <a:xfrm>
            <a:off x="81994" y="1801061"/>
            <a:ext cx="12100285" cy="2411379"/>
            <a:chOff x="914375" y="6979645"/>
            <a:chExt cx="14035615" cy="2797064"/>
          </a:xfrm>
        </p:grpSpPr>
        <p:sp>
          <p:nvSpPr>
            <p:cNvPr id="42" name="Rectangle 41">
              <a:extLst>
                <a:ext uri="{FF2B5EF4-FFF2-40B4-BE49-F238E27FC236}">
                  <a16:creationId xmlns:a16="http://schemas.microsoft.com/office/drawing/2014/main" id="{9D2C3118-5CAE-47E6-BAA2-4F8A621986F7}"/>
                </a:ext>
              </a:extLst>
            </p:cNvPr>
            <p:cNvSpPr/>
            <p:nvPr/>
          </p:nvSpPr>
          <p:spPr>
            <a:xfrm rot="20002242">
              <a:off x="12748368" y="8134988"/>
              <a:ext cx="397354" cy="182880"/>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976B86E7-A60B-4899-92FB-F92E71C9ABF2}"/>
                </a:ext>
              </a:extLst>
            </p:cNvPr>
            <p:cNvSpPr/>
            <p:nvPr/>
          </p:nvSpPr>
          <p:spPr>
            <a:xfrm rot="20948167">
              <a:off x="2260885" y="8907716"/>
              <a:ext cx="448479"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A8070E35-DA4B-4948-9396-DE81E90BFADA}"/>
                </a:ext>
              </a:extLst>
            </p:cNvPr>
            <p:cNvSpPr/>
            <p:nvPr/>
          </p:nvSpPr>
          <p:spPr>
            <a:xfrm rot="1822708">
              <a:off x="3023347" y="8084858"/>
              <a:ext cx="395307" cy="247828"/>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90A1E92A-5F24-4E2F-A1C7-ED300E020947}"/>
                </a:ext>
              </a:extLst>
            </p:cNvPr>
            <p:cNvSpPr/>
            <p:nvPr/>
          </p:nvSpPr>
          <p:spPr>
            <a:xfrm rot="20719109">
              <a:off x="2128205" y="7962164"/>
              <a:ext cx="407130" cy="223335"/>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D30F6211-2B18-4771-9B0C-92BFC7266910}"/>
                </a:ext>
              </a:extLst>
            </p:cNvPr>
            <p:cNvSpPr/>
            <p:nvPr/>
          </p:nvSpPr>
          <p:spPr>
            <a:xfrm rot="20547998">
              <a:off x="2147084" y="8172750"/>
              <a:ext cx="292714" cy="136404"/>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C7D07CB9-E6CD-40C7-B671-F3BBED5A69A5}"/>
                </a:ext>
              </a:extLst>
            </p:cNvPr>
            <p:cNvSpPr/>
            <p:nvPr/>
          </p:nvSpPr>
          <p:spPr>
            <a:xfrm rot="2142031">
              <a:off x="2067535" y="8717324"/>
              <a:ext cx="542409"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AAD821C1-A926-47A9-9349-8DB8087BAB9B}"/>
                </a:ext>
              </a:extLst>
            </p:cNvPr>
            <p:cNvSpPr/>
            <p:nvPr/>
          </p:nvSpPr>
          <p:spPr>
            <a:xfrm rot="2036943">
              <a:off x="2038896" y="8536046"/>
              <a:ext cx="492398"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E43A5E01-02C5-4F2F-B5E5-D77FE1D5A403}"/>
                </a:ext>
              </a:extLst>
            </p:cNvPr>
            <p:cNvSpPr/>
            <p:nvPr/>
          </p:nvSpPr>
          <p:spPr>
            <a:xfrm rot="1742177">
              <a:off x="13119244" y="8119759"/>
              <a:ext cx="399271"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BAADB46F-DC4B-40CE-97C0-336034A67E12}"/>
                </a:ext>
              </a:extLst>
            </p:cNvPr>
            <p:cNvSpPr/>
            <p:nvPr/>
          </p:nvSpPr>
          <p:spPr>
            <a:xfrm>
              <a:off x="11261725" y="7934325"/>
              <a:ext cx="914400" cy="201231"/>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B02C891-8EC9-441E-95D6-3302EB38E6E1}"/>
                </a:ext>
              </a:extLst>
            </p:cNvPr>
            <p:cNvSpPr/>
            <p:nvPr/>
          </p:nvSpPr>
          <p:spPr>
            <a:xfrm rot="21158027">
              <a:off x="12154595" y="8591388"/>
              <a:ext cx="442085" cy="241044"/>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13968630-7EC6-4537-AE6A-2EB2559F4ADF}"/>
                </a:ext>
              </a:extLst>
            </p:cNvPr>
            <p:cNvSpPr/>
            <p:nvPr/>
          </p:nvSpPr>
          <p:spPr>
            <a:xfrm rot="2344880">
              <a:off x="12039958" y="7909146"/>
              <a:ext cx="502324"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D21D8A16-1D84-4120-A9E8-2E5F740AC4F8}"/>
                </a:ext>
              </a:extLst>
            </p:cNvPr>
            <p:cNvSpPr/>
            <p:nvPr/>
          </p:nvSpPr>
          <p:spPr>
            <a:xfrm>
              <a:off x="12318174" y="8222528"/>
              <a:ext cx="516764" cy="182880"/>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9AB92402-CE5C-4A16-91FE-C7E387B4FF7E}"/>
                </a:ext>
              </a:extLst>
            </p:cNvPr>
            <p:cNvSpPr/>
            <p:nvPr/>
          </p:nvSpPr>
          <p:spPr>
            <a:xfrm>
              <a:off x="12423775" y="8040693"/>
              <a:ext cx="773113"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A14C4152-2BCD-4A6F-AFDD-689B92E8C15C}"/>
                </a:ext>
              </a:extLst>
            </p:cNvPr>
            <p:cNvSpPr/>
            <p:nvPr/>
          </p:nvSpPr>
          <p:spPr>
            <a:xfrm>
              <a:off x="5037198" y="7768526"/>
              <a:ext cx="737879"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9DB93217-9956-4D13-A9D8-2BC45A3DFDE9}"/>
                </a:ext>
              </a:extLst>
            </p:cNvPr>
            <p:cNvSpPr/>
            <p:nvPr/>
          </p:nvSpPr>
          <p:spPr>
            <a:xfrm>
              <a:off x="10510424" y="8858635"/>
              <a:ext cx="919576"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66EA0EB-072E-4E07-9F30-D52F61B9AA5D}"/>
                </a:ext>
              </a:extLst>
            </p:cNvPr>
            <p:cNvSpPr/>
            <p:nvPr/>
          </p:nvSpPr>
          <p:spPr>
            <a:xfrm>
              <a:off x="9599180" y="8859690"/>
              <a:ext cx="915335"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58D9C89-6F46-4A07-B258-CEFF9C37E00C}"/>
                </a:ext>
              </a:extLst>
            </p:cNvPr>
            <p:cNvSpPr/>
            <p:nvPr/>
          </p:nvSpPr>
          <p:spPr>
            <a:xfrm>
              <a:off x="11229975" y="7768526"/>
              <a:ext cx="930275"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D8EF82E-4AAC-478F-AD0D-E78C30AF09D7}"/>
                </a:ext>
              </a:extLst>
            </p:cNvPr>
            <p:cNvSpPr/>
            <p:nvPr/>
          </p:nvSpPr>
          <p:spPr>
            <a:xfrm>
              <a:off x="10516467" y="7767680"/>
              <a:ext cx="751608"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D6A06DC9-1F10-4896-B85A-0F43AEA7EDAA}"/>
                </a:ext>
              </a:extLst>
            </p:cNvPr>
            <p:cNvSpPr/>
            <p:nvPr/>
          </p:nvSpPr>
          <p:spPr>
            <a:xfrm>
              <a:off x="7772329" y="8858212"/>
              <a:ext cx="1825741"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AC4DFB1-2A80-4A2A-B552-E328E58EA3DA}"/>
                </a:ext>
              </a:extLst>
            </p:cNvPr>
            <p:cNvSpPr/>
            <p:nvPr/>
          </p:nvSpPr>
          <p:spPr>
            <a:xfrm>
              <a:off x="6855345" y="8856030"/>
              <a:ext cx="922310"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43CBCD96-79A7-4B2D-BC21-7D0D3AFF5789}"/>
                </a:ext>
              </a:extLst>
            </p:cNvPr>
            <p:cNvSpPr/>
            <p:nvPr/>
          </p:nvSpPr>
          <p:spPr>
            <a:xfrm>
              <a:off x="3198555" y="7769130"/>
              <a:ext cx="1832905"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404EF28E-B973-47F2-913E-D932DA30107A}"/>
                </a:ext>
              </a:extLst>
            </p:cNvPr>
            <p:cNvSpPr/>
            <p:nvPr/>
          </p:nvSpPr>
          <p:spPr>
            <a:xfrm>
              <a:off x="2281237" y="7769857"/>
              <a:ext cx="917277"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1794FD40-42F8-418B-BEE7-D0D90CF3D995}"/>
                </a:ext>
              </a:extLst>
            </p:cNvPr>
            <p:cNvSpPr/>
            <p:nvPr/>
          </p:nvSpPr>
          <p:spPr>
            <a:xfrm>
              <a:off x="3665822" y="9041067"/>
              <a:ext cx="448479"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CC1F63D-314B-46E3-925A-196D6ABC3522}"/>
                </a:ext>
              </a:extLst>
            </p:cNvPr>
            <p:cNvSpPr/>
            <p:nvPr/>
          </p:nvSpPr>
          <p:spPr>
            <a:xfrm>
              <a:off x="1386346" y="7601338"/>
              <a:ext cx="448826" cy="182880"/>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BAAB6B67-0718-4979-9C3F-33F0A7170EC3}"/>
                </a:ext>
              </a:extLst>
            </p:cNvPr>
            <p:cNvSpPr/>
            <p:nvPr/>
          </p:nvSpPr>
          <p:spPr>
            <a:xfrm>
              <a:off x="2385951" y="8258631"/>
              <a:ext cx="461921" cy="137160"/>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5A0258EE-BD03-4347-B86A-8565F5CD8C6C}"/>
                </a:ext>
              </a:extLst>
            </p:cNvPr>
            <p:cNvSpPr/>
            <p:nvPr/>
          </p:nvSpPr>
          <p:spPr>
            <a:xfrm>
              <a:off x="2374901" y="8127480"/>
              <a:ext cx="762000" cy="137160"/>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DF3D8031-6398-464B-8976-88C09A64192D}"/>
                </a:ext>
              </a:extLst>
            </p:cNvPr>
            <p:cNvCxnSpPr>
              <a:cxnSpLocks/>
            </p:cNvCxnSpPr>
            <p:nvPr/>
          </p:nvCxnSpPr>
          <p:spPr>
            <a:xfrm>
              <a:off x="2393950" y="8261806"/>
              <a:ext cx="619125" cy="0"/>
            </a:xfrm>
            <a:prstGeom prst="line">
              <a:avLst/>
            </a:prstGeom>
            <a:noFill/>
            <a:ln w="19050" cap="flat" cmpd="sng" algn="ctr">
              <a:solidFill>
                <a:sysClr val="window" lastClr="FFFFFF"/>
              </a:solidFill>
              <a:prstDash val="dash"/>
              <a:miter lim="800000"/>
            </a:ln>
            <a:effectLst/>
          </p:spPr>
        </p:cxnSp>
        <p:sp>
          <p:nvSpPr>
            <p:cNvPr id="69" name="Rectangle 68">
              <a:extLst>
                <a:ext uri="{FF2B5EF4-FFF2-40B4-BE49-F238E27FC236}">
                  <a16:creationId xmlns:a16="http://schemas.microsoft.com/office/drawing/2014/main" id="{7FAD1372-4B5C-41FB-880F-B0376F20E092}"/>
                </a:ext>
              </a:extLst>
            </p:cNvPr>
            <p:cNvSpPr/>
            <p:nvPr/>
          </p:nvSpPr>
          <p:spPr>
            <a:xfrm>
              <a:off x="13452476" y="8216475"/>
              <a:ext cx="992188"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BC7C3731-235F-4ABE-88B1-D0EE76EBC829}"/>
                </a:ext>
              </a:extLst>
            </p:cNvPr>
            <p:cNvSpPr/>
            <p:nvPr/>
          </p:nvSpPr>
          <p:spPr>
            <a:xfrm>
              <a:off x="13363576" y="8041673"/>
              <a:ext cx="1085850"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1" name="Straight Connector 70">
              <a:extLst>
                <a:ext uri="{FF2B5EF4-FFF2-40B4-BE49-F238E27FC236}">
                  <a16:creationId xmlns:a16="http://schemas.microsoft.com/office/drawing/2014/main" id="{3BFD0F61-3793-4663-869C-D7310149540D}"/>
                </a:ext>
              </a:extLst>
            </p:cNvPr>
            <p:cNvCxnSpPr>
              <a:cxnSpLocks/>
            </p:cNvCxnSpPr>
            <p:nvPr/>
          </p:nvCxnSpPr>
          <p:spPr>
            <a:xfrm>
              <a:off x="13544275" y="8209069"/>
              <a:ext cx="914400" cy="0"/>
            </a:xfrm>
            <a:prstGeom prst="line">
              <a:avLst/>
            </a:prstGeom>
            <a:noFill/>
            <a:ln w="19050" cap="flat" cmpd="sng" algn="ctr">
              <a:solidFill>
                <a:sysClr val="window" lastClr="FFFFFF"/>
              </a:solidFill>
              <a:prstDash val="dash"/>
              <a:miter lim="800000"/>
            </a:ln>
            <a:effectLst/>
          </p:spPr>
        </p:cxnSp>
        <p:sp>
          <p:nvSpPr>
            <p:cNvPr id="72" name="Rectangle 71">
              <a:extLst>
                <a:ext uri="{FF2B5EF4-FFF2-40B4-BE49-F238E27FC236}">
                  <a16:creationId xmlns:a16="http://schemas.microsoft.com/office/drawing/2014/main" id="{58886DFD-8F89-4B89-800E-DDA57F1F65DD}"/>
                </a:ext>
              </a:extLst>
            </p:cNvPr>
            <p:cNvSpPr/>
            <p:nvPr/>
          </p:nvSpPr>
          <p:spPr>
            <a:xfrm>
              <a:off x="13530020" y="8572749"/>
              <a:ext cx="914400"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0503DFBD-5ED1-4EFC-8C19-6994E207F60A}"/>
                </a:ext>
              </a:extLst>
            </p:cNvPr>
            <p:cNvSpPr/>
            <p:nvPr/>
          </p:nvSpPr>
          <p:spPr>
            <a:xfrm>
              <a:off x="13529844" y="8391597"/>
              <a:ext cx="914820"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4" name="Straight Connector 73">
              <a:extLst>
                <a:ext uri="{FF2B5EF4-FFF2-40B4-BE49-F238E27FC236}">
                  <a16:creationId xmlns:a16="http://schemas.microsoft.com/office/drawing/2014/main" id="{0ADE804C-011A-4B2E-81D3-F62E8924E157}"/>
                </a:ext>
              </a:extLst>
            </p:cNvPr>
            <p:cNvCxnSpPr>
              <a:cxnSpLocks/>
            </p:cNvCxnSpPr>
            <p:nvPr/>
          </p:nvCxnSpPr>
          <p:spPr>
            <a:xfrm>
              <a:off x="13551289" y="8568518"/>
              <a:ext cx="914400" cy="0"/>
            </a:xfrm>
            <a:prstGeom prst="line">
              <a:avLst/>
            </a:prstGeom>
            <a:noFill/>
            <a:ln w="19050" cap="flat" cmpd="sng" algn="ctr">
              <a:solidFill>
                <a:sysClr val="window" lastClr="FFFFFF"/>
              </a:solidFill>
              <a:prstDash val="dash"/>
              <a:miter lim="800000"/>
            </a:ln>
            <a:effectLst/>
          </p:spPr>
        </p:cxnSp>
        <p:sp>
          <p:nvSpPr>
            <p:cNvPr id="75" name="Rectangle 74">
              <a:extLst>
                <a:ext uri="{FF2B5EF4-FFF2-40B4-BE49-F238E27FC236}">
                  <a16:creationId xmlns:a16="http://schemas.microsoft.com/office/drawing/2014/main" id="{21AE7D5B-ECE8-4635-8D9F-6A326B0E67CD}"/>
                </a:ext>
              </a:extLst>
            </p:cNvPr>
            <p:cNvSpPr/>
            <p:nvPr/>
          </p:nvSpPr>
          <p:spPr>
            <a:xfrm>
              <a:off x="12485688" y="8590756"/>
              <a:ext cx="842962" cy="223044"/>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189A903B-8D29-4368-B2B5-76043D306A35}"/>
                </a:ext>
              </a:extLst>
            </p:cNvPr>
            <p:cNvSpPr/>
            <p:nvPr/>
          </p:nvSpPr>
          <p:spPr>
            <a:xfrm>
              <a:off x="12699999" y="8424068"/>
              <a:ext cx="838201"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2959608D-579B-40E4-BC11-1F958CBC2B4D}"/>
                </a:ext>
              </a:extLst>
            </p:cNvPr>
            <p:cNvSpPr/>
            <p:nvPr/>
          </p:nvSpPr>
          <p:spPr>
            <a:xfrm>
              <a:off x="1819300" y="8775011"/>
              <a:ext cx="466205" cy="182880"/>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506330A8-E801-43D4-8B70-B293C117C413}"/>
                </a:ext>
              </a:extLst>
            </p:cNvPr>
            <p:cNvSpPr/>
            <p:nvPr/>
          </p:nvSpPr>
          <p:spPr>
            <a:xfrm>
              <a:off x="1371106" y="8956104"/>
              <a:ext cx="914400" cy="182880"/>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9" name="Straight Connector 78">
              <a:extLst>
                <a:ext uri="{FF2B5EF4-FFF2-40B4-BE49-F238E27FC236}">
                  <a16:creationId xmlns:a16="http://schemas.microsoft.com/office/drawing/2014/main" id="{9D6A2B08-1861-411B-8EBE-73FB6BB4BFDE}"/>
                </a:ext>
              </a:extLst>
            </p:cNvPr>
            <p:cNvCxnSpPr>
              <a:cxnSpLocks/>
            </p:cNvCxnSpPr>
            <p:nvPr/>
          </p:nvCxnSpPr>
          <p:spPr>
            <a:xfrm>
              <a:off x="1387814" y="8952107"/>
              <a:ext cx="914400" cy="0"/>
            </a:xfrm>
            <a:prstGeom prst="line">
              <a:avLst/>
            </a:prstGeom>
            <a:noFill/>
            <a:ln w="19050" cap="flat" cmpd="sng" algn="ctr">
              <a:solidFill>
                <a:sysClr val="window" lastClr="FFFFFF"/>
              </a:solidFill>
              <a:prstDash val="dash"/>
              <a:miter lim="800000"/>
            </a:ln>
            <a:effectLst/>
          </p:spPr>
        </p:cxnSp>
        <p:sp>
          <p:nvSpPr>
            <p:cNvPr id="80" name="Rectangle 79">
              <a:extLst>
                <a:ext uri="{FF2B5EF4-FFF2-40B4-BE49-F238E27FC236}">
                  <a16:creationId xmlns:a16="http://schemas.microsoft.com/office/drawing/2014/main" id="{A61AD7B4-D160-4327-9F4A-936D5BDD5902}"/>
                </a:ext>
              </a:extLst>
            </p:cNvPr>
            <p:cNvSpPr/>
            <p:nvPr/>
          </p:nvSpPr>
          <p:spPr>
            <a:xfrm>
              <a:off x="1379980" y="7782446"/>
              <a:ext cx="914400" cy="182880"/>
            </a:xfrm>
            <a:prstGeom prst="rect">
              <a:avLst/>
            </a:prstGeom>
            <a:solidFill>
              <a:sysClr val="window" lastClr="FFFFFF">
                <a:lumMod val="8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BAE70F71-B1E3-4155-B62A-82CB755B12A9}"/>
                </a:ext>
              </a:extLst>
            </p:cNvPr>
            <p:cNvSpPr/>
            <p:nvPr/>
          </p:nvSpPr>
          <p:spPr>
            <a:xfrm>
              <a:off x="1376246" y="8163626"/>
              <a:ext cx="830379"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FAFBDF9-13D9-4D3E-A435-F4AD86CA5E7A}"/>
                </a:ext>
              </a:extLst>
            </p:cNvPr>
            <p:cNvSpPr/>
            <p:nvPr/>
          </p:nvSpPr>
          <p:spPr>
            <a:xfrm>
              <a:off x="1376070" y="7979299"/>
              <a:ext cx="833730"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9045583-FB7D-4D09-A907-5505C05F5050}"/>
                </a:ext>
              </a:extLst>
            </p:cNvPr>
            <p:cNvSpPr/>
            <p:nvPr/>
          </p:nvSpPr>
          <p:spPr>
            <a:xfrm>
              <a:off x="1366545" y="8587700"/>
              <a:ext cx="809918"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4" name="Straight Connector 83">
              <a:extLst>
                <a:ext uri="{FF2B5EF4-FFF2-40B4-BE49-F238E27FC236}">
                  <a16:creationId xmlns:a16="http://schemas.microsoft.com/office/drawing/2014/main" id="{084463C3-3FB4-4E4E-80E0-BA04CD389D00}"/>
                </a:ext>
              </a:extLst>
            </p:cNvPr>
            <p:cNvCxnSpPr>
              <a:cxnSpLocks/>
            </p:cNvCxnSpPr>
            <p:nvPr/>
          </p:nvCxnSpPr>
          <p:spPr>
            <a:xfrm>
              <a:off x="1371106" y="8767973"/>
              <a:ext cx="914400" cy="0"/>
            </a:xfrm>
            <a:prstGeom prst="line">
              <a:avLst/>
            </a:prstGeom>
            <a:noFill/>
            <a:ln w="19050" cap="flat" cmpd="sng" algn="ctr">
              <a:solidFill>
                <a:sysClr val="window" lastClr="FFFFFF"/>
              </a:solidFill>
              <a:prstDash val="solid"/>
              <a:miter lim="800000"/>
            </a:ln>
            <a:effectLst/>
          </p:spPr>
        </p:cxnSp>
        <p:cxnSp>
          <p:nvCxnSpPr>
            <p:cNvPr id="85" name="Straight Connector 84">
              <a:extLst>
                <a:ext uri="{FF2B5EF4-FFF2-40B4-BE49-F238E27FC236}">
                  <a16:creationId xmlns:a16="http://schemas.microsoft.com/office/drawing/2014/main" id="{5AFF9CA0-F1E8-48A2-A9E6-A5FCE32A8D3A}"/>
                </a:ext>
              </a:extLst>
            </p:cNvPr>
            <p:cNvCxnSpPr>
              <a:cxnSpLocks/>
            </p:cNvCxnSpPr>
            <p:nvPr/>
          </p:nvCxnSpPr>
          <p:spPr>
            <a:xfrm>
              <a:off x="1373630" y="7978026"/>
              <a:ext cx="914400" cy="0"/>
            </a:xfrm>
            <a:prstGeom prst="line">
              <a:avLst/>
            </a:prstGeom>
            <a:noFill/>
            <a:ln w="19050" cap="flat" cmpd="sng" algn="ctr">
              <a:solidFill>
                <a:sysClr val="window" lastClr="FFFFFF"/>
              </a:solidFill>
              <a:prstDash val="solid"/>
              <a:miter lim="800000"/>
            </a:ln>
            <a:effectLst/>
          </p:spPr>
        </p:cxnSp>
        <p:sp>
          <p:nvSpPr>
            <p:cNvPr id="86" name="Rectangle 85">
              <a:extLst>
                <a:ext uri="{FF2B5EF4-FFF2-40B4-BE49-F238E27FC236}">
                  <a16:creationId xmlns:a16="http://schemas.microsoft.com/office/drawing/2014/main" id="{80908B17-9181-4C06-A137-702CEA6EAD5C}"/>
                </a:ext>
              </a:extLst>
            </p:cNvPr>
            <p:cNvSpPr/>
            <p:nvPr/>
          </p:nvSpPr>
          <p:spPr>
            <a:xfrm>
              <a:off x="1366368" y="8406548"/>
              <a:ext cx="919631"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87" name="Straight Connector 86">
              <a:extLst>
                <a:ext uri="{FF2B5EF4-FFF2-40B4-BE49-F238E27FC236}">
                  <a16:creationId xmlns:a16="http://schemas.microsoft.com/office/drawing/2014/main" id="{BBDF0869-3210-4D72-8432-9DCBB7694B58}"/>
                </a:ext>
              </a:extLst>
            </p:cNvPr>
            <p:cNvCxnSpPr>
              <a:cxnSpLocks/>
            </p:cNvCxnSpPr>
            <p:nvPr/>
          </p:nvCxnSpPr>
          <p:spPr>
            <a:xfrm>
              <a:off x="1394164" y="8165354"/>
              <a:ext cx="914400" cy="0"/>
            </a:xfrm>
            <a:prstGeom prst="line">
              <a:avLst/>
            </a:prstGeom>
            <a:noFill/>
            <a:ln w="19050" cap="flat" cmpd="sng" algn="ctr">
              <a:solidFill>
                <a:sysClr val="window" lastClr="FFFFFF"/>
              </a:solidFill>
              <a:prstDash val="dash"/>
              <a:miter lim="800000"/>
            </a:ln>
            <a:effectLst/>
          </p:spPr>
        </p:cxnSp>
        <p:cxnSp>
          <p:nvCxnSpPr>
            <p:cNvPr id="88" name="Straight Connector 87">
              <a:extLst>
                <a:ext uri="{FF2B5EF4-FFF2-40B4-BE49-F238E27FC236}">
                  <a16:creationId xmlns:a16="http://schemas.microsoft.com/office/drawing/2014/main" id="{A9909AFB-D9B3-4863-A3D8-80113B750913}"/>
                </a:ext>
              </a:extLst>
            </p:cNvPr>
            <p:cNvCxnSpPr>
              <a:cxnSpLocks/>
            </p:cNvCxnSpPr>
            <p:nvPr/>
          </p:nvCxnSpPr>
          <p:spPr>
            <a:xfrm>
              <a:off x="1387814" y="8583469"/>
              <a:ext cx="914400" cy="0"/>
            </a:xfrm>
            <a:prstGeom prst="line">
              <a:avLst/>
            </a:prstGeom>
            <a:noFill/>
            <a:ln w="19050" cap="flat" cmpd="sng" algn="ctr">
              <a:solidFill>
                <a:sysClr val="window" lastClr="FFFFFF"/>
              </a:solidFill>
              <a:prstDash val="dash"/>
              <a:miter lim="800000"/>
            </a:ln>
            <a:effectLst/>
          </p:spPr>
        </p:cxnSp>
        <p:sp>
          <p:nvSpPr>
            <p:cNvPr id="89" name="Rectangle 717">
              <a:extLst>
                <a:ext uri="{FF2B5EF4-FFF2-40B4-BE49-F238E27FC236}">
                  <a16:creationId xmlns:a16="http://schemas.microsoft.com/office/drawing/2014/main" id="{EF3A9118-3E87-437B-8AE0-DCE39D6BAF81}"/>
                </a:ext>
              </a:extLst>
            </p:cNvPr>
            <p:cNvSpPr/>
            <p:nvPr/>
          </p:nvSpPr>
          <p:spPr>
            <a:xfrm>
              <a:off x="5696086" y="7767863"/>
              <a:ext cx="4813667" cy="182880"/>
            </a:xfrm>
            <a:custGeom>
              <a:avLst/>
              <a:gdLst>
                <a:gd name="connsiteX0" fmla="*/ 0 w 6605574"/>
                <a:gd name="connsiteY0" fmla="*/ 0 h 182880"/>
                <a:gd name="connsiteX1" fmla="*/ 6605574 w 6605574"/>
                <a:gd name="connsiteY1" fmla="*/ 0 h 182880"/>
                <a:gd name="connsiteX2" fmla="*/ 6605574 w 6605574"/>
                <a:gd name="connsiteY2" fmla="*/ 182880 h 182880"/>
                <a:gd name="connsiteX3" fmla="*/ 0 w 6605574"/>
                <a:gd name="connsiteY3" fmla="*/ 182880 h 182880"/>
                <a:gd name="connsiteX4" fmla="*/ 0 w 6605574"/>
                <a:gd name="connsiteY4" fmla="*/ 0 h 182880"/>
                <a:gd name="connsiteX0" fmla="*/ 0 w 6653199"/>
                <a:gd name="connsiteY0" fmla="*/ 0 h 182880"/>
                <a:gd name="connsiteX1" fmla="*/ 6653199 w 6653199"/>
                <a:gd name="connsiteY1" fmla="*/ 0 h 182880"/>
                <a:gd name="connsiteX2" fmla="*/ 6653199 w 6653199"/>
                <a:gd name="connsiteY2" fmla="*/ 182880 h 182880"/>
                <a:gd name="connsiteX3" fmla="*/ 47625 w 6653199"/>
                <a:gd name="connsiteY3" fmla="*/ 182880 h 182880"/>
                <a:gd name="connsiteX4" fmla="*/ 0 w 6653199"/>
                <a:gd name="connsiteY4" fmla="*/ 0 h 18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3199" h="182880">
                  <a:moveTo>
                    <a:pt x="0" y="0"/>
                  </a:moveTo>
                  <a:lnTo>
                    <a:pt x="6653199" y="0"/>
                  </a:lnTo>
                  <a:lnTo>
                    <a:pt x="6653199" y="182880"/>
                  </a:lnTo>
                  <a:lnTo>
                    <a:pt x="47625" y="182880"/>
                  </a:lnTo>
                  <a:lnTo>
                    <a:pt x="0" y="0"/>
                  </a:lnTo>
                  <a:close/>
                </a:path>
              </a:pathLst>
            </a:cu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A78FB323-07EA-4184-8239-577EEAE9F44C}"/>
                </a:ext>
              </a:extLst>
            </p:cNvPr>
            <p:cNvSpPr/>
            <p:nvPr/>
          </p:nvSpPr>
          <p:spPr>
            <a:xfrm>
              <a:off x="2374899" y="7950738"/>
              <a:ext cx="8915401"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1" name="Straight Connector 90">
              <a:extLst>
                <a:ext uri="{FF2B5EF4-FFF2-40B4-BE49-F238E27FC236}">
                  <a16:creationId xmlns:a16="http://schemas.microsoft.com/office/drawing/2014/main" id="{D6F776EB-2034-4F6C-8977-9AD43371B504}"/>
                </a:ext>
              </a:extLst>
            </p:cNvPr>
            <p:cNvCxnSpPr>
              <a:cxnSpLocks/>
            </p:cNvCxnSpPr>
            <p:nvPr/>
          </p:nvCxnSpPr>
          <p:spPr>
            <a:xfrm>
              <a:off x="2371725" y="7950560"/>
              <a:ext cx="3380670" cy="0"/>
            </a:xfrm>
            <a:prstGeom prst="line">
              <a:avLst/>
            </a:prstGeom>
            <a:noFill/>
            <a:ln w="19050" cap="flat" cmpd="sng" algn="ctr">
              <a:solidFill>
                <a:sysClr val="window" lastClr="FFFFFF"/>
              </a:solidFill>
              <a:prstDash val="dash"/>
              <a:miter lim="800000"/>
            </a:ln>
            <a:effectLst/>
          </p:spPr>
        </p:cxnSp>
        <p:cxnSp>
          <p:nvCxnSpPr>
            <p:cNvPr id="92" name="Straight Connector 91">
              <a:extLst>
                <a:ext uri="{FF2B5EF4-FFF2-40B4-BE49-F238E27FC236}">
                  <a16:creationId xmlns:a16="http://schemas.microsoft.com/office/drawing/2014/main" id="{9161710C-3473-4962-8FAC-BC0BA5F4F550}"/>
                </a:ext>
              </a:extLst>
            </p:cNvPr>
            <p:cNvCxnSpPr>
              <a:cxnSpLocks/>
            </p:cNvCxnSpPr>
            <p:nvPr/>
          </p:nvCxnSpPr>
          <p:spPr>
            <a:xfrm>
              <a:off x="5753236" y="7950738"/>
              <a:ext cx="4756517" cy="0"/>
            </a:xfrm>
            <a:prstGeom prst="line">
              <a:avLst/>
            </a:prstGeom>
            <a:noFill/>
            <a:ln w="19050" cap="flat" cmpd="sng" algn="ctr">
              <a:solidFill>
                <a:sysClr val="window" lastClr="FFFFFF"/>
              </a:solidFill>
              <a:prstDash val="dash"/>
              <a:miter lim="800000"/>
            </a:ln>
            <a:effectLst/>
          </p:spPr>
        </p:cxnSp>
        <p:sp>
          <p:nvSpPr>
            <p:cNvPr id="93" name="Rectangle 92">
              <a:extLst>
                <a:ext uri="{FF2B5EF4-FFF2-40B4-BE49-F238E27FC236}">
                  <a16:creationId xmlns:a16="http://schemas.microsoft.com/office/drawing/2014/main" id="{D9479F23-A10C-48BA-B294-66AACF5821A9}"/>
                </a:ext>
              </a:extLst>
            </p:cNvPr>
            <p:cNvSpPr/>
            <p:nvPr/>
          </p:nvSpPr>
          <p:spPr>
            <a:xfrm>
              <a:off x="2395538" y="8676533"/>
              <a:ext cx="9777412" cy="182880"/>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5837F50B-F456-4642-A65C-82C1A8F52E7A}"/>
                </a:ext>
              </a:extLst>
            </p:cNvPr>
            <p:cNvSpPr/>
            <p:nvPr/>
          </p:nvSpPr>
          <p:spPr>
            <a:xfrm>
              <a:off x="2505076" y="8851106"/>
              <a:ext cx="3430964" cy="193563"/>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95" name="Straight Connector 94">
              <a:extLst>
                <a:ext uri="{FF2B5EF4-FFF2-40B4-BE49-F238E27FC236}">
                  <a16:creationId xmlns:a16="http://schemas.microsoft.com/office/drawing/2014/main" id="{2CEC8E67-E0B5-4762-A45B-A90C23AF3CEC}"/>
                </a:ext>
              </a:extLst>
            </p:cNvPr>
            <p:cNvCxnSpPr>
              <a:cxnSpLocks/>
            </p:cNvCxnSpPr>
            <p:nvPr/>
          </p:nvCxnSpPr>
          <p:spPr>
            <a:xfrm>
              <a:off x="3652681" y="9047544"/>
              <a:ext cx="464506" cy="0"/>
            </a:xfrm>
            <a:prstGeom prst="line">
              <a:avLst/>
            </a:prstGeom>
            <a:noFill/>
            <a:ln w="19050" cap="flat" cmpd="sng" algn="ctr">
              <a:solidFill>
                <a:sysClr val="window" lastClr="FFFFFF"/>
              </a:solidFill>
              <a:prstDash val="dash"/>
              <a:miter lim="800000"/>
            </a:ln>
            <a:effectLst/>
          </p:spPr>
        </p:cxnSp>
        <p:cxnSp>
          <p:nvCxnSpPr>
            <p:cNvPr id="96" name="Straight Connector 95">
              <a:extLst>
                <a:ext uri="{FF2B5EF4-FFF2-40B4-BE49-F238E27FC236}">
                  <a16:creationId xmlns:a16="http://schemas.microsoft.com/office/drawing/2014/main" id="{59A6EA5B-6688-45C0-A524-90A01810A1B1}"/>
                </a:ext>
              </a:extLst>
            </p:cNvPr>
            <p:cNvCxnSpPr>
              <a:cxnSpLocks/>
            </p:cNvCxnSpPr>
            <p:nvPr/>
          </p:nvCxnSpPr>
          <p:spPr>
            <a:xfrm>
              <a:off x="2528888" y="8859262"/>
              <a:ext cx="3414704" cy="1"/>
            </a:xfrm>
            <a:prstGeom prst="line">
              <a:avLst/>
            </a:prstGeom>
            <a:noFill/>
            <a:ln w="19050" cap="flat" cmpd="sng" algn="ctr">
              <a:solidFill>
                <a:sysClr val="window" lastClr="FFFFFF"/>
              </a:solidFill>
              <a:prstDash val="dash"/>
              <a:miter lim="800000"/>
            </a:ln>
            <a:effectLst/>
          </p:spPr>
        </p:cxnSp>
        <p:sp>
          <p:nvSpPr>
            <p:cNvPr id="97" name="Rectangle 96">
              <a:extLst>
                <a:ext uri="{FF2B5EF4-FFF2-40B4-BE49-F238E27FC236}">
                  <a16:creationId xmlns:a16="http://schemas.microsoft.com/office/drawing/2014/main" id="{E8F1A798-39AA-41AC-9EDB-606B590651A7}"/>
                </a:ext>
              </a:extLst>
            </p:cNvPr>
            <p:cNvSpPr/>
            <p:nvPr/>
          </p:nvSpPr>
          <p:spPr>
            <a:xfrm>
              <a:off x="3286125" y="8133598"/>
              <a:ext cx="9058256" cy="9144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35171A0C-0C3F-4CF8-9673-4C09A14C165B}"/>
                </a:ext>
              </a:extLst>
            </p:cNvPr>
            <p:cNvSpPr/>
            <p:nvPr/>
          </p:nvSpPr>
          <p:spPr>
            <a:xfrm>
              <a:off x="3195564" y="8585093"/>
              <a:ext cx="9144000" cy="91440"/>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BD2E42B3-E524-4AD9-A3AB-F3FC9B2AEA62}"/>
                </a:ext>
              </a:extLst>
            </p:cNvPr>
            <p:cNvSpPr/>
            <p:nvPr/>
          </p:nvSpPr>
          <p:spPr>
            <a:xfrm>
              <a:off x="2633663" y="8405083"/>
              <a:ext cx="10072688" cy="188847"/>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245CA79B-47DE-4568-AEEA-96E407DBE814}"/>
                </a:ext>
              </a:extLst>
            </p:cNvPr>
            <p:cNvSpPr/>
            <p:nvPr/>
          </p:nvSpPr>
          <p:spPr>
            <a:xfrm>
              <a:off x="3282950" y="8222214"/>
              <a:ext cx="9061475" cy="182880"/>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01" name="Straight Connector 100">
              <a:extLst>
                <a:ext uri="{FF2B5EF4-FFF2-40B4-BE49-F238E27FC236}">
                  <a16:creationId xmlns:a16="http://schemas.microsoft.com/office/drawing/2014/main" id="{53CAAA39-F334-4C0E-B920-5678E4285207}"/>
                </a:ext>
              </a:extLst>
            </p:cNvPr>
            <p:cNvCxnSpPr>
              <a:cxnSpLocks/>
            </p:cNvCxnSpPr>
            <p:nvPr/>
          </p:nvCxnSpPr>
          <p:spPr>
            <a:xfrm>
              <a:off x="1371625" y="8405103"/>
              <a:ext cx="0" cy="1143000"/>
            </a:xfrm>
            <a:prstGeom prst="line">
              <a:avLst/>
            </a:prstGeom>
            <a:noFill/>
            <a:ln w="38100" cap="flat" cmpd="sng" algn="ctr">
              <a:solidFill>
                <a:sysClr val="window" lastClr="FFFFFF">
                  <a:lumMod val="50000"/>
                </a:sysClr>
              </a:solidFill>
              <a:prstDash val="solid"/>
              <a:miter lim="800000"/>
              <a:headEnd type="triangle" w="lg" len="lg"/>
            </a:ln>
            <a:effectLst/>
          </p:spPr>
        </p:cxnSp>
        <p:cxnSp>
          <p:nvCxnSpPr>
            <p:cNvPr id="102" name="Straight Connector 101">
              <a:extLst>
                <a:ext uri="{FF2B5EF4-FFF2-40B4-BE49-F238E27FC236}">
                  <a16:creationId xmlns:a16="http://schemas.microsoft.com/office/drawing/2014/main" id="{BE4C1A54-5DC0-4FD3-AB78-CC11B975D079}"/>
                </a:ext>
              </a:extLst>
            </p:cNvPr>
            <p:cNvCxnSpPr>
              <a:cxnSpLocks/>
            </p:cNvCxnSpPr>
            <p:nvPr/>
          </p:nvCxnSpPr>
          <p:spPr>
            <a:xfrm flipH="1">
              <a:off x="9601225" y="7262103"/>
              <a:ext cx="45720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cxnSp>
          <p:nvCxnSpPr>
            <p:cNvPr id="103" name="Straight Connector 102">
              <a:extLst>
                <a:ext uri="{FF2B5EF4-FFF2-40B4-BE49-F238E27FC236}">
                  <a16:creationId xmlns:a16="http://schemas.microsoft.com/office/drawing/2014/main" id="{C2D20094-F9AD-4503-BAB3-D524167A29D4}"/>
                </a:ext>
              </a:extLst>
            </p:cNvPr>
            <p:cNvCxnSpPr>
              <a:cxnSpLocks/>
            </p:cNvCxnSpPr>
            <p:nvPr/>
          </p:nvCxnSpPr>
          <p:spPr>
            <a:xfrm>
              <a:off x="1371625" y="7262103"/>
              <a:ext cx="0" cy="1143000"/>
            </a:xfrm>
            <a:prstGeom prst="line">
              <a:avLst/>
            </a:prstGeom>
            <a:noFill/>
            <a:ln w="38100" cap="flat" cmpd="sng" algn="ctr">
              <a:solidFill>
                <a:sysClr val="window" lastClr="FFFFFF">
                  <a:lumMod val="50000"/>
                </a:sysClr>
              </a:solidFill>
              <a:prstDash val="solid"/>
              <a:miter lim="800000"/>
              <a:headEnd type="triangle" w="lg" len="lg"/>
            </a:ln>
            <a:effectLst/>
          </p:spPr>
        </p:cxnSp>
        <p:cxnSp>
          <p:nvCxnSpPr>
            <p:cNvPr id="104" name="Straight Connector 103">
              <a:extLst>
                <a:ext uri="{FF2B5EF4-FFF2-40B4-BE49-F238E27FC236}">
                  <a16:creationId xmlns:a16="http://schemas.microsoft.com/office/drawing/2014/main" id="{E649BE59-19C0-44EF-8D42-98505EE79062}"/>
                </a:ext>
              </a:extLst>
            </p:cNvPr>
            <p:cNvCxnSpPr>
              <a:cxnSpLocks/>
            </p:cNvCxnSpPr>
            <p:nvPr/>
          </p:nvCxnSpPr>
          <p:spPr>
            <a:xfrm>
              <a:off x="2286003" y="7262101"/>
              <a:ext cx="1" cy="1143000"/>
            </a:xfrm>
            <a:prstGeom prst="line">
              <a:avLst/>
            </a:prstGeom>
            <a:noFill/>
            <a:ln w="38100" cap="flat" cmpd="sng" algn="ctr">
              <a:solidFill>
                <a:sysClr val="window" lastClr="FFFFFF">
                  <a:lumMod val="50000"/>
                </a:sysClr>
              </a:solidFill>
              <a:prstDash val="solid"/>
              <a:miter lim="800000"/>
              <a:headEnd type="none" w="lg" len="lg"/>
              <a:tailEnd type="triangle" w="lg" len="lg"/>
            </a:ln>
            <a:effectLst/>
          </p:spPr>
        </p:cxnSp>
        <p:cxnSp>
          <p:nvCxnSpPr>
            <p:cNvPr id="105" name="Straight Connector 104">
              <a:extLst>
                <a:ext uri="{FF2B5EF4-FFF2-40B4-BE49-F238E27FC236}">
                  <a16:creationId xmlns:a16="http://schemas.microsoft.com/office/drawing/2014/main" id="{AC7DB3D0-2D1F-4C4C-9ABF-B5726EFEB17C}"/>
                </a:ext>
              </a:extLst>
            </p:cNvPr>
            <p:cNvCxnSpPr>
              <a:cxnSpLocks/>
            </p:cNvCxnSpPr>
            <p:nvPr/>
          </p:nvCxnSpPr>
          <p:spPr>
            <a:xfrm>
              <a:off x="3200425" y="8405103"/>
              <a:ext cx="0" cy="1143000"/>
            </a:xfrm>
            <a:prstGeom prst="line">
              <a:avLst/>
            </a:prstGeom>
            <a:noFill/>
            <a:ln w="38100" cap="flat" cmpd="sng" algn="ctr">
              <a:solidFill>
                <a:sysClr val="window" lastClr="FFFFFF">
                  <a:lumMod val="50000"/>
                </a:sysClr>
              </a:solidFill>
              <a:prstDash val="solid"/>
              <a:miter lim="800000"/>
              <a:headEnd type="triangle" w="lg" len="lg"/>
            </a:ln>
            <a:effectLst/>
          </p:spPr>
        </p:cxnSp>
        <p:cxnSp>
          <p:nvCxnSpPr>
            <p:cNvPr id="106" name="Straight Connector 105">
              <a:extLst>
                <a:ext uri="{FF2B5EF4-FFF2-40B4-BE49-F238E27FC236}">
                  <a16:creationId xmlns:a16="http://schemas.microsoft.com/office/drawing/2014/main" id="{15D17109-630C-48AA-9A57-450B4A23A86C}"/>
                </a:ext>
              </a:extLst>
            </p:cNvPr>
            <p:cNvCxnSpPr>
              <a:cxnSpLocks/>
            </p:cNvCxnSpPr>
            <p:nvPr/>
          </p:nvCxnSpPr>
          <p:spPr>
            <a:xfrm>
              <a:off x="3200425" y="7262103"/>
              <a:ext cx="0" cy="1143000"/>
            </a:xfrm>
            <a:prstGeom prst="line">
              <a:avLst/>
            </a:prstGeom>
            <a:noFill/>
            <a:ln w="38100" cap="flat" cmpd="sng" algn="ctr">
              <a:solidFill>
                <a:sysClr val="window" lastClr="FFFFFF">
                  <a:lumMod val="50000"/>
                </a:sysClr>
              </a:solidFill>
              <a:prstDash val="solid"/>
              <a:miter lim="800000"/>
              <a:headEnd type="triangle" w="lg" len="lg"/>
            </a:ln>
            <a:effectLst/>
          </p:spPr>
        </p:cxnSp>
        <p:cxnSp>
          <p:nvCxnSpPr>
            <p:cNvPr id="107" name="Straight Connector 106">
              <a:extLst>
                <a:ext uri="{FF2B5EF4-FFF2-40B4-BE49-F238E27FC236}">
                  <a16:creationId xmlns:a16="http://schemas.microsoft.com/office/drawing/2014/main" id="{0CF1E152-9EB5-4732-BB16-94CBC1AD95AE}"/>
                </a:ext>
              </a:extLst>
            </p:cNvPr>
            <p:cNvCxnSpPr>
              <a:cxnSpLocks/>
            </p:cNvCxnSpPr>
            <p:nvPr/>
          </p:nvCxnSpPr>
          <p:spPr>
            <a:xfrm>
              <a:off x="4114847" y="8405105"/>
              <a:ext cx="1" cy="1143000"/>
            </a:xfrm>
            <a:prstGeom prst="line">
              <a:avLst/>
            </a:prstGeom>
            <a:noFill/>
            <a:ln w="38100" cap="flat" cmpd="sng" algn="ctr">
              <a:solidFill>
                <a:sysClr val="window" lastClr="FFFFFF">
                  <a:lumMod val="50000"/>
                </a:sysClr>
              </a:solidFill>
              <a:prstDash val="solid"/>
              <a:miter lim="800000"/>
              <a:headEnd type="none" w="lg" len="lg"/>
              <a:tailEnd type="triangle" w="lg" len="lg"/>
            </a:ln>
            <a:effectLst/>
          </p:spPr>
        </p:cxnSp>
        <p:cxnSp>
          <p:nvCxnSpPr>
            <p:cNvPr id="108" name="Straight Connector 107">
              <a:extLst>
                <a:ext uri="{FF2B5EF4-FFF2-40B4-BE49-F238E27FC236}">
                  <a16:creationId xmlns:a16="http://schemas.microsoft.com/office/drawing/2014/main" id="{73F31557-6A47-4E00-85B3-2BCB3B787A91}"/>
                </a:ext>
              </a:extLst>
            </p:cNvPr>
            <p:cNvCxnSpPr>
              <a:cxnSpLocks/>
            </p:cNvCxnSpPr>
            <p:nvPr/>
          </p:nvCxnSpPr>
          <p:spPr>
            <a:xfrm>
              <a:off x="4114825" y="7262103"/>
              <a:ext cx="1" cy="1143000"/>
            </a:xfrm>
            <a:prstGeom prst="line">
              <a:avLst/>
            </a:prstGeom>
            <a:noFill/>
            <a:ln w="38100" cap="flat" cmpd="sng" algn="ctr">
              <a:solidFill>
                <a:sysClr val="window" lastClr="FFFFFF">
                  <a:lumMod val="50000"/>
                </a:sysClr>
              </a:solidFill>
              <a:prstDash val="solid"/>
              <a:miter lim="800000"/>
              <a:headEnd type="none" w="lg" len="lg"/>
              <a:tailEnd type="triangle" w="lg" len="lg"/>
            </a:ln>
            <a:effectLst/>
          </p:spPr>
        </p:cxnSp>
        <p:cxnSp>
          <p:nvCxnSpPr>
            <p:cNvPr id="109" name="Straight Connector 108">
              <a:extLst>
                <a:ext uri="{FF2B5EF4-FFF2-40B4-BE49-F238E27FC236}">
                  <a16:creationId xmlns:a16="http://schemas.microsoft.com/office/drawing/2014/main" id="{55E59C52-173F-4383-A49D-803B7894D30F}"/>
                </a:ext>
              </a:extLst>
            </p:cNvPr>
            <p:cNvCxnSpPr>
              <a:cxnSpLocks/>
            </p:cNvCxnSpPr>
            <p:nvPr/>
          </p:nvCxnSpPr>
          <p:spPr>
            <a:xfrm>
              <a:off x="5029225" y="8405103"/>
              <a:ext cx="0" cy="1143000"/>
            </a:xfrm>
            <a:prstGeom prst="line">
              <a:avLst/>
            </a:prstGeom>
            <a:noFill/>
            <a:ln w="38100" cap="flat" cmpd="sng" algn="ctr">
              <a:solidFill>
                <a:sysClr val="window" lastClr="FFFFFF">
                  <a:lumMod val="50000"/>
                </a:sysClr>
              </a:solidFill>
              <a:prstDash val="solid"/>
              <a:miter lim="800000"/>
              <a:headEnd type="triangle" w="lg" len="lg"/>
            </a:ln>
            <a:effectLst/>
          </p:spPr>
        </p:cxnSp>
        <p:cxnSp>
          <p:nvCxnSpPr>
            <p:cNvPr id="110" name="Straight Connector 109">
              <a:extLst>
                <a:ext uri="{FF2B5EF4-FFF2-40B4-BE49-F238E27FC236}">
                  <a16:creationId xmlns:a16="http://schemas.microsoft.com/office/drawing/2014/main" id="{F3635C47-F3E1-4BC6-9D1F-C9CEA769A223}"/>
                </a:ext>
              </a:extLst>
            </p:cNvPr>
            <p:cNvCxnSpPr>
              <a:cxnSpLocks/>
            </p:cNvCxnSpPr>
            <p:nvPr/>
          </p:nvCxnSpPr>
          <p:spPr>
            <a:xfrm>
              <a:off x="5029225" y="7262103"/>
              <a:ext cx="0" cy="1143000"/>
            </a:xfrm>
            <a:prstGeom prst="line">
              <a:avLst/>
            </a:prstGeom>
            <a:noFill/>
            <a:ln w="38100" cap="flat" cmpd="sng" algn="ctr">
              <a:solidFill>
                <a:sysClr val="window" lastClr="FFFFFF">
                  <a:lumMod val="50000"/>
                </a:sysClr>
              </a:solidFill>
              <a:prstDash val="solid"/>
              <a:miter lim="800000"/>
              <a:headEnd type="triangle" w="lg" len="lg"/>
            </a:ln>
            <a:effectLst/>
          </p:spPr>
        </p:cxnSp>
        <p:cxnSp>
          <p:nvCxnSpPr>
            <p:cNvPr id="111" name="Straight Connector 110">
              <a:extLst>
                <a:ext uri="{FF2B5EF4-FFF2-40B4-BE49-F238E27FC236}">
                  <a16:creationId xmlns:a16="http://schemas.microsoft.com/office/drawing/2014/main" id="{1CCCB8D8-8B54-413B-88F4-04D86998E50D}"/>
                </a:ext>
              </a:extLst>
            </p:cNvPr>
            <p:cNvCxnSpPr>
              <a:cxnSpLocks/>
            </p:cNvCxnSpPr>
            <p:nvPr/>
          </p:nvCxnSpPr>
          <p:spPr>
            <a:xfrm>
              <a:off x="5943592" y="8405103"/>
              <a:ext cx="33"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cxnSp>
          <p:nvCxnSpPr>
            <p:cNvPr id="112" name="Straight Connector 111">
              <a:extLst>
                <a:ext uri="{FF2B5EF4-FFF2-40B4-BE49-F238E27FC236}">
                  <a16:creationId xmlns:a16="http://schemas.microsoft.com/office/drawing/2014/main" id="{63D229F9-75E5-4F95-9962-88183D1363F1}"/>
                </a:ext>
              </a:extLst>
            </p:cNvPr>
            <p:cNvCxnSpPr>
              <a:cxnSpLocks/>
            </p:cNvCxnSpPr>
            <p:nvPr/>
          </p:nvCxnSpPr>
          <p:spPr>
            <a:xfrm>
              <a:off x="6858020" y="7262103"/>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cxnSp>
          <p:nvCxnSpPr>
            <p:cNvPr id="113" name="Straight Connector 112">
              <a:extLst>
                <a:ext uri="{FF2B5EF4-FFF2-40B4-BE49-F238E27FC236}">
                  <a16:creationId xmlns:a16="http://schemas.microsoft.com/office/drawing/2014/main" id="{A1613716-CD06-4661-AF7F-2DDD3BAE2418}"/>
                </a:ext>
              </a:extLst>
            </p:cNvPr>
            <p:cNvCxnSpPr>
              <a:cxnSpLocks/>
            </p:cNvCxnSpPr>
            <p:nvPr/>
          </p:nvCxnSpPr>
          <p:spPr>
            <a:xfrm>
              <a:off x="7772425" y="8405101"/>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cxnSp>
          <p:nvCxnSpPr>
            <p:cNvPr id="114" name="Straight Connector 113">
              <a:extLst>
                <a:ext uri="{FF2B5EF4-FFF2-40B4-BE49-F238E27FC236}">
                  <a16:creationId xmlns:a16="http://schemas.microsoft.com/office/drawing/2014/main" id="{ECE6D17C-BE67-4FF3-B2E2-A39ECF953441}"/>
                </a:ext>
              </a:extLst>
            </p:cNvPr>
            <p:cNvCxnSpPr>
              <a:cxnSpLocks/>
            </p:cNvCxnSpPr>
            <p:nvPr/>
          </p:nvCxnSpPr>
          <p:spPr>
            <a:xfrm>
              <a:off x="7772425" y="7262101"/>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cxnSp>
          <p:nvCxnSpPr>
            <p:cNvPr id="115" name="Straight Connector 114">
              <a:extLst>
                <a:ext uri="{FF2B5EF4-FFF2-40B4-BE49-F238E27FC236}">
                  <a16:creationId xmlns:a16="http://schemas.microsoft.com/office/drawing/2014/main" id="{41209C8B-5C74-40B7-A231-8656E21DB005}"/>
                </a:ext>
              </a:extLst>
            </p:cNvPr>
            <p:cNvCxnSpPr>
              <a:cxnSpLocks/>
            </p:cNvCxnSpPr>
            <p:nvPr/>
          </p:nvCxnSpPr>
          <p:spPr>
            <a:xfrm>
              <a:off x="8686825" y="7262103"/>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cxnSp>
          <p:nvCxnSpPr>
            <p:cNvPr id="116" name="Straight Connector 115">
              <a:extLst>
                <a:ext uri="{FF2B5EF4-FFF2-40B4-BE49-F238E27FC236}">
                  <a16:creationId xmlns:a16="http://schemas.microsoft.com/office/drawing/2014/main" id="{B507E15B-C3F0-4596-ADF5-6F474D38EE37}"/>
                </a:ext>
              </a:extLst>
            </p:cNvPr>
            <p:cNvCxnSpPr>
              <a:cxnSpLocks/>
            </p:cNvCxnSpPr>
            <p:nvPr/>
          </p:nvCxnSpPr>
          <p:spPr>
            <a:xfrm>
              <a:off x="12344425" y="8405101"/>
              <a:ext cx="0" cy="1143000"/>
            </a:xfrm>
            <a:prstGeom prst="line">
              <a:avLst/>
            </a:prstGeom>
            <a:noFill/>
            <a:ln w="38100" cap="flat" cmpd="sng" algn="ctr">
              <a:solidFill>
                <a:sysClr val="window" lastClr="FFFFFF">
                  <a:lumMod val="50000"/>
                </a:sysClr>
              </a:solidFill>
              <a:prstDash val="solid"/>
              <a:miter lim="800000"/>
              <a:headEnd type="triangle" w="lg" len="lg"/>
            </a:ln>
            <a:effectLst/>
          </p:spPr>
        </p:cxnSp>
        <p:cxnSp>
          <p:nvCxnSpPr>
            <p:cNvPr id="117" name="Straight Connector 116">
              <a:extLst>
                <a:ext uri="{FF2B5EF4-FFF2-40B4-BE49-F238E27FC236}">
                  <a16:creationId xmlns:a16="http://schemas.microsoft.com/office/drawing/2014/main" id="{B6FB70E1-BB50-4D8F-B365-C52E0E7019FA}"/>
                </a:ext>
              </a:extLst>
            </p:cNvPr>
            <p:cNvCxnSpPr>
              <a:cxnSpLocks/>
            </p:cNvCxnSpPr>
            <p:nvPr/>
          </p:nvCxnSpPr>
          <p:spPr>
            <a:xfrm>
              <a:off x="13354075" y="8376526"/>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cxnSp>
          <p:nvCxnSpPr>
            <p:cNvPr id="118" name="Straight Connector 117">
              <a:extLst>
                <a:ext uri="{FF2B5EF4-FFF2-40B4-BE49-F238E27FC236}">
                  <a16:creationId xmlns:a16="http://schemas.microsoft.com/office/drawing/2014/main" id="{F409B03B-FA5A-4D84-B61F-347FA2EB4925}"/>
                </a:ext>
              </a:extLst>
            </p:cNvPr>
            <p:cNvCxnSpPr>
              <a:cxnSpLocks/>
            </p:cNvCxnSpPr>
            <p:nvPr/>
          </p:nvCxnSpPr>
          <p:spPr>
            <a:xfrm>
              <a:off x="13354075" y="7233526"/>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sp>
          <p:nvSpPr>
            <p:cNvPr id="119" name="Rectangle 118">
              <a:extLst>
                <a:ext uri="{FF2B5EF4-FFF2-40B4-BE49-F238E27FC236}">
                  <a16:creationId xmlns:a16="http://schemas.microsoft.com/office/drawing/2014/main" id="{D3D40025-11D2-4016-8DB7-A2697AC92441}"/>
                </a:ext>
              </a:extLst>
            </p:cNvPr>
            <p:cNvSpPr/>
            <p:nvPr/>
          </p:nvSpPr>
          <p:spPr>
            <a:xfrm>
              <a:off x="914375" y="7033501"/>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22</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nd</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20" name="Rectangle 119">
              <a:extLst>
                <a:ext uri="{FF2B5EF4-FFF2-40B4-BE49-F238E27FC236}">
                  <a16:creationId xmlns:a16="http://schemas.microsoft.com/office/drawing/2014/main" id="{6A2825EA-EBE4-4B06-A9EE-4D124890163B}"/>
                </a:ext>
              </a:extLst>
            </p:cNvPr>
            <p:cNvSpPr/>
            <p:nvPr/>
          </p:nvSpPr>
          <p:spPr>
            <a:xfrm>
              <a:off x="1828825" y="7033499"/>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21</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st</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21" name="Rectangle 120">
              <a:extLst>
                <a:ext uri="{FF2B5EF4-FFF2-40B4-BE49-F238E27FC236}">
                  <a16:creationId xmlns:a16="http://schemas.microsoft.com/office/drawing/2014/main" id="{1D6F7E7A-E277-46B4-8BF6-D6D43D64FE3F}"/>
                </a:ext>
              </a:extLst>
            </p:cNvPr>
            <p:cNvSpPr/>
            <p:nvPr/>
          </p:nvSpPr>
          <p:spPr>
            <a:xfrm>
              <a:off x="2743097" y="7033505"/>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20</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22" name="Rectangle 121">
              <a:extLst>
                <a:ext uri="{FF2B5EF4-FFF2-40B4-BE49-F238E27FC236}">
                  <a16:creationId xmlns:a16="http://schemas.microsoft.com/office/drawing/2014/main" id="{4E659C83-E3C7-4FB7-BF59-35B700900D19}"/>
                </a:ext>
              </a:extLst>
            </p:cNvPr>
            <p:cNvSpPr/>
            <p:nvPr/>
          </p:nvSpPr>
          <p:spPr>
            <a:xfrm>
              <a:off x="3657547" y="7033503"/>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19</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23" name="Rectangle 122">
              <a:extLst>
                <a:ext uri="{FF2B5EF4-FFF2-40B4-BE49-F238E27FC236}">
                  <a16:creationId xmlns:a16="http://schemas.microsoft.com/office/drawing/2014/main" id="{0B3F06CC-6AFF-499F-85FC-59B801704035}"/>
                </a:ext>
              </a:extLst>
            </p:cNvPr>
            <p:cNvSpPr/>
            <p:nvPr/>
          </p:nvSpPr>
          <p:spPr>
            <a:xfrm>
              <a:off x="4571769" y="7033499"/>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18</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24" name="Rectangle 123">
              <a:extLst>
                <a:ext uri="{FF2B5EF4-FFF2-40B4-BE49-F238E27FC236}">
                  <a16:creationId xmlns:a16="http://schemas.microsoft.com/office/drawing/2014/main" id="{52F8CD94-8F12-4A76-B4E0-C2EB94D6421F}"/>
                </a:ext>
              </a:extLst>
            </p:cNvPr>
            <p:cNvSpPr/>
            <p:nvPr/>
          </p:nvSpPr>
          <p:spPr>
            <a:xfrm>
              <a:off x="6400953" y="7033503"/>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17</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(E) </a:t>
              </a:r>
            </a:p>
          </p:txBody>
        </p:sp>
        <p:sp>
          <p:nvSpPr>
            <p:cNvPr id="125" name="Rectangle 124">
              <a:extLst>
                <a:ext uri="{FF2B5EF4-FFF2-40B4-BE49-F238E27FC236}">
                  <a16:creationId xmlns:a16="http://schemas.microsoft.com/office/drawing/2014/main" id="{C8C6AEE4-5E03-4D58-88CC-557747838D5E}"/>
                </a:ext>
              </a:extLst>
            </p:cNvPr>
            <p:cNvSpPr/>
            <p:nvPr/>
          </p:nvSpPr>
          <p:spPr>
            <a:xfrm>
              <a:off x="7315403" y="7033501"/>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16</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26" name="Rectangle 125">
              <a:extLst>
                <a:ext uri="{FF2B5EF4-FFF2-40B4-BE49-F238E27FC236}">
                  <a16:creationId xmlns:a16="http://schemas.microsoft.com/office/drawing/2014/main" id="{1207D59E-9AD6-44EE-9677-3C4FB189DD7A}"/>
                </a:ext>
              </a:extLst>
            </p:cNvPr>
            <p:cNvSpPr/>
            <p:nvPr/>
          </p:nvSpPr>
          <p:spPr>
            <a:xfrm>
              <a:off x="8229625" y="7033497"/>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15th (W) </a:t>
              </a:r>
            </a:p>
          </p:txBody>
        </p:sp>
        <p:sp>
          <p:nvSpPr>
            <p:cNvPr id="127" name="Rectangle 126">
              <a:extLst>
                <a:ext uri="{FF2B5EF4-FFF2-40B4-BE49-F238E27FC236}">
                  <a16:creationId xmlns:a16="http://schemas.microsoft.com/office/drawing/2014/main" id="{5DCC623E-3E9F-417B-A722-E0AB8806DCAF}"/>
                </a:ext>
              </a:extLst>
            </p:cNvPr>
            <p:cNvSpPr/>
            <p:nvPr/>
          </p:nvSpPr>
          <p:spPr>
            <a:xfrm flipH="1">
              <a:off x="9604265" y="7038309"/>
              <a:ext cx="914398" cy="228601"/>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rPr>
                <a:t>VT</a:t>
              </a:r>
            </a:p>
          </p:txBody>
        </p:sp>
        <p:sp>
          <p:nvSpPr>
            <p:cNvPr id="128" name="Rectangle 127">
              <a:extLst>
                <a:ext uri="{FF2B5EF4-FFF2-40B4-BE49-F238E27FC236}">
                  <a16:creationId xmlns:a16="http://schemas.microsoft.com/office/drawing/2014/main" id="{9AAF2AA8-0EAE-4C4D-84D1-14EB25A39A00}"/>
                </a:ext>
              </a:extLst>
            </p:cNvPr>
            <p:cNvSpPr/>
            <p:nvPr/>
          </p:nvSpPr>
          <p:spPr>
            <a:xfrm>
              <a:off x="923900" y="9548101"/>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22</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nd</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29" name="Rectangle 128">
              <a:extLst>
                <a:ext uri="{FF2B5EF4-FFF2-40B4-BE49-F238E27FC236}">
                  <a16:creationId xmlns:a16="http://schemas.microsoft.com/office/drawing/2014/main" id="{C62BD50E-4648-40E7-ABB8-785CE8E6B57D}"/>
                </a:ext>
              </a:extLst>
            </p:cNvPr>
            <p:cNvSpPr/>
            <p:nvPr/>
          </p:nvSpPr>
          <p:spPr>
            <a:xfrm>
              <a:off x="1838350" y="9548099"/>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21</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st</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30" name="Rectangle 129">
              <a:extLst>
                <a:ext uri="{FF2B5EF4-FFF2-40B4-BE49-F238E27FC236}">
                  <a16:creationId xmlns:a16="http://schemas.microsoft.com/office/drawing/2014/main" id="{6FEB90A9-DDC9-4A38-94A5-841CF178F138}"/>
                </a:ext>
              </a:extLst>
            </p:cNvPr>
            <p:cNvSpPr/>
            <p:nvPr/>
          </p:nvSpPr>
          <p:spPr>
            <a:xfrm>
              <a:off x="2752622" y="9548105"/>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20</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31" name="Rectangle 130">
              <a:extLst>
                <a:ext uri="{FF2B5EF4-FFF2-40B4-BE49-F238E27FC236}">
                  <a16:creationId xmlns:a16="http://schemas.microsoft.com/office/drawing/2014/main" id="{B2807813-6970-4062-9413-C0CEB599B4D7}"/>
                </a:ext>
              </a:extLst>
            </p:cNvPr>
            <p:cNvSpPr/>
            <p:nvPr/>
          </p:nvSpPr>
          <p:spPr>
            <a:xfrm>
              <a:off x="3667072" y="9548103"/>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19</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32" name="Rectangle 131">
              <a:extLst>
                <a:ext uri="{FF2B5EF4-FFF2-40B4-BE49-F238E27FC236}">
                  <a16:creationId xmlns:a16="http://schemas.microsoft.com/office/drawing/2014/main" id="{341E6BA4-F590-4E1C-A64F-5F4434F876A7}"/>
                </a:ext>
              </a:extLst>
            </p:cNvPr>
            <p:cNvSpPr/>
            <p:nvPr/>
          </p:nvSpPr>
          <p:spPr>
            <a:xfrm>
              <a:off x="4581294" y="9548099"/>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18</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33" name="Rectangle 132">
              <a:extLst>
                <a:ext uri="{FF2B5EF4-FFF2-40B4-BE49-F238E27FC236}">
                  <a16:creationId xmlns:a16="http://schemas.microsoft.com/office/drawing/2014/main" id="{9160CC23-2AC7-4942-A70E-66DBACBC97DF}"/>
                </a:ext>
              </a:extLst>
            </p:cNvPr>
            <p:cNvSpPr/>
            <p:nvPr/>
          </p:nvSpPr>
          <p:spPr>
            <a:xfrm>
              <a:off x="5504940" y="9548099"/>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17</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(W)  </a:t>
              </a:r>
            </a:p>
          </p:txBody>
        </p:sp>
        <p:sp>
          <p:nvSpPr>
            <p:cNvPr id="134" name="Rectangle 133">
              <a:extLst>
                <a:ext uri="{FF2B5EF4-FFF2-40B4-BE49-F238E27FC236}">
                  <a16:creationId xmlns:a16="http://schemas.microsoft.com/office/drawing/2014/main" id="{E050D728-F531-4334-9769-31FA1C4DDD0B}"/>
                </a:ext>
              </a:extLst>
            </p:cNvPr>
            <p:cNvSpPr/>
            <p:nvPr/>
          </p:nvSpPr>
          <p:spPr>
            <a:xfrm>
              <a:off x="6419467" y="9548109"/>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17</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(E) </a:t>
              </a:r>
            </a:p>
          </p:txBody>
        </p:sp>
        <p:sp>
          <p:nvSpPr>
            <p:cNvPr id="135" name="Rectangle 134">
              <a:extLst>
                <a:ext uri="{FF2B5EF4-FFF2-40B4-BE49-F238E27FC236}">
                  <a16:creationId xmlns:a16="http://schemas.microsoft.com/office/drawing/2014/main" id="{045D9F01-B1F3-462E-BB7E-74AEFBCFFEBF}"/>
                </a:ext>
              </a:extLst>
            </p:cNvPr>
            <p:cNvSpPr/>
            <p:nvPr/>
          </p:nvSpPr>
          <p:spPr>
            <a:xfrm>
              <a:off x="7333917" y="9548107"/>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16</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36" name="Rectangle 135">
              <a:extLst>
                <a:ext uri="{FF2B5EF4-FFF2-40B4-BE49-F238E27FC236}">
                  <a16:creationId xmlns:a16="http://schemas.microsoft.com/office/drawing/2014/main" id="{2059785B-5FFE-4F52-95B5-D3A2BE8D8AC4}"/>
                </a:ext>
              </a:extLst>
            </p:cNvPr>
            <p:cNvSpPr/>
            <p:nvPr/>
          </p:nvSpPr>
          <p:spPr>
            <a:xfrm>
              <a:off x="8248139" y="9548103"/>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15</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(W)</a:t>
              </a:r>
            </a:p>
          </p:txBody>
        </p:sp>
        <p:sp>
          <p:nvSpPr>
            <p:cNvPr id="137" name="Rectangle 136">
              <a:extLst>
                <a:ext uri="{FF2B5EF4-FFF2-40B4-BE49-F238E27FC236}">
                  <a16:creationId xmlns:a16="http://schemas.microsoft.com/office/drawing/2014/main" id="{A777E9E9-E52C-41F6-ABF5-292FBBC99AE5}"/>
                </a:ext>
              </a:extLst>
            </p:cNvPr>
            <p:cNvSpPr/>
            <p:nvPr/>
          </p:nvSpPr>
          <p:spPr>
            <a:xfrm>
              <a:off x="9143093" y="9548103"/>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15</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(E)</a:t>
              </a:r>
            </a:p>
          </p:txBody>
        </p:sp>
        <p:sp>
          <p:nvSpPr>
            <p:cNvPr id="138" name="Rectangle 137">
              <a:extLst>
                <a:ext uri="{FF2B5EF4-FFF2-40B4-BE49-F238E27FC236}">
                  <a16:creationId xmlns:a16="http://schemas.microsoft.com/office/drawing/2014/main" id="{197BAC8F-2730-4933-A6FC-A53AD7A40081}"/>
                </a:ext>
              </a:extLst>
            </p:cNvPr>
            <p:cNvSpPr/>
            <p:nvPr/>
          </p:nvSpPr>
          <p:spPr>
            <a:xfrm>
              <a:off x="10058425" y="7033499"/>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14</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39" name="Rectangle 138">
              <a:extLst>
                <a:ext uri="{FF2B5EF4-FFF2-40B4-BE49-F238E27FC236}">
                  <a16:creationId xmlns:a16="http://schemas.microsoft.com/office/drawing/2014/main" id="{CD58F696-2176-4B4F-927F-4529C2AA2D6E}"/>
                </a:ext>
              </a:extLst>
            </p:cNvPr>
            <p:cNvSpPr/>
            <p:nvPr/>
          </p:nvSpPr>
          <p:spPr>
            <a:xfrm>
              <a:off x="10972875" y="7033497"/>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13</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40" name="Rectangle 139">
              <a:extLst>
                <a:ext uri="{FF2B5EF4-FFF2-40B4-BE49-F238E27FC236}">
                  <a16:creationId xmlns:a16="http://schemas.microsoft.com/office/drawing/2014/main" id="{3F2796A0-4348-4238-ADD7-A908B374FAC4}"/>
                </a:ext>
              </a:extLst>
            </p:cNvPr>
            <p:cNvSpPr/>
            <p:nvPr/>
          </p:nvSpPr>
          <p:spPr>
            <a:xfrm>
              <a:off x="11887097" y="7033493"/>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12</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41" name="Rectangle 140">
              <a:extLst>
                <a:ext uri="{FF2B5EF4-FFF2-40B4-BE49-F238E27FC236}">
                  <a16:creationId xmlns:a16="http://schemas.microsoft.com/office/drawing/2014/main" id="{BF75B777-E28D-450D-8205-EC700250429B}"/>
                </a:ext>
              </a:extLst>
            </p:cNvPr>
            <p:cNvSpPr/>
            <p:nvPr/>
          </p:nvSpPr>
          <p:spPr>
            <a:xfrm>
              <a:off x="12897053" y="7008093"/>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11</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42" name="Rectangle 141">
              <a:extLst>
                <a:ext uri="{FF2B5EF4-FFF2-40B4-BE49-F238E27FC236}">
                  <a16:creationId xmlns:a16="http://schemas.microsoft.com/office/drawing/2014/main" id="{7D9DA376-7587-4EE9-A2FE-DF0D4B1B7D40}"/>
                </a:ext>
              </a:extLst>
            </p:cNvPr>
            <p:cNvSpPr/>
            <p:nvPr/>
          </p:nvSpPr>
          <p:spPr>
            <a:xfrm>
              <a:off x="14022412" y="7071589"/>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10</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43" name="Rectangle 142">
              <a:extLst>
                <a:ext uri="{FF2B5EF4-FFF2-40B4-BE49-F238E27FC236}">
                  <a16:creationId xmlns:a16="http://schemas.microsoft.com/office/drawing/2014/main" id="{D92C95CF-1669-48BA-BCD9-DE467380D17E}"/>
                </a:ext>
              </a:extLst>
            </p:cNvPr>
            <p:cNvSpPr/>
            <p:nvPr/>
          </p:nvSpPr>
          <p:spPr>
            <a:xfrm>
              <a:off x="10057315" y="9548101"/>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14</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44" name="Rectangle 143">
              <a:extLst>
                <a:ext uri="{FF2B5EF4-FFF2-40B4-BE49-F238E27FC236}">
                  <a16:creationId xmlns:a16="http://schemas.microsoft.com/office/drawing/2014/main" id="{4F6F54D0-CC0F-4F79-8C34-BC69FF9522C6}"/>
                </a:ext>
              </a:extLst>
            </p:cNvPr>
            <p:cNvSpPr/>
            <p:nvPr/>
          </p:nvSpPr>
          <p:spPr>
            <a:xfrm>
              <a:off x="10971765" y="9548099"/>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13</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45" name="Rectangle 144">
              <a:extLst>
                <a:ext uri="{FF2B5EF4-FFF2-40B4-BE49-F238E27FC236}">
                  <a16:creationId xmlns:a16="http://schemas.microsoft.com/office/drawing/2014/main" id="{6A44948A-B360-4786-9B47-268E4928F340}"/>
                </a:ext>
              </a:extLst>
            </p:cNvPr>
            <p:cNvSpPr/>
            <p:nvPr/>
          </p:nvSpPr>
          <p:spPr>
            <a:xfrm>
              <a:off x="11885987" y="9548095"/>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12</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46" name="Rectangle 145">
              <a:extLst>
                <a:ext uri="{FF2B5EF4-FFF2-40B4-BE49-F238E27FC236}">
                  <a16:creationId xmlns:a16="http://schemas.microsoft.com/office/drawing/2014/main" id="{CC97CADB-9060-44D8-B562-BA3CB2A1D05D}"/>
                </a:ext>
              </a:extLst>
            </p:cNvPr>
            <p:cNvSpPr/>
            <p:nvPr/>
          </p:nvSpPr>
          <p:spPr>
            <a:xfrm>
              <a:off x="12940393" y="9529045"/>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11</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sp>
          <p:nvSpPr>
            <p:cNvPr id="147" name="Rectangle 146">
              <a:extLst>
                <a:ext uri="{FF2B5EF4-FFF2-40B4-BE49-F238E27FC236}">
                  <a16:creationId xmlns:a16="http://schemas.microsoft.com/office/drawing/2014/main" id="{52CDC67F-B2D7-4EBD-BE61-D147F61BB648}"/>
                </a:ext>
              </a:extLst>
            </p:cNvPr>
            <p:cNvSpPr/>
            <p:nvPr/>
          </p:nvSpPr>
          <p:spPr>
            <a:xfrm>
              <a:off x="14035590" y="9524278"/>
              <a:ext cx="914400" cy="228600"/>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10</a:t>
              </a:r>
              <a:r>
                <a:rPr kumimoji="0" lang="en-US" sz="1100" b="1" i="0" u="none" strike="noStrike" kern="0" cap="none" spc="0" normalizeH="0" baseline="30000" noProof="0">
                  <a:ln>
                    <a:noFill/>
                  </a:ln>
                  <a:solidFill>
                    <a:prstClr val="black"/>
                  </a:solidFill>
                  <a:effectLst/>
                  <a:uLnTx/>
                  <a:uFillTx/>
                  <a:latin typeface="Calibri" panose="020F0502020204030204"/>
                  <a:ea typeface="+mn-ea"/>
                  <a:cs typeface="+mn-cs"/>
                </a:rPr>
                <a:t>th</a:t>
              </a:r>
              <a:r>
                <a:rPr kumimoji="0" lang="en-US" sz="1100" b="1" i="0" u="none" strike="noStrike" kern="0" cap="none" spc="0" normalizeH="0" baseline="0" noProof="0">
                  <a:ln>
                    <a:noFill/>
                  </a:ln>
                  <a:solidFill>
                    <a:prstClr val="black"/>
                  </a:solidFill>
                  <a:effectLst/>
                  <a:uLnTx/>
                  <a:uFillTx/>
                  <a:latin typeface="Calibri" panose="020F0502020204030204"/>
                  <a:ea typeface="+mn-ea"/>
                  <a:cs typeface="+mn-cs"/>
                </a:rPr>
                <a:t> </a:t>
              </a:r>
            </a:p>
          </p:txBody>
        </p:sp>
        <p:cxnSp>
          <p:nvCxnSpPr>
            <p:cNvPr id="148" name="Straight Connector 147">
              <a:extLst>
                <a:ext uri="{FF2B5EF4-FFF2-40B4-BE49-F238E27FC236}">
                  <a16:creationId xmlns:a16="http://schemas.microsoft.com/office/drawing/2014/main" id="{8929BF4D-E54D-49C0-8EEA-D5824EB187A8}"/>
                </a:ext>
              </a:extLst>
            </p:cNvPr>
            <p:cNvCxnSpPr>
              <a:cxnSpLocks/>
            </p:cNvCxnSpPr>
            <p:nvPr/>
          </p:nvCxnSpPr>
          <p:spPr>
            <a:xfrm>
              <a:off x="5486409" y="7262103"/>
              <a:ext cx="457183" cy="1142998"/>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sp>
          <p:nvSpPr>
            <p:cNvPr id="149" name="Rectangle 148">
              <a:extLst>
                <a:ext uri="{FF2B5EF4-FFF2-40B4-BE49-F238E27FC236}">
                  <a16:creationId xmlns:a16="http://schemas.microsoft.com/office/drawing/2014/main" id="{F80FEC1D-556B-4A8E-A8D0-AEA08FB2D0BA}"/>
                </a:ext>
              </a:extLst>
            </p:cNvPr>
            <p:cNvSpPr/>
            <p:nvPr/>
          </p:nvSpPr>
          <p:spPr>
            <a:xfrm>
              <a:off x="5047741" y="6979645"/>
              <a:ext cx="914398" cy="330734"/>
            </a:xfrm>
            <a:prstGeom prst="rect">
              <a:avLst/>
            </a:prstGeom>
            <a:no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Calibri" panose="020F0502020204030204"/>
                  <a:ea typeface="+mn-ea"/>
                  <a:cs typeface="+mn-cs"/>
                </a:rPr>
                <a:t>CT</a:t>
              </a:r>
            </a:p>
          </p:txBody>
        </p:sp>
        <p:cxnSp>
          <p:nvCxnSpPr>
            <p:cNvPr id="150" name="Straight Connector 149">
              <a:extLst>
                <a:ext uri="{FF2B5EF4-FFF2-40B4-BE49-F238E27FC236}">
                  <a16:creationId xmlns:a16="http://schemas.microsoft.com/office/drawing/2014/main" id="{D3FA68A9-D798-48E6-8E74-2593CE3D16FD}"/>
                </a:ext>
              </a:extLst>
            </p:cNvPr>
            <p:cNvCxnSpPr>
              <a:cxnSpLocks/>
              <a:endCxn id="80" idx="0"/>
            </p:cNvCxnSpPr>
            <p:nvPr/>
          </p:nvCxnSpPr>
          <p:spPr>
            <a:xfrm>
              <a:off x="1403689" y="7782446"/>
              <a:ext cx="433491" cy="0"/>
            </a:xfrm>
            <a:prstGeom prst="line">
              <a:avLst/>
            </a:prstGeom>
            <a:noFill/>
            <a:ln w="19050" cap="flat" cmpd="sng" algn="ctr">
              <a:solidFill>
                <a:sysClr val="window" lastClr="FFFFFF"/>
              </a:solidFill>
              <a:prstDash val="dash"/>
              <a:miter lim="800000"/>
            </a:ln>
            <a:effectLst/>
          </p:spPr>
        </p:cxnSp>
        <p:grpSp>
          <p:nvGrpSpPr>
            <p:cNvPr id="151" name="Group 150">
              <a:extLst>
                <a:ext uri="{FF2B5EF4-FFF2-40B4-BE49-F238E27FC236}">
                  <a16:creationId xmlns:a16="http://schemas.microsoft.com/office/drawing/2014/main" id="{59D8CBCB-DFC8-4371-B9FB-B324D5BB52D5}"/>
                </a:ext>
              </a:extLst>
            </p:cNvPr>
            <p:cNvGrpSpPr/>
            <p:nvPr/>
          </p:nvGrpSpPr>
          <p:grpSpPr>
            <a:xfrm>
              <a:off x="2432025" y="7855471"/>
              <a:ext cx="228600" cy="189882"/>
              <a:chOff x="2374900" y="1733207"/>
              <a:chExt cx="228600" cy="189882"/>
            </a:xfrm>
          </p:grpSpPr>
          <p:cxnSp>
            <p:nvCxnSpPr>
              <p:cNvPr id="335" name="Straight Arrow Connector 334">
                <a:extLst>
                  <a:ext uri="{FF2B5EF4-FFF2-40B4-BE49-F238E27FC236}">
                    <a16:creationId xmlns:a16="http://schemas.microsoft.com/office/drawing/2014/main" id="{9237140A-4F4A-4032-9562-4342BD21D6A7}"/>
                  </a:ext>
                </a:extLst>
              </p:cNvPr>
              <p:cNvCxnSpPr/>
              <p:nvPr/>
            </p:nvCxnSpPr>
            <p:spPr>
              <a:xfrm flipH="1">
                <a:off x="2374900" y="1733207"/>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336" name="Straight Arrow Connector 335">
                <a:extLst>
                  <a:ext uri="{FF2B5EF4-FFF2-40B4-BE49-F238E27FC236}">
                    <a16:creationId xmlns:a16="http://schemas.microsoft.com/office/drawing/2014/main" id="{F0CBF4E5-D0D2-4D69-951B-3FAF28D201A8}"/>
                  </a:ext>
                </a:extLst>
              </p:cNvPr>
              <p:cNvCxnSpPr/>
              <p:nvPr/>
            </p:nvCxnSpPr>
            <p:spPr>
              <a:xfrm flipH="1">
                <a:off x="2374900" y="1923089"/>
                <a:ext cx="228600" cy="0"/>
              </a:xfrm>
              <a:prstGeom prst="straightConnector1">
                <a:avLst/>
              </a:prstGeom>
              <a:noFill/>
              <a:ln w="12700" cap="flat" cmpd="sng" algn="ctr">
                <a:solidFill>
                  <a:sysClr val="window" lastClr="FFFFFF"/>
                </a:solidFill>
                <a:prstDash val="solid"/>
                <a:miter lim="800000"/>
                <a:tailEnd type="triangle"/>
              </a:ln>
              <a:effectLst/>
            </p:spPr>
          </p:cxnSp>
        </p:grpSp>
        <p:cxnSp>
          <p:nvCxnSpPr>
            <p:cNvPr id="152" name="Straight Arrow Connector 151">
              <a:extLst>
                <a:ext uri="{FF2B5EF4-FFF2-40B4-BE49-F238E27FC236}">
                  <a16:creationId xmlns:a16="http://schemas.microsoft.com/office/drawing/2014/main" id="{4186A2A7-F005-40BE-A219-770058B814A4}"/>
                </a:ext>
              </a:extLst>
            </p:cNvPr>
            <p:cNvCxnSpPr/>
            <p:nvPr/>
          </p:nvCxnSpPr>
          <p:spPr>
            <a:xfrm flipH="1">
              <a:off x="2438375" y="8189710"/>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153" name="Group 152">
              <a:extLst>
                <a:ext uri="{FF2B5EF4-FFF2-40B4-BE49-F238E27FC236}">
                  <a16:creationId xmlns:a16="http://schemas.microsoft.com/office/drawing/2014/main" id="{166DD9CD-1924-483D-8586-217B546AC19D}"/>
                </a:ext>
              </a:extLst>
            </p:cNvPr>
            <p:cNvGrpSpPr/>
            <p:nvPr/>
          </p:nvGrpSpPr>
          <p:grpSpPr>
            <a:xfrm>
              <a:off x="2478477" y="8297777"/>
              <a:ext cx="182880" cy="73152"/>
              <a:chOff x="2752647" y="1918327"/>
              <a:chExt cx="182880" cy="73152"/>
            </a:xfrm>
          </p:grpSpPr>
          <p:cxnSp>
            <p:nvCxnSpPr>
              <p:cNvPr id="333" name="Straight Arrow Connector 332">
                <a:extLst>
                  <a:ext uri="{FF2B5EF4-FFF2-40B4-BE49-F238E27FC236}">
                    <a16:creationId xmlns:a16="http://schemas.microsoft.com/office/drawing/2014/main" id="{8402EE9E-050D-4202-9111-67FEB4B6893E}"/>
                  </a:ext>
                </a:extLst>
              </p:cNvPr>
              <p:cNvCxnSpPr/>
              <p:nvPr/>
            </p:nvCxnSpPr>
            <p:spPr>
              <a:xfrm flipH="1">
                <a:off x="2757192" y="1918327"/>
                <a:ext cx="0" cy="73152"/>
              </a:xfrm>
              <a:prstGeom prst="straightConnector1">
                <a:avLst/>
              </a:prstGeom>
              <a:noFill/>
              <a:ln w="12700" cap="flat" cmpd="sng" algn="ctr">
                <a:solidFill>
                  <a:sysClr val="window" lastClr="FFFFFF"/>
                </a:solidFill>
                <a:prstDash val="solid"/>
                <a:miter lim="800000"/>
                <a:tailEnd type="triangle" w="med" len="sm"/>
              </a:ln>
              <a:effectLst/>
            </p:spPr>
          </p:cxnSp>
          <p:cxnSp>
            <p:nvCxnSpPr>
              <p:cNvPr id="334" name="Straight Arrow Connector 333">
                <a:extLst>
                  <a:ext uri="{FF2B5EF4-FFF2-40B4-BE49-F238E27FC236}">
                    <a16:creationId xmlns:a16="http://schemas.microsoft.com/office/drawing/2014/main" id="{D9F542C6-E8FA-43A8-912A-11028175BE19}"/>
                  </a:ext>
                </a:extLst>
              </p:cNvPr>
              <p:cNvCxnSpPr/>
              <p:nvPr/>
            </p:nvCxnSpPr>
            <p:spPr>
              <a:xfrm flipH="1">
                <a:off x="2752647" y="1923089"/>
                <a:ext cx="182880" cy="0"/>
              </a:xfrm>
              <a:prstGeom prst="straightConnector1">
                <a:avLst/>
              </a:prstGeom>
              <a:noFill/>
              <a:ln w="12700" cap="flat" cmpd="sng" algn="ctr">
                <a:solidFill>
                  <a:sysClr val="window" lastClr="FFFFFF"/>
                </a:solidFill>
                <a:prstDash val="solid"/>
                <a:miter lim="800000"/>
                <a:tailEnd type="none"/>
              </a:ln>
              <a:effectLst/>
            </p:spPr>
          </p:cxnSp>
        </p:grpSp>
        <p:grpSp>
          <p:nvGrpSpPr>
            <p:cNvPr id="154" name="Group 153">
              <a:extLst>
                <a:ext uri="{FF2B5EF4-FFF2-40B4-BE49-F238E27FC236}">
                  <a16:creationId xmlns:a16="http://schemas.microsoft.com/office/drawing/2014/main" id="{3B839895-CEC5-4123-A6D9-7EB2B8E2CF9A}"/>
                </a:ext>
              </a:extLst>
            </p:cNvPr>
            <p:cNvGrpSpPr/>
            <p:nvPr/>
          </p:nvGrpSpPr>
          <p:grpSpPr>
            <a:xfrm rot="10800000">
              <a:off x="2895575" y="8768648"/>
              <a:ext cx="228600" cy="189882"/>
              <a:chOff x="2374900" y="1733207"/>
              <a:chExt cx="228600" cy="189882"/>
            </a:xfrm>
          </p:grpSpPr>
          <p:cxnSp>
            <p:nvCxnSpPr>
              <p:cNvPr id="331" name="Straight Arrow Connector 330">
                <a:extLst>
                  <a:ext uri="{FF2B5EF4-FFF2-40B4-BE49-F238E27FC236}">
                    <a16:creationId xmlns:a16="http://schemas.microsoft.com/office/drawing/2014/main" id="{D6FC7F68-11C0-4F47-A412-7CD3EE2FF324}"/>
                  </a:ext>
                </a:extLst>
              </p:cNvPr>
              <p:cNvCxnSpPr/>
              <p:nvPr/>
            </p:nvCxnSpPr>
            <p:spPr>
              <a:xfrm flipH="1">
                <a:off x="2374900" y="1733207"/>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332" name="Straight Arrow Connector 331">
                <a:extLst>
                  <a:ext uri="{FF2B5EF4-FFF2-40B4-BE49-F238E27FC236}">
                    <a16:creationId xmlns:a16="http://schemas.microsoft.com/office/drawing/2014/main" id="{0F8FCAD3-2329-4C00-8123-289C06D43ACC}"/>
                  </a:ext>
                </a:extLst>
              </p:cNvPr>
              <p:cNvCxnSpPr/>
              <p:nvPr/>
            </p:nvCxnSpPr>
            <p:spPr>
              <a:xfrm flipH="1">
                <a:off x="2374900" y="1923089"/>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155" name="Group 154">
              <a:extLst>
                <a:ext uri="{FF2B5EF4-FFF2-40B4-BE49-F238E27FC236}">
                  <a16:creationId xmlns:a16="http://schemas.microsoft.com/office/drawing/2014/main" id="{8CA10298-13C3-4879-81C3-5D79DB136EE3}"/>
                </a:ext>
              </a:extLst>
            </p:cNvPr>
            <p:cNvGrpSpPr/>
            <p:nvPr/>
          </p:nvGrpSpPr>
          <p:grpSpPr>
            <a:xfrm rot="10800000">
              <a:off x="4728945" y="8768008"/>
              <a:ext cx="228600" cy="189882"/>
              <a:chOff x="2374900" y="1733207"/>
              <a:chExt cx="228600" cy="189882"/>
            </a:xfrm>
          </p:grpSpPr>
          <p:cxnSp>
            <p:nvCxnSpPr>
              <p:cNvPr id="329" name="Straight Arrow Connector 328">
                <a:extLst>
                  <a:ext uri="{FF2B5EF4-FFF2-40B4-BE49-F238E27FC236}">
                    <a16:creationId xmlns:a16="http://schemas.microsoft.com/office/drawing/2014/main" id="{29914304-9C15-429D-A751-E8E3EB659969}"/>
                  </a:ext>
                </a:extLst>
              </p:cNvPr>
              <p:cNvCxnSpPr/>
              <p:nvPr/>
            </p:nvCxnSpPr>
            <p:spPr>
              <a:xfrm flipH="1">
                <a:off x="2374900" y="1733207"/>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330" name="Straight Arrow Connector 329">
                <a:extLst>
                  <a:ext uri="{FF2B5EF4-FFF2-40B4-BE49-F238E27FC236}">
                    <a16:creationId xmlns:a16="http://schemas.microsoft.com/office/drawing/2014/main" id="{B8379AC6-73A2-44D1-BC08-3CE8359D29A9}"/>
                  </a:ext>
                </a:extLst>
              </p:cNvPr>
              <p:cNvCxnSpPr/>
              <p:nvPr/>
            </p:nvCxnSpPr>
            <p:spPr>
              <a:xfrm flipH="1">
                <a:off x="2374900" y="1923089"/>
                <a:ext cx="228600" cy="0"/>
              </a:xfrm>
              <a:prstGeom prst="straightConnector1">
                <a:avLst/>
              </a:prstGeom>
              <a:noFill/>
              <a:ln w="12700" cap="flat" cmpd="sng" algn="ctr">
                <a:solidFill>
                  <a:sysClr val="window" lastClr="FFFFFF"/>
                </a:solidFill>
                <a:prstDash val="solid"/>
                <a:miter lim="800000"/>
                <a:tailEnd type="triangle"/>
              </a:ln>
              <a:effectLst/>
            </p:spPr>
          </p:cxnSp>
        </p:grpSp>
        <p:cxnSp>
          <p:nvCxnSpPr>
            <p:cNvPr id="156" name="Straight Arrow Connector 155">
              <a:extLst>
                <a:ext uri="{FF2B5EF4-FFF2-40B4-BE49-F238E27FC236}">
                  <a16:creationId xmlns:a16="http://schemas.microsoft.com/office/drawing/2014/main" id="{99063B0F-2C46-44B4-8731-AEC5E2D239AA}"/>
                </a:ext>
              </a:extLst>
            </p:cNvPr>
            <p:cNvCxnSpPr/>
            <p:nvPr/>
          </p:nvCxnSpPr>
          <p:spPr>
            <a:xfrm rot="10800000" flipH="1">
              <a:off x="6553069" y="8768008"/>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157" name="Straight Arrow Connector 156">
              <a:extLst>
                <a:ext uri="{FF2B5EF4-FFF2-40B4-BE49-F238E27FC236}">
                  <a16:creationId xmlns:a16="http://schemas.microsoft.com/office/drawing/2014/main" id="{70E503EF-28D7-483E-AB7C-A33763644938}"/>
                </a:ext>
              </a:extLst>
            </p:cNvPr>
            <p:cNvCxnSpPr/>
            <p:nvPr/>
          </p:nvCxnSpPr>
          <p:spPr>
            <a:xfrm rot="10800000" flipH="1">
              <a:off x="11890734" y="8763245"/>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158" name="Group 157">
              <a:extLst>
                <a:ext uri="{FF2B5EF4-FFF2-40B4-BE49-F238E27FC236}">
                  <a16:creationId xmlns:a16="http://schemas.microsoft.com/office/drawing/2014/main" id="{0CFB0187-BEA1-4848-A2EB-234D398B38CA}"/>
                </a:ext>
              </a:extLst>
            </p:cNvPr>
            <p:cNvGrpSpPr/>
            <p:nvPr/>
          </p:nvGrpSpPr>
          <p:grpSpPr>
            <a:xfrm rot="10800000" flipV="1">
              <a:off x="12860376" y="8457531"/>
              <a:ext cx="228600" cy="73209"/>
              <a:chOff x="3289260" y="1660055"/>
              <a:chExt cx="228600" cy="73209"/>
            </a:xfrm>
          </p:grpSpPr>
          <p:cxnSp>
            <p:nvCxnSpPr>
              <p:cNvPr id="327" name="Straight Arrow Connector 326">
                <a:extLst>
                  <a:ext uri="{FF2B5EF4-FFF2-40B4-BE49-F238E27FC236}">
                    <a16:creationId xmlns:a16="http://schemas.microsoft.com/office/drawing/2014/main" id="{8F31625A-67C5-46D5-A517-EC09B30FA951}"/>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328" name="Straight Arrow Connector 327">
                <a:extLst>
                  <a:ext uri="{FF2B5EF4-FFF2-40B4-BE49-F238E27FC236}">
                    <a16:creationId xmlns:a16="http://schemas.microsoft.com/office/drawing/2014/main" id="{D6C46EE7-8E14-4E4B-AE22-E3C776F64406}"/>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nvGrpSpPr>
            <p:cNvPr id="159" name="Group 158">
              <a:extLst>
                <a:ext uri="{FF2B5EF4-FFF2-40B4-BE49-F238E27FC236}">
                  <a16:creationId xmlns:a16="http://schemas.microsoft.com/office/drawing/2014/main" id="{05E5C118-D5CB-4F97-951B-279ED86BFAAE}"/>
                </a:ext>
              </a:extLst>
            </p:cNvPr>
            <p:cNvGrpSpPr/>
            <p:nvPr/>
          </p:nvGrpSpPr>
          <p:grpSpPr>
            <a:xfrm flipV="1">
              <a:off x="13644963" y="8297212"/>
              <a:ext cx="228600" cy="73209"/>
              <a:chOff x="3289260" y="1660055"/>
              <a:chExt cx="228600" cy="73209"/>
            </a:xfrm>
          </p:grpSpPr>
          <p:cxnSp>
            <p:nvCxnSpPr>
              <p:cNvPr id="325" name="Straight Arrow Connector 324">
                <a:extLst>
                  <a:ext uri="{FF2B5EF4-FFF2-40B4-BE49-F238E27FC236}">
                    <a16:creationId xmlns:a16="http://schemas.microsoft.com/office/drawing/2014/main" id="{A42F32F6-BBB2-480D-8878-962ABE202B96}"/>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326" name="Straight Arrow Connector 325">
                <a:extLst>
                  <a:ext uri="{FF2B5EF4-FFF2-40B4-BE49-F238E27FC236}">
                    <a16:creationId xmlns:a16="http://schemas.microsoft.com/office/drawing/2014/main" id="{868D0F41-34C7-41BE-B002-C2C5A79AB179}"/>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cxnSp>
          <p:nvCxnSpPr>
            <p:cNvPr id="160" name="Straight Arrow Connector 159">
              <a:extLst>
                <a:ext uri="{FF2B5EF4-FFF2-40B4-BE49-F238E27FC236}">
                  <a16:creationId xmlns:a16="http://schemas.microsoft.com/office/drawing/2014/main" id="{BA9C2A80-32DE-477D-864D-A327F5017B2D}"/>
                </a:ext>
              </a:extLst>
            </p:cNvPr>
            <p:cNvCxnSpPr/>
            <p:nvPr/>
          </p:nvCxnSpPr>
          <p:spPr>
            <a:xfrm rot="10800000" flipH="1" flipV="1">
              <a:off x="14135679" y="8495670"/>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161" name="Group 160">
              <a:extLst>
                <a:ext uri="{FF2B5EF4-FFF2-40B4-BE49-F238E27FC236}">
                  <a16:creationId xmlns:a16="http://schemas.microsoft.com/office/drawing/2014/main" id="{937E6D0B-61D1-4BB3-8C87-4D5819CF9D0C}"/>
                </a:ext>
              </a:extLst>
            </p:cNvPr>
            <p:cNvGrpSpPr/>
            <p:nvPr/>
          </p:nvGrpSpPr>
          <p:grpSpPr>
            <a:xfrm rot="10800000" flipV="1">
              <a:off x="14149178" y="8646679"/>
              <a:ext cx="182880" cy="73152"/>
              <a:chOff x="2752647" y="1918327"/>
              <a:chExt cx="182880" cy="73152"/>
            </a:xfrm>
          </p:grpSpPr>
          <p:cxnSp>
            <p:nvCxnSpPr>
              <p:cNvPr id="323" name="Straight Arrow Connector 322">
                <a:extLst>
                  <a:ext uri="{FF2B5EF4-FFF2-40B4-BE49-F238E27FC236}">
                    <a16:creationId xmlns:a16="http://schemas.microsoft.com/office/drawing/2014/main" id="{9BDB39C6-822F-4FE2-BEF7-AFF7259CD693}"/>
                  </a:ext>
                </a:extLst>
              </p:cNvPr>
              <p:cNvCxnSpPr/>
              <p:nvPr/>
            </p:nvCxnSpPr>
            <p:spPr>
              <a:xfrm flipH="1">
                <a:off x="2757192" y="1918327"/>
                <a:ext cx="0" cy="73152"/>
              </a:xfrm>
              <a:prstGeom prst="straightConnector1">
                <a:avLst/>
              </a:prstGeom>
              <a:noFill/>
              <a:ln w="12700" cap="flat" cmpd="sng" algn="ctr">
                <a:solidFill>
                  <a:sysClr val="window" lastClr="FFFFFF"/>
                </a:solidFill>
                <a:prstDash val="solid"/>
                <a:miter lim="800000"/>
                <a:tailEnd type="triangle" w="med" len="sm"/>
              </a:ln>
              <a:effectLst/>
            </p:spPr>
          </p:cxnSp>
          <p:cxnSp>
            <p:nvCxnSpPr>
              <p:cNvPr id="324" name="Straight Arrow Connector 323">
                <a:extLst>
                  <a:ext uri="{FF2B5EF4-FFF2-40B4-BE49-F238E27FC236}">
                    <a16:creationId xmlns:a16="http://schemas.microsoft.com/office/drawing/2014/main" id="{0B0AE015-5675-468C-9531-817A8FE5B191}"/>
                  </a:ext>
                </a:extLst>
              </p:cNvPr>
              <p:cNvCxnSpPr/>
              <p:nvPr/>
            </p:nvCxnSpPr>
            <p:spPr>
              <a:xfrm flipH="1">
                <a:off x="2752647" y="1923089"/>
                <a:ext cx="182880" cy="0"/>
              </a:xfrm>
              <a:prstGeom prst="straightConnector1">
                <a:avLst/>
              </a:prstGeom>
              <a:noFill/>
              <a:ln w="12700" cap="flat" cmpd="sng" algn="ctr">
                <a:solidFill>
                  <a:sysClr val="window" lastClr="FFFFFF"/>
                </a:solidFill>
                <a:prstDash val="solid"/>
                <a:miter lim="800000"/>
                <a:tailEnd type="none"/>
              </a:ln>
              <a:effectLst/>
            </p:spPr>
          </p:cxnSp>
        </p:grpSp>
        <p:grpSp>
          <p:nvGrpSpPr>
            <p:cNvPr id="162" name="Group 161">
              <a:extLst>
                <a:ext uri="{FF2B5EF4-FFF2-40B4-BE49-F238E27FC236}">
                  <a16:creationId xmlns:a16="http://schemas.microsoft.com/office/drawing/2014/main" id="{6BE703F7-D28E-4DA6-862F-57750EB64C0D}"/>
                </a:ext>
              </a:extLst>
            </p:cNvPr>
            <p:cNvGrpSpPr/>
            <p:nvPr/>
          </p:nvGrpSpPr>
          <p:grpSpPr>
            <a:xfrm rot="10800000">
              <a:off x="1943471" y="8494488"/>
              <a:ext cx="228600" cy="189882"/>
              <a:chOff x="2374900" y="1733207"/>
              <a:chExt cx="228600" cy="189882"/>
            </a:xfrm>
          </p:grpSpPr>
          <p:cxnSp>
            <p:nvCxnSpPr>
              <p:cNvPr id="321" name="Straight Arrow Connector 320">
                <a:extLst>
                  <a:ext uri="{FF2B5EF4-FFF2-40B4-BE49-F238E27FC236}">
                    <a16:creationId xmlns:a16="http://schemas.microsoft.com/office/drawing/2014/main" id="{885FCDF9-0E52-4194-8E37-D789C97D90AC}"/>
                  </a:ext>
                </a:extLst>
              </p:cNvPr>
              <p:cNvCxnSpPr/>
              <p:nvPr/>
            </p:nvCxnSpPr>
            <p:spPr>
              <a:xfrm flipH="1">
                <a:off x="2374900" y="1733207"/>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322" name="Straight Arrow Connector 321">
                <a:extLst>
                  <a:ext uri="{FF2B5EF4-FFF2-40B4-BE49-F238E27FC236}">
                    <a16:creationId xmlns:a16="http://schemas.microsoft.com/office/drawing/2014/main" id="{E5216F6D-ED30-40E9-8279-D93EA6F41D32}"/>
                  </a:ext>
                </a:extLst>
              </p:cNvPr>
              <p:cNvCxnSpPr/>
              <p:nvPr/>
            </p:nvCxnSpPr>
            <p:spPr>
              <a:xfrm flipH="1">
                <a:off x="2374900" y="1923089"/>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163" name="Group 162">
              <a:extLst>
                <a:ext uri="{FF2B5EF4-FFF2-40B4-BE49-F238E27FC236}">
                  <a16:creationId xmlns:a16="http://schemas.microsoft.com/office/drawing/2014/main" id="{BAA4EAD6-3ED6-4FBC-9418-10EA122F26A6}"/>
                </a:ext>
              </a:extLst>
            </p:cNvPr>
            <p:cNvGrpSpPr/>
            <p:nvPr/>
          </p:nvGrpSpPr>
          <p:grpSpPr>
            <a:xfrm rot="10800000">
              <a:off x="1942506" y="9040342"/>
              <a:ext cx="228600" cy="73209"/>
              <a:chOff x="3289260" y="1660055"/>
              <a:chExt cx="228600" cy="73209"/>
            </a:xfrm>
          </p:grpSpPr>
          <p:cxnSp>
            <p:nvCxnSpPr>
              <p:cNvPr id="319" name="Straight Arrow Connector 318">
                <a:extLst>
                  <a:ext uri="{FF2B5EF4-FFF2-40B4-BE49-F238E27FC236}">
                    <a16:creationId xmlns:a16="http://schemas.microsoft.com/office/drawing/2014/main" id="{E35CFE85-BC5F-412C-8FBA-95BACE79F9D7}"/>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320" name="Straight Arrow Connector 319">
                <a:extLst>
                  <a:ext uri="{FF2B5EF4-FFF2-40B4-BE49-F238E27FC236}">
                    <a16:creationId xmlns:a16="http://schemas.microsoft.com/office/drawing/2014/main" id="{073CB2AE-7C38-4E22-BD62-2441EFBC5C3B}"/>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cxnSp>
          <p:nvCxnSpPr>
            <p:cNvPr id="164" name="Straight Arrow Connector 163">
              <a:extLst>
                <a:ext uri="{FF2B5EF4-FFF2-40B4-BE49-F238E27FC236}">
                  <a16:creationId xmlns:a16="http://schemas.microsoft.com/office/drawing/2014/main" id="{672A69E9-355E-4791-A8B2-FA889C15EB44}"/>
                </a:ext>
              </a:extLst>
            </p:cNvPr>
            <p:cNvCxnSpPr/>
            <p:nvPr/>
          </p:nvCxnSpPr>
          <p:spPr>
            <a:xfrm rot="10800000" flipH="1">
              <a:off x="1942506" y="8863559"/>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165" name="Group 164">
              <a:extLst>
                <a:ext uri="{FF2B5EF4-FFF2-40B4-BE49-F238E27FC236}">
                  <a16:creationId xmlns:a16="http://schemas.microsoft.com/office/drawing/2014/main" id="{622122EF-7533-4B16-B9B4-5EFE6250FE43}"/>
                </a:ext>
              </a:extLst>
            </p:cNvPr>
            <p:cNvGrpSpPr/>
            <p:nvPr/>
          </p:nvGrpSpPr>
          <p:grpSpPr>
            <a:xfrm>
              <a:off x="1460633" y="8064874"/>
              <a:ext cx="228600" cy="189882"/>
              <a:chOff x="2374900" y="1733207"/>
              <a:chExt cx="228600" cy="189882"/>
            </a:xfrm>
          </p:grpSpPr>
          <p:cxnSp>
            <p:nvCxnSpPr>
              <p:cNvPr id="317" name="Straight Arrow Connector 316">
                <a:extLst>
                  <a:ext uri="{FF2B5EF4-FFF2-40B4-BE49-F238E27FC236}">
                    <a16:creationId xmlns:a16="http://schemas.microsoft.com/office/drawing/2014/main" id="{15214E05-4E12-43BD-B91D-DD3E9095B593}"/>
                  </a:ext>
                </a:extLst>
              </p:cNvPr>
              <p:cNvCxnSpPr/>
              <p:nvPr/>
            </p:nvCxnSpPr>
            <p:spPr>
              <a:xfrm flipH="1">
                <a:off x="2374900" y="1733207"/>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318" name="Straight Arrow Connector 317">
                <a:extLst>
                  <a:ext uri="{FF2B5EF4-FFF2-40B4-BE49-F238E27FC236}">
                    <a16:creationId xmlns:a16="http://schemas.microsoft.com/office/drawing/2014/main" id="{72B8F4FE-4800-4DB0-AFB5-294FD5C6D263}"/>
                  </a:ext>
                </a:extLst>
              </p:cNvPr>
              <p:cNvCxnSpPr/>
              <p:nvPr/>
            </p:nvCxnSpPr>
            <p:spPr>
              <a:xfrm flipH="1">
                <a:off x="2374900" y="1923089"/>
                <a:ext cx="228600" cy="0"/>
              </a:xfrm>
              <a:prstGeom prst="straightConnector1">
                <a:avLst/>
              </a:prstGeom>
              <a:noFill/>
              <a:ln w="12700" cap="flat" cmpd="sng" algn="ctr">
                <a:solidFill>
                  <a:sysClr val="window" lastClr="FFFFFF"/>
                </a:solidFill>
                <a:prstDash val="solid"/>
                <a:miter lim="800000"/>
                <a:tailEnd type="triangle"/>
              </a:ln>
              <a:effectLst/>
            </p:spPr>
          </p:cxnSp>
        </p:grpSp>
        <p:cxnSp>
          <p:nvCxnSpPr>
            <p:cNvPr id="166" name="Straight Arrow Connector 165">
              <a:extLst>
                <a:ext uri="{FF2B5EF4-FFF2-40B4-BE49-F238E27FC236}">
                  <a16:creationId xmlns:a16="http://schemas.microsoft.com/office/drawing/2014/main" id="{B9606851-E80A-4DC9-9C2C-46210F256C30}"/>
                </a:ext>
              </a:extLst>
            </p:cNvPr>
            <p:cNvCxnSpPr/>
            <p:nvPr/>
          </p:nvCxnSpPr>
          <p:spPr>
            <a:xfrm flipH="1">
              <a:off x="1463808" y="7891932"/>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167" name="Group 166">
              <a:extLst>
                <a:ext uri="{FF2B5EF4-FFF2-40B4-BE49-F238E27FC236}">
                  <a16:creationId xmlns:a16="http://schemas.microsoft.com/office/drawing/2014/main" id="{3FCC3D33-DDDE-4222-9312-B95F876876B5}"/>
                </a:ext>
              </a:extLst>
            </p:cNvPr>
            <p:cNvGrpSpPr/>
            <p:nvPr/>
          </p:nvGrpSpPr>
          <p:grpSpPr>
            <a:xfrm flipV="1">
              <a:off x="1508164" y="7644677"/>
              <a:ext cx="182880" cy="73152"/>
              <a:chOff x="2752647" y="1918327"/>
              <a:chExt cx="182880" cy="73152"/>
            </a:xfrm>
          </p:grpSpPr>
          <p:cxnSp>
            <p:nvCxnSpPr>
              <p:cNvPr id="315" name="Straight Arrow Connector 314">
                <a:extLst>
                  <a:ext uri="{FF2B5EF4-FFF2-40B4-BE49-F238E27FC236}">
                    <a16:creationId xmlns:a16="http://schemas.microsoft.com/office/drawing/2014/main" id="{0FF0AEE2-9666-4683-BE8E-3A8C6B56C6FA}"/>
                  </a:ext>
                </a:extLst>
              </p:cNvPr>
              <p:cNvCxnSpPr/>
              <p:nvPr/>
            </p:nvCxnSpPr>
            <p:spPr>
              <a:xfrm flipH="1">
                <a:off x="2757192" y="1918327"/>
                <a:ext cx="0" cy="73152"/>
              </a:xfrm>
              <a:prstGeom prst="straightConnector1">
                <a:avLst/>
              </a:prstGeom>
              <a:noFill/>
              <a:ln w="12700" cap="flat" cmpd="sng" algn="ctr">
                <a:solidFill>
                  <a:sysClr val="window" lastClr="FFFFFF"/>
                </a:solidFill>
                <a:prstDash val="solid"/>
                <a:miter lim="800000"/>
                <a:tailEnd type="triangle" w="med" len="sm"/>
              </a:ln>
              <a:effectLst/>
            </p:spPr>
          </p:cxnSp>
          <p:cxnSp>
            <p:nvCxnSpPr>
              <p:cNvPr id="316" name="Straight Arrow Connector 315">
                <a:extLst>
                  <a:ext uri="{FF2B5EF4-FFF2-40B4-BE49-F238E27FC236}">
                    <a16:creationId xmlns:a16="http://schemas.microsoft.com/office/drawing/2014/main" id="{D6D6D06C-1A12-4CFA-9E61-DD351279E569}"/>
                  </a:ext>
                </a:extLst>
              </p:cNvPr>
              <p:cNvCxnSpPr/>
              <p:nvPr/>
            </p:nvCxnSpPr>
            <p:spPr>
              <a:xfrm flipH="1">
                <a:off x="2752647" y="1923089"/>
                <a:ext cx="182880" cy="0"/>
              </a:xfrm>
              <a:prstGeom prst="straightConnector1">
                <a:avLst/>
              </a:prstGeom>
              <a:noFill/>
              <a:ln w="12700" cap="flat" cmpd="sng" algn="ctr">
                <a:solidFill>
                  <a:sysClr val="window" lastClr="FFFFFF"/>
                </a:solidFill>
                <a:prstDash val="solid"/>
                <a:miter lim="800000"/>
                <a:tailEnd type="none"/>
              </a:ln>
              <a:effectLst/>
            </p:spPr>
          </p:cxnSp>
        </p:grpSp>
        <p:grpSp>
          <p:nvGrpSpPr>
            <p:cNvPr id="168" name="Group 167">
              <a:extLst>
                <a:ext uri="{FF2B5EF4-FFF2-40B4-BE49-F238E27FC236}">
                  <a16:creationId xmlns:a16="http://schemas.microsoft.com/office/drawing/2014/main" id="{685A69FE-CA8E-46A5-89F9-5339A3ED9C47}"/>
                </a:ext>
              </a:extLst>
            </p:cNvPr>
            <p:cNvGrpSpPr/>
            <p:nvPr/>
          </p:nvGrpSpPr>
          <p:grpSpPr>
            <a:xfrm>
              <a:off x="3809972" y="8767952"/>
              <a:ext cx="229952" cy="431743"/>
              <a:chOff x="3805210" y="5519200"/>
              <a:chExt cx="229952" cy="431743"/>
            </a:xfrm>
          </p:grpSpPr>
          <p:cxnSp>
            <p:nvCxnSpPr>
              <p:cNvPr id="309" name="Straight Arrow Connector 308">
                <a:extLst>
                  <a:ext uri="{FF2B5EF4-FFF2-40B4-BE49-F238E27FC236}">
                    <a16:creationId xmlns:a16="http://schemas.microsoft.com/office/drawing/2014/main" id="{1261A8B7-97D9-4A64-A696-818DF4B40213}"/>
                  </a:ext>
                </a:extLst>
              </p:cNvPr>
              <p:cNvCxnSpPr/>
              <p:nvPr/>
            </p:nvCxnSpPr>
            <p:spPr>
              <a:xfrm rot="10800000" flipH="1">
                <a:off x="3805210" y="5519200"/>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310" name="Group 309">
                <a:extLst>
                  <a:ext uri="{FF2B5EF4-FFF2-40B4-BE49-F238E27FC236}">
                    <a16:creationId xmlns:a16="http://schemas.microsoft.com/office/drawing/2014/main" id="{109AA7EB-B8C1-4DB0-BDDB-38ED4AC9A9CF}"/>
                  </a:ext>
                </a:extLst>
              </p:cNvPr>
              <p:cNvGrpSpPr/>
              <p:nvPr/>
            </p:nvGrpSpPr>
            <p:grpSpPr>
              <a:xfrm rot="10800000">
                <a:off x="3806562" y="5709042"/>
                <a:ext cx="228600" cy="241901"/>
                <a:chOff x="3284473" y="4557234"/>
                <a:chExt cx="228600" cy="241901"/>
              </a:xfrm>
            </p:grpSpPr>
            <p:cxnSp>
              <p:nvCxnSpPr>
                <p:cNvPr id="311" name="Straight Arrow Connector 310">
                  <a:extLst>
                    <a:ext uri="{FF2B5EF4-FFF2-40B4-BE49-F238E27FC236}">
                      <a16:creationId xmlns:a16="http://schemas.microsoft.com/office/drawing/2014/main" id="{D5E99F10-05B1-4106-A3D5-B611EE70D9B5}"/>
                    </a:ext>
                  </a:extLst>
                </p:cNvPr>
                <p:cNvCxnSpPr/>
                <p:nvPr/>
              </p:nvCxnSpPr>
              <p:spPr>
                <a:xfrm flipH="1">
                  <a:off x="3284473" y="4799135"/>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312" name="Group 311">
                  <a:extLst>
                    <a:ext uri="{FF2B5EF4-FFF2-40B4-BE49-F238E27FC236}">
                      <a16:creationId xmlns:a16="http://schemas.microsoft.com/office/drawing/2014/main" id="{E5147C20-E84E-41CE-B77E-58B3CBD44D7A}"/>
                    </a:ext>
                  </a:extLst>
                </p:cNvPr>
                <p:cNvGrpSpPr/>
                <p:nvPr/>
              </p:nvGrpSpPr>
              <p:grpSpPr>
                <a:xfrm flipV="1">
                  <a:off x="3325372" y="4557234"/>
                  <a:ext cx="182880" cy="73152"/>
                  <a:chOff x="2752647" y="1918327"/>
                  <a:chExt cx="182880" cy="73152"/>
                </a:xfrm>
              </p:grpSpPr>
              <p:cxnSp>
                <p:nvCxnSpPr>
                  <p:cNvPr id="313" name="Straight Arrow Connector 312">
                    <a:extLst>
                      <a:ext uri="{FF2B5EF4-FFF2-40B4-BE49-F238E27FC236}">
                        <a16:creationId xmlns:a16="http://schemas.microsoft.com/office/drawing/2014/main" id="{03632147-2A2C-432B-BF4E-D2DBCB315369}"/>
                      </a:ext>
                    </a:extLst>
                  </p:cNvPr>
                  <p:cNvCxnSpPr/>
                  <p:nvPr/>
                </p:nvCxnSpPr>
                <p:spPr>
                  <a:xfrm flipH="1">
                    <a:off x="2757192" y="1918327"/>
                    <a:ext cx="0" cy="73152"/>
                  </a:xfrm>
                  <a:prstGeom prst="straightConnector1">
                    <a:avLst/>
                  </a:prstGeom>
                  <a:noFill/>
                  <a:ln w="12700" cap="flat" cmpd="sng" algn="ctr">
                    <a:solidFill>
                      <a:sysClr val="window" lastClr="FFFFFF"/>
                    </a:solidFill>
                    <a:prstDash val="solid"/>
                    <a:miter lim="800000"/>
                    <a:tailEnd type="triangle" w="med" len="sm"/>
                  </a:ln>
                  <a:effectLst/>
                </p:spPr>
              </p:cxnSp>
              <p:cxnSp>
                <p:nvCxnSpPr>
                  <p:cNvPr id="314" name="Straight Arrow Connector 313">
                    <a:extLst>
                      <a:ext uri="{FF2B5EF4-FFF2-40B4-BE49-F238E27FC236}">
                        <a16:creationId xmlns:a16="http://schemas.microsoft.com/office/drawing/2014/main" id="{36E1EA0E-EE73-49EB-BDA4-B3A55E6B9B51}"/>
                      </a:ext>
                    </a:extLst>
                  </p:cNvPr>
                  <p:cNvCxnSpPr/>
                  <p:nvPr/>
                </p:nvCxnSpPr>
                <p:spPr>
                  <a:xfrm flipH="1">
                    <a:off x="2752647" y="1923089"/>
                    <a:ext cx="182880" cy="0"/>
                  </a:xfrm>
                  <a:prstGeom prst="straightConnector1">
                    <a:avLst/>
                  </a:prstGeom>
                  <a:noFill/>
                  <a:ln w="12700" cap="flat" cmpd="sng" algn="ctr">
                    <a:solidFill>
                      <a:sysClr val="window" lastClr="FFFFFF"/>
                    </a:solidFill>
                    <a:prstDash val="solid"/>
                    <a:miter lim="800000"/>
                    <a:tailEnd type="none"/>
                  </a:ln>
                  <a:effectLst/>
                </p:spPr>
              </p:cxnSp>
            </p:grpSp>
          </p:grpSp>
        </p:grpSp>
        <p:grpSp>
          <p:nvGrpSpPr>
            <p:cNvPr id="169" name="Group 168">
              <a:extLst>
                <a:ext uri="{FF2B5EF4-FFF2-40B4-BE49-F238E27FC236}">
                  <a16:creationId xmlns:a16="http://schemas.microsoft.com/office/drawing/2014/main" id="{F7380A40-0C29-4833-961D-6C477CC50F0C}"/>
                </a:ext>
              </a:extLst>
            </p:cNvPr>
            <p:cNvGrpSpPr/>
            <p:nvPr/>
          </p:nvGrpSpPr>
          <p:grpSpPr>
            <a:xfrm rot="10800000">
              <a:off x="5637453" y="8765207"/>
              <a:ext cx="228600" cy="241901"/>
              <a:chOff x="3284473" y="4557234"/>
              <a:chExt cx="228600" cy="241901"/>
            </a:xfrm>
          </p:grpSpPr>
          <p:cxnSp>
            <p:nvCxnSpPr>
              <p:cNvPr id="305" name="Straight Arrow Connector 304">
                <a:extLst>
                  <a:ext uri="{FF2B5EF4-FFF2-40B4-BE49-F238E27FC236}">
                    <a16:creationId xmlns:a16="http://schemas.microsoft.com/office/drawing/2014/main" id="{EC46DED3-D598-4E10-A87B-FFB4009F8E9D}"/>
                  </a:ext>
                </a:extLst>
              </p:cNvPr>
              <p:cNvCxnSpPr/>
              <p:nvPr/>
            </p:nvCxnSpPr>
            <p:spPr>
              <a:xfrm flipH="1">
                <a:off x="3284473" y="4799135"/>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306" name="Group 305">
                <a:extLst>
                  <a:ext uri="{FF2B5EF4-FFF2-40B4-BE49-F238E27FC236}">
                    <a16:creationId xmlns:a16="http://schemas.microsoft.com/office/drawing/2014/main" id="{A10599E0-4BC6-4A58-A14C-70521CCC552C}"/>
                  </a:ext>
                </a:extLst>
              </p:cNvPr>
              <p:cNvGrpSpPr/>
              <p:nvPr/>
            </p:nvGrpSpPr>
            <p:grpSpPr>
              <a:xfrm flipV="1">
                <a:off x="3325372" y="4557234"/>
                <a:ext cx="182880" cy="73152"/>
                <a:chOff x="2752647" y="1918327"/>
                <a:chExt cx="182880" cy="73152"/>
              </a:xfrm>
            </p:grpSpPr>
            <p:cxnSp>
              <p:nvCxnSpPr>
                <p:cNvPr id="307" name="Straight Arrow Connector 306">
                  <a:extLst>
                    <a:ext uri="{FF2B5EF4-FFF2-40B4-BE49-F238E27FC236}">
                      <a16:creationId xmlns:a16="http://schemas.microsoft.com/office/drawing/2014/main" id="{FD7245DA-48F6-4A35-8520-77AD4E4ED83F}"/>
                    </a:ext>
                  </a:extLst>
                </p:cNvPr>
                <p:cNvCxnSpPr/>
                <p:nvPr/>
              </p:nvCxnSpPr>
              <p:spPr>
                <a:xfrm flipH="1">
                  <a:off x="2757192" y="1918327"/>
                  <a:ext cx="0" cy="73152"/>
                </a:xfrm>
                <a:prstGeom prst="straightConnector1">
                  <a:avLst/>
                </a:prstGeom>
                <a:noFill/>
                <a:ln w="12700" cap="flat" cmpd="sng" algn="ctr">
                  <a:solidFill>
                    <a:sysClr val="window" lastClr="FFFFFF"/>
                  </a:solidFill>
                  <a:prstDash val="solid"/>
                  <a:miter lim="800000"/>
                  <a:tailEnd type="triangle" w="med" len="sm"/>
                </a:ln>
                <a:effectLst/>
              </p:spPr>
            </p:cxnSp>
            <p:cxnSp>
              <p:nvCxnSpPr>
                <p:cNvPr id="308" name="Straight Arrow Connector 307">
                  <a:extLst>
                    <a:ext uri="{FF2B5EF4-FFF2-40B4-BE49-F238E27FC236}">
                      <a16:creationId xmlns:a16="http://schemas.microsoft.com/office/drawing/2014/main" id="{70C2DF2B-B071-47B6-95EC-830C85434136}"/>
                    </a:ext>
                  </a:extLst>
                </p:cNvPr>
                <p:cNvCxnSpPr/>
                <p:nvPr/>
              </p:nvCxnSpPr>
              <p:spPr>
                <a:xfrm flipH="1">
                  <a:off x="2752647" y="1923089"/>
                  <a:ext cx="182880" cy="0"/>
                </a:xfrm>
                <a:prstGeom prst="straightConnector1">
                  <a:avLst/>
                </a:prstGeom>
                <a:noFill/>
                <a:ln w="12700" cap="flat" cmpd="sng" algn="ctr">
                  <a:solidFill>
                    <a:sysClr val="window" lastClr="FFFFFF"/>
                  </a:solidFill>
                  <a:prstDash val="solid"/>
                  <a:miter lim="800000"/>
                  <a:tailEnd type="none"/>
                </a:ln>
                <a:effectLst/>
              </p:spPr>
            </p:cxnSp>
          </p:grpSp>
        </p:grpSp>
        <p:cxnSp>
          <p:nvCxnSpPr>
            <p:cNvPr id="170" name="Straight Connector 169">
              <a:extLst>
                <a:ext uri="{FF2B5EF4-FFF2-40B4-BE49-F238E27FC236}">
                  <a16:creationId xmlns:a16="http://schemas.microsoft.com/office/drawing/2014/main" id="{0C87CC99-01F2-4A73-B5BE-1EEB8584251E}"/>
                </a:ext>
              </a:extLst>
            </p:cNvPr>
            <p:cNvCxnSpPr>
              <a:cxnSpLocks/>
            </p:cNvCxnSpPr>
            <p:nvPr/>
          </p:nvCxnSpPr>
          <p:spPr>
            <a:xfrm>
              <a:off x="6853258" y="8855902"/>
              <a:ext cx="2745922" cy="0"/>
            </a:xfrm>
            <a:prstGeom prst="line">
              <a:avLst/>
            </a:prstGeom>
            <a:noFill/>
            <a:ln w="19050" cap="flat" cmpd="sng" algn="ctr">
              <a:solidFill>
                <a:sysClr val="window" lastClr="FFFFFF"/>
              </a:solidFill>
              <a:prstDash val="dash"/>
              <a:miter lim="800000"/>
            </a:ln>
            <a:effectLst/>
          </p:spPr>
        </p:cxnSp>
        <p:cxnSp>
          <p:nvCxnSpPr>
            <p:cNvPr id="171" name="Straight Connector 170">
              <a:extLst>
                <a:ext uri="{FF2B5EF4-FFF2-40B4-BE49-F238E27FC236}">
                  <a16:creationId xmlns:a16="http://schemas.microsoft.com/office/drawing/2014/main" id="{8506E1FE-CB52-4E78-9776-0E0D69A9C45B}"/>
                </a:ext>
              </a:extLst>
            </p:cNvPr>
            <p:cNvCxnSpPr>
              <a:cxnSpLocks/>
            </p:cNvCxnSpPr>
            <p:nvPr/>
          </p:nvCxnSpPr>
          <p:spPr>
            <a:xfrm>
              <a:off x="8686825" y="8405103"/>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cxnSp>
          <p:nvCxnSpPr>
            <p:cNvPr id="172" name="Straight Connector 171">
              <a:extLst>
                <a:ext uri="{FF2B5EF4-FFF2-40B4-BE49-F238E27FC236}">
                  <a16:creationId xmlns:a16="http://schemas.microsoft.com/office/drawing/2014/main" id="{C8BAB34C-1F13-419F-95D7-BC8E2DF25210}"/>
                </a:ext>
              </a:extLst>
            </p:cNvPr>
            <p:cNvCxnSpPr>
              <a:cxnSpLocks/>
            </p:cNvCxnSpPr>
            <p:nvPr/>
          </p:nvCxnSpPr>
          <p:spPr>
            <a:xfrm>
              <a:off x="9603745" y="8855902"/>
              <a:ext cx="1832965" cy="0"/>
            </a:xfrm>
            <a:prstGeom prst="line">
              <a:avLst/>
            </a:prstGeom>
            <a:noFill/>
            <a:ln w="19050" cap="flat" cmpd="sng" algn="ctr">
              <a:solidFill>
                <a:sysClr val="window" lastClr="FFFFFF"/>
              </a:solidFill>
              <a:prstDash val="dash"/>
              <a:miter lim="800000"/>
            </a:ln>
            <a:effectLst/>
          </p:spPr>
        </p:cxnSp>
        <p:cxnSp>
          <p:nvCxnSpPr>
            <p:cNvPr id="173" name="Straight Connector 172">
              <a:extLst>
                <a:ext uri="{FF2B5EF4-FFF2-40B4-BE49-F238E27FC236}">
                  <a16:creationId xmlns:a16="http://schemas.microsoft.com/office/drawing/2014/main" id="{FA357379-24C1-4859-A881-EFF3254ECBF3}"/>
                </a:ext>
              </a:extLst>
            </p:cNvPr>
            <p:cNvCxnSpPr>
              <a:cxnSpLocks/>
            </p:cNvCxnSpPr>
            <p:nvPr/>
          </p:nvCxnSpPr>
          <p:spPr>
            <a:xfrm>
              <a:off x="10515625" y="8405101"/>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grpSp>
          <p:nvGrpSpPr>
            <p:cNvPr id="174" name="Group 173">
              <a:extLst>
                <a:ext uri="{FF2B5EF4-FFF2-40B4-BE49-F238E27FC236}">
                  <a16:creationId xmlns:a16="http://schemas.microsoft.com/office/drawing/2014/main" id="{6594A4C8-99D9-40BC-BD14-903AAB2393DC}"/>
                </a:ext>
              </a:extLst>
            </p:cNvPr>
            <p:cNvGrpSpPr/>
            <p:nvPr/>
          </p:nvGrpSpPr>
          <p:grpSpPr>
            <a:xfrm rot="10800000" flipV="1">
              <a:off x="12850642" y="8722029"/>
              <a:ext cx="182880" cy="73152"/>
              <a:chOff x="2752647" y="1918327"/>
              <a:chExt cx="182880" cy="73152"/>
            </a:xfrm>
          </p:grpSpPr>
          <p:cxnSp>
            <p:nvCxnSpPr>
              <p:cNvPr id="303" name="Straight Arrow Connector 302">
                <a:extLst>
                  <a:ext uri="{FF2B5EF4-FFF2-40B4-BE49-F238E27FC236}">
                    <a16:creationId xmlns:a16="http://schemas.microsoft.com/office/drawing/2014/main" id="{56943D89-A74B-43CD-853B-AAB4403456D3}"/>
                  </a:ext>
                </a:extLst>
              </p:cNvPr>
              <p:cNvCxnSpPr/>
              <p:nvPr/>
            </p:nvCxnSpPr>
            <p:spPr>
              <a:xfrm flipH="1">
                <a:off x="2757192" y="1918327"/>
                <a:ext cx="0" cy="73152"/>
              </a:xfrm>
              <a:prstGeom prst="straightConnector1">
                <a:avLst/>
              </a:prstGeom>
              <a:noFill/>
              <a:ln w="12700" cap="flat" cmpd="sng" algn="ctr">
                <a:solidFill>
                  <a:sysClr val="window" lastClr="FFFFFF"/>
                </a:solidFill>
                <a:prstDash val="solid"/>
                <a:miter lim="800000"/>
                <a:tailEnd type="triangle" w="med" len="sm"/>
              </a:ln>
              <a:effectLst/>
            </p:spPr>
          </p:cxnSp>
          <p:cxnSp>
            <p:nvCxnSpPr>
              <p:cNvPr id="304" name="Straight Arrow Connector 303">
                <a:extLst>
                  <a:ext uri="{FF2B5EF4-FFF2-40B4-BE49-F238E27FC236}">
                    <a16:creationId xmlns:a16="http://schemas.microsoft.com/office/drawing/2014/main" id="{6555F780-FE17-4DC6-9608-37B0150D6A02}"/>
                  </a:ext>
                </a:extLst>
              </p:cNvPr>
              <p:cNvCxnSpPr/>
              <p:nvPr/>
            </p:nvCxnSpPr>
            <p:spPr>
              <a:xfrm flipH="1">
                <a:off x="2752647" y="1923089"/>
                <a:ext cx="182880" cy="0"/>
              </a:xfrm>
              <a:prstGeom prst="straightConnector1">
                <a:avLst/>
              </a:prstGeom>
              <a:noFill/>
              <a:ln w="12700" cap="flat" cmpd="sng" algn="ctr">
                <a:solidFill>
                  <a:sysClr val="window" lastClr="FFFFFF"/>
                </a:solidFill>
                <a:prstDash val="solid"/>
                <a:miter lim="800000"/>
                <a:tailEnd type="none"/>
              </a:ln>
              <a:effectLst/>
            </p:spPr>
          </p:cxnSp>
        </p:grpSp>
        <p:grpSp>
          <p:nvGrpSpPr>
            <p:cNvPr id="175" name="Group 174">
              <a:extLst>
                <a:ext uri="{FF2B5EF4-FFF2-40B4-BE49-F238E27FC236}">
                  <a16:creationId xmlns:a16="http://schemas.microsoft.com/office/drawing/2014/main" id="{717BCF42-F268-4E30-A5FD-F48567349C4D}"/>
                </a:ext>
              </a:extLst>
            </p:cNvPr>
            <p:cNvGrpSpPr/>
            <p:nvPr/>
          </p:nvGrpSpPr>
          <p:grpSpPr>
            <a:xfrm rot="10800000">
              <a:off x="11048402" y="8760601"/>
              <a:ext cx="228600" cy="241901"/>
              <a:chOff x="3284473" y="4557234"/>
              <a:chExt cx="228600" cy="241901"/>
            </a:xfrm>
          </p:grpSpPr>
          <p:cxnSp>
            <p:nvCxnSpPr>
              <p:cNvPr id="299" name="Straight Arrow Connector 298">
                <a:extLst>
                  <a:ext uri="{FF2B5EF4-FFF2-40B4-BE49-F238E27FC236}">
                    <a16:creationId xmlns:a16="http://schemas.microsoft.com/office/drawing/2014/main" id="{BE953F5D-B26D-45FD-84A5-E144FDF8B583}"/>
                  </a:ext>
                </a:extLst>
              </p:cNvPr>
              <p:cNvCxnSpPr/>
              <p:nvPr/>
            </p:nvCxnSpPr>
            <p:spPr>
              <a:xfrm flipH="1">
                <a:off x="3284473" y="4799135"/>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300" name="Group 299">
                <a:extLst>
                  <a:ext uri="{FF2B5EF4-FFF2-40B4-BE49-F238E27FC236}">
                    <a16:creationId xmlns:a16="http://schemas.microsoft.com/office/drawing/2014/main" id="{084F1765-3C00-4221-B868-C4B9863516AD}"/>
                  </a:ext>
                </a:extLst>
              </p:cNvPr>
              <p:cNvGrpSpPr/>
              <p:nvPr/>
            </p:nvGrpSpPr>
            <p:grpSpPr>
              <a:xfrm flipV="1">
                <a:off x="3325372" y="4557234"/>
                <a:ext cx="182880" cy="73152"/>
                <a:chOff x="2752647" y="1918327"/>
                <a:chExt cx="182880" cy="73152"/>
              </a:xfrm>
            </p:grpSpPr>
            <p:cxnSp>
              <p:nvCxnSpPr>
                <p:cNvPr id="301" name="Straight Arrow Connector 300">
                  <a:extLst>
                    <a:ext uri="{FF2B5EF4-FFF2-40B4-BE49-F238E27FC236}">
                      <a16:creationId xmlns:a16="http://schemas.microsoft.com/office/drawing/2014/main" id="{98C1E406-03F9-4DA2-B4F9-1A72A779BDB6}"/>
                    </a:ext>
                  </a:extLst>
                </p:cNvPr>
                <p:cNvCxnSpPr/>
                <p:nvPr/>
              </p:nvCxnSpPr>
              <p:spPr>
                <a:xfrm flipH="1">
                  <a:off x="2757192" y="1918327"/>
                  <a:ext cx="0" cy="73152"/>
                </a:xfrm>
                <a:prstGeom prst="straightConnector1">
                  <a:avLst/>
                </a:prstGeom>
                <a:noFill/>
                <a:ln w="12700" cap="flat" cmpd="sng" algn="ctr">
                  <a:solidFill>
                    <a:sysClr val="window" lastClr="FFFFFF"/>
                  </a:solidFill>
                  <a:prstDash val="solid"/>
                  <a:miter lim="800000"/>
                  <a:tailEnd type="triangle" w="med" len="sm"/>
                </a:ln>
                <a:effectLst/>
              </p:spPr>
            </p:cxnSp>
            <p:cxnSp>
              <p:nvCxnSpPr>
                <p:cNvPr id="302" name="Straight Arrow Connector 301">
                  <a:extLst>
                    <a:ext uri="{FF2B5EF4-FFF2-40B4-BE49-F238E27FC236}">
                      <a16:creationId xmlns:a16="http://schemas.microsoft.com/office/drawing/2014/main" id="{A8844D64-AC2B-4213-B328-B99120F62D71}"/>
                    </a:ext>
                  </a:extLst>
                </p:cNvPr>
                <p:cNvCxnSpPr/>
                <p:nvPr/>
              </p:nvCxnSpPr>
              <p:spPr>
                <a:xfrm flipH="1">
                  <a:off x="2752647" y="1923089"/>
                  <a:ext cx="182880" cy="0"/>
                </a:xfrm>
                <a:prstGeom prst="straightConnector1">
                  <a:avLst/>
                </a:prstGeom>
                <a:noFill/>
                <a:ln w="12700" cap="flat" cmpd="sng" algn="ctr">
                  <a:solidFill>
                    <a:sysClr val="window" lastClr="FFFFFF"/>
                  </a:solidFill>
                  <a:prstDash val="solid"/>
                  <a:miter lim="800000"/>
                  <a:tailEnd type="none"/>
                </a:ln>
                <a:effectLst/>
              </p:spPr>
            </p:cxnSp>
          </p:grpSp>
        </p:grpSp>
        <p:cxnSp>
          <p:nvCxnSpPr>
            <p:cNvPr id="176" name="Straight Connector 175">
              <a:extLst>
                <a:ext uri="{FF2B5EF4-FFF2-40B4-BE49-F238E27FC236}">
                  <a16:creationId xmlns:a16="http://schemas.microsoft.com/office/drawing/2014/main" id="{A6472B54-E877-4A72-B4BA-97721EA0FF27}"/>
                </a:ext>
              </a:extLst>
            </p:cNvPr>
            <p:cNvCxnSpPr>
              <a:cxnSpLocks/>
            </p:cNvCxnSpPr>
            <p:nvPr/>
          </p:nvCxnSpPr>
          <p:spPr>
            <a:xfrm flipV="1">
              <a:off x="10515539" y="7952710"/>
              <a:ext cx="1652649" cy="1"/>
            </a:xfrm>
            <a:prstGeom prst="line">
              <a:avLst/>
            </a:prstGeom>
            <a:noFill/>
            <a:ln w="19050" cap="flat" cmpd="sng" algn="ctr">
              <a:solidFill>
                <a:sysClr val="window" lastClr="FFFFFF"/>
              </a:solidFill>
              <a:prstDash val="dash"/>
              <a:miter lim="800000"/>
            </a:ln>
            <a:effectLst/>
          </p:spPr>
        </p:cxnSp>
        <p:cxnSp>
          <p:nvCxnSpPr>
            <p:cNvPr id="177" name="Straight Connector 176">
              <a:extLst>
                <a:ext uri="{FF2B5EF4-FFF2-40B4-BE49-F238E27FC236}">
                  <a16:creationId xmlns:a16="http://schemas.microsoft.com/office/drawing/2014/main" id="{63D5E34A-8993-44BD-9D35-95286DFB59EE}"/>
                </a:ext>
              </a:extLst>
            </p:cNvPr>
            <p:cNvCxnSpPr>
              <a:cxnSpLocks/>
            </p:cNvCxnSpPr>
            <p:nvPr/>
          </p:nvCxnSpPr>
          <p:spPr>
            <a:xfrm>
              <a:off x="10515625" y="7262101"/>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cxnSp>
          <p:nvCxnSpPr>
            <p:cNvPr id="178" name="Straight Connector 177">
              <a:extLst>
                <a:ext uri="{FF2B5EF4-FFF2-40B4-BE49-F238E27FC236}">
                  <a16:creationId xmlns:a16="http://schemas.microsoft.com/office/drawing/2014/main" id="{5DB4773F-7AD9-4E9E-B6EC-CC48BED9099A}"/>
                </a:ext>
              </a:extLst>
            </p:cNvPr>
            <p:cNvCxnSpPr>
              <a:cxnSpLocks/>
            </p:cNvCxnSpPr>
            <p:nvPr/>
          </p:nvCxnSpPr>
          <p:spPr>
            <a:xfrm>
              <a:off x="11430025" y="7262101"/>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grpSp>
          <p:nvGrpSpPr>
            <p:cNvPr id="179" name="Group 178">
              <a:extLst>
                <a:ext uri="{FF2B5EF4-FFF2-40B4-BE49-F238E27FC236}">
                  <a16:creationId xmlns:a16="http://schemas.microsoft.com/office/drawing/2014/main" id="{33727136-8BE0-4831-A6BD-D55C246429FF}"/>
                </a:ext>
              </a:extLst>
            </p:cNvPr>
            <p:cNvGrpSpPr/>
            <p:nvPr/>
          </p:nvGrpSpPr>
          <p:grpSpPr>
            <a:xfrm>
              <a:off x="4205869" y="7855520"/>
              <a:ext cx="228600" cy="189882"/>
              <a:chOff x="2374900" y="1733207"/>
              <a:chExt cx="228600" cy="189882"/>
            </a:xfrm>
          </p:grpSpPr>
          <p:cxnSp>
            <p:nvCxnSpPr>
              <p:cNvPr id="297" name="Straight Arrow Connector 296">
                <a:extLst>
                  <a:ext uri="{FF2B5EF4-FFF2-40B4-BE49-F238E27FC236}">
                    <a16:creationId xmlns:a16="http://schemas.microsoft.com/office/drawing/2014/main" id="{4FCE3938-ADC0-467F-B5CA-2C2BA38EA5B6}"/>
                  </a:ext>
                </a:extLst>
              </p:cNvPr>
              <p:cNvCxnSpPr/>
              <p:nvPr/>
            </p:nvCxnSpPr>
            <p:spPr>
              <a:xfrm flipH="1">
                <a:off x="2374900" y="1733207"/>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98" name="Straight Arrow Connector 297">
                <a:extLst>
                  <a:ext uri="{FF2B5EF4-FFF2-40B4-BE49-F238E27FC236}">
                    <a16:creationId xmlns:a16="http://schemas.microsoft.com/office/drawing/2014/main" id="{7C99B29E-94AF-46F4-B79C-5B313E39CB1D}"/>
                  </a:ext>
                </a:extLst>
              </p:cNvPr>
              <p:cNvCxnSpPr/>
              <p:nvPr/>
            </p:nvCxnSpPr>
            <p:spPr>
              <a:xfrm flipH="1">
                <a:off x="2374900" y="1923089"/>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180" name="Group 179">
              <a:extLst>
                <a:ext uri="{FF2B5EF4-FFF2-40B4-BE49-F238E27FC236}">
                  <a16:creationId xmlns:a16="http://schemas.microsoft.com/office/drawing/2014/main" id="{07AAD22D-C6BF-4C1F-8C84-1CC7CE945169}"/>
                </a:ext>
              </a:extLst>
            </p:cNvPr>
            <p:cNvGrpSpPr/>
            <p:nvPr/>
          </p:nvGrpSpPr>
          <p:grpSpPr>
            <a:xfrm>
              <a:off x="3291441" y="7794493"/>
              <a:ext cx="228600" cy="250874"/>
              <a:chOff x="3289260" y="1672272"/>
              <a:chExt cx="228600" cy="250874"/>
            </a:xfrm>
          </p:grpSpPr>
          <p:cxnSp>
            <p:nvCxnSpPr>
              <p:cNvPr id="293" name="Straight Arrow Connector 292">
                <a:extLst>
                  <a:ext uri="{FF2B5EF4-FFF2-40B4-BE49-F238E27FC236}">
                    <a16:creationId xmlns:a16="http://schemas.microsoft.com/office/drawing/2014/main" id="{38383780-FD9E-4A73-AB12-8E6820BC0D4C}"/>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94" name="Group 293">
                <a:extLst>
                  <a:ext uri="{FF2B5EF4-FFF2-40B4-BE49-F238E27FC236}">
                    <a16:creationId xmlns:a16="http://schemas.microsoft.com/office/drawing/2014/main" id="{10E604C4-170C-483B-9E56-350013F78CB6}"/>
                  </a:ext>
                </a:extLst>
              </p:cNvPr>
              <p:cNvGrpSpPr/>
              <p:nvPr/>
            </p:nvGrpSpPr>
            <p:grpSpPr>
              <a:xfrm>
                <a:off x="3289260" y="1672272"/>
                <a:ext cx="228600" cy="73209"/>
                <a:chOff x="3289260" y="1660055"/>
                <a:chExt cx="228600" cy="73209"/>
              </a:xfrm>
            </p:grpSpPr>
            <p:cxnSp>
              <p:nvCxnSpPr>
                <p:cNvPr id="295" name="Straight Arrow Connector 294">
                  <a:extLst>
                    <a:ext uri="{FF2B5EF4-FFF2-40B4-BE49-F238E27FC236}">
                      <a16:creationId xmlns:a16="http://schemas.microsoft.com/office/drawing/2014/main" id="{5A96B612-5F97-4308-9155-C8EF657DD66F}"/>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96" name="Straight Arrow Connector 295">
                  <a:extLst>
                    <a:ext uri="{FF2B5EF4-FFF2-40B4-BE49-F238E27FC236}">
                      <a16:creationId xmlns:a16="http://schemas.microsoft.com/office/drawing/2014/main" id="{EB18ABC2-5309-4F42-90C2-B289F1C3A188}"/>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81" name="Group 180">
              <a:extLst>
                <a:ext uri="{FF2B5EF4-FFF2-40B4-BE49-F238E27FC236}">
                  <a16:creationId xmlns:a16="http://schemas.microsoft.com/office/drawing/2014/main" id="{8247BE45-F08A-47D3-A7AB-0E0CAF39D1ED}"/>
                </a:ext>
              </a:extLst>
            </p:cNvPr>
            <p:cNvGrpSpPr/>
            <p:nvPr/>
          </p:nvGrpSpPr>
          <p:grpSpPr>
            <a:xfrm>
              <a:off x="5117573" y="7794493"/>
              <a:ext cx="228600" cy="250874"/>
              <a:chOff x="3289260" y="1672272"/>
              <a:chExt cx="228600" cy="250874"/>
            </a:xfrm>
          </p:grpSpPr>
          <p:cxnSp>
            <p:nvCxnSpPr>
              <p:cNvPr id="289" name="Straight Arrow Connector 288">
                <a:extLst>
                  <a:ext uri="{FF2B5EF4-FFF2-40B4-BE49-F238E27FC236}">
                    <a16:creationId xmlns:a16="http://schemas.microsoft.com/office/drawing/2014/main" id="{23EC3C26-A188-4404-9C68-F1B9D1F4246F}"/>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90" name="Group 289">
                <a:extLst>
                  <a:ext uri="{FF2B5EF4-FFF2-40B4-BE49-F238E27FC236}">
                    <a16:creationId xmlns:a16="http://schemas.microsoft.com/office/drawing/2014/main" id="{106580DF-7C4E-459A-A833-18ED26DA575E}"/>
                  </a:ext>
                </a:extLst>
              </p:cNvPr>
              <p:cNvGrpSpPr/>
              <p:nvPr/>
            </p:nvGrpSpPr>
            <p:grpSpPr>
              <a:xfrm>
                <a:off x="3289260" y="1672272"/>
                <a:ext cx="228600" cy="73209"/>
                <a:chOff x="3289260" y="1660055"/>
                <a:chExt cx="228600" cy="73209"/>
              </a:xfrm>
            </p:grpSpPr>
            <p:cxnSp>
              <p:nvCxnSpPr>
                <p:cNvPr id="291" name="Straight Arrow Connector 290">
                  <a:extLst>
                    <a:ext uri="{FF2B5EF4-FFF2-40B4-BE49-F238E27FC236}">
                      <a16:creationId xmlns:a16="http://schemas.microsoft.com/office/drawing/2014/main" id="{D8A0C7EB-2C8C-430E-B3C1-EE59970129B9}"/>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92" name="Straight Arrow Connector 291">
                  <a:extLst>
                    <a:ext uri="{FF2B5EF4-FFF2-40B4-BE49-F238E27FC236}">
                      <a16:creationId xmlns:a16="http://schemas.microsoft.com/office/drawing/2014/main" id="{8509F825-A788-4266-8DE3-600A0EEB88DA}"/>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82" name="Group 181">
              <a:extLst>
                <a:ext uri="{FF2B5EF4-FFF2-40B4-BE49-F238E27FC236}">
                  <a16:creationId xmlns:a16="http://schemas.microsoft.com/office/drawing/2014/main" id="{9135153E-3803-4443-A508-485DCFB61563}"/>
                </a:ext>
              </a:extLst>
            </p:cNvPr>
            <p:cNvGrpSpPr/>
            <p:nvPr/>
          </p:nvGrpSpPr>
          <p:grpSpPr>
            <a:xfrm>
              <a:off x="5909968" y="7794493"/>
              <a:ext cx="228600" cy="250874"/>
              <a:chOff x="3289260" y="1672272"/>
              <a:chExt cx="228600" cy="250874"/>
            </a:xfrm>
          </p:grpSpPr>
          <p:cxnSp>
            <p:nvCxnSpPr>
              <p:cNvPr id="285" name="Straight Arrow Connector 284">
                <a:extLst>
                  <a:ext uri="{FF2B5EF4-FFF2-40B4-BE49-F238E27FC236}">
                    <a16:creationId xmlns:a16="http://schemas.microsoft.com/office/drawing/2014/main" id="{514F6FCD-A766-43B9-A375-F7B159F9755C}"/>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86" name="Group 285">
                <a:extLst>
                  <a:ext uri="{FF2B5EF4-FFF2-40B4-BE49-F238E27FC236}">
                    <a16:creationId xmlns:a16="http://schemas.microsoft.com/office/drawing/2014/main" id="{F0EF4466-F71C-4E7B-936A-C7ACB9C1103C}"/>
                  </a:ext>
                </a:extLst>
              </p:cNvPr>
              <p:cNvGrpSpPr/>
              <p:nvPr/>
            </p:nvGrpSpPr>
            <p:grpSpPr>
              <a:xfrm>
                <a:off x="3289260" y="1672272"/>
                <a:ext cx="228600" cy="73209"/>
                <a:chOff x="3289260" y="1660055"/>
                <a:chExt cx="228600" cy="73209"/>
              </a:xfrm>
            </p:grpSpPr>
            <p:cxnSp>
              <p:nvCxnSpPr>
                <p:cNvPr id="287" name="Straight Arrow Connector 286">
                  <a:extLst>
                    <a:ext uri="{FF2B5EF4-FFF2-40B4-BE49-F238E27FC236}">
                      <a16:creationId xmlns:a16="http://schemas.microsoft.com/office/drawing/2014/main" id="{ADBB1FB1-DEB4-4B91-AA5B-8338EB3DC85A}"/>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88" name="Straight Arrow Connector 287">
                  <a:extLst>
                    <a:ext uri="{FF2B5EF4-FFF2-40B4-BE49-F238E27FC236}">
                      <a16:creationId xmlns:a16="http://schemas.microsoft.com/office/drawing/2014/main" id="{5773EDD4-1B96-4511-864C-EEF483F69812}"/>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83" name="Group 182">
              <a:extLst>
                <a:ext uri="{FF2B5EF4-FFF2-40B4-BE49-F238E27FC236}">
                  <a16:creationId xmlns:a16="http://schemas.microsoft.com/office/drawing/2014/main" id="{ACAD29A2-1008-486B-9597-8C7F94A1E7EB}"/>
                </a:ext>
              </a:extLst>
            </p:cNvPr>
            <p:cNvGrpSpPr/>
            <p:nvPr/>
          </p:nvGrpSpPr>
          <p:grpSpPr>
            <a:xfrm>
              <a:off x="6933764" y="7789661"/>
              <a:ext cx="228600" cy="250874"/>
              <a:chOff x="3289260" y="1672272"/>
              <a:chExt cx="228600" cy="250874"/>
            </a:xfrm>
          </p:grpSpPr>
          <p:cxnSp>
            <p:nvCxnSpPr>
              <p:cNvPr id="281" name="Straight Arrow Connector 280">
                <a:extLst>
                  <a:ext uri="{FF2B5EF4-FFF2-40B4-BE49-F238E27FC236}">
                    <a16:creationId xmlns:a16="http://schemas.microsoft.com/office/drawing/2014/main" id="{AA4D6DD6-A1F4-4A67-8F87-5322C7FF83B6}"/>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82" name="Group 281">
                <a:extLst>
                  <a:ext uri="{FF2B5EF4-FFF2-40B4-BE49-F238E27FC236}">
                    <a16:creationId xmlns:a16="http://schemas.microsoft.com/office/drawing/2014/main" id="{FB99778D-A26E-4DA7-8BAF-95A8F8583178}"/>
                  </a:ext>
                </a:extLst>
              </p:cNvPr>
              <p:cNvGrpSpPr/>
              <p:nvPr/>
            </p:nvGrpSpPr>
            <p:grpSpPr>
              <a:xfrm>
                <a:off x="3289260" y="1672272"/>
                <a:ext cx="228600" cy="73209"/>
                <a:chOff x="3289260" y="1660055"/>
                <a:chExt cx="228600" cy="73209"/>
              </a:xfrm>
            </p:grpSpPr>
            <p:cxnSp>
              <p:nvCxnSpPr>
                <p:cNvPr id="283" name="Straight Arrow Connector 282">
                  <a:extLst>
                    <a:ext uri="{FF2B5EF4-FFF2-40B4-BE49-F238E27FC236}">
                      <a16:creationId xmlns:a16="http://schemas.microsoft.com/office/drawing/2014/main" id="{75165099-4193-40CE-9C9C-F87CB6094983}"/>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84" name="Straight Arrow Connector 283">
                  <a:extLst>
                    <a:ext uri="{FF2B5EF4-FFF2-40B4-BE49-F238E27FC236}">
                      <a16:creationId xmlns:a16="http://schemas.microsoft.com/office/drawing/2014/main" id="{FF9594CA-1063-43C9-8B45-A7CF4272AC2B}"/>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cxnSp>
          <p:nvCxnSpPr>
            <p:cNvPr id="184" name="Straight Connector 183">
              <a:extLst>
                <a:ext uri="{FF2B5EF4-FFF2-40B4-BE49-F238E27FC236}">
                  <a16:creationId xmlns:a16="http://schemas.microsoft.com/office/drawing/2014/main" id="{27413CEB-6B37-47EF-9A61-F3716C813225}"/>
                </a:ext>
              </a:extLst>
            </p:cNvPr>
            <p:cNvCxnSpPr>
              <a:cxnSpLocks/>
            </p:cNvCxnSpPr>
            <p:nvPr/>
          </p:nvCxnSpPr>
          <p:spPr>
            <a:xfrm>
              <a:off x="6858020" y="8405103"/>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grpSp>
          <p:nvGrpSpPr>
            <p:cNvPr id="185" name="Group 184">
              <a:extLst>
                <a:ext uri="{FF2B5EF4-FFF2-40B4-BE49-F238E27FC236}">
                  <a16:creationId xmlns:a16="http://schemas.microsoft.com/office/drawing/2014/main" id="{18DC9217-A1B9-482C-8103-64BE2C7516ED}"/>
                </a:ext>
              </a:extLst>
            </p:cNvPr>
            <p:cNvGrpSpPr/>
            <p:nvPr/>
          </p:nvGrpSpPr>
          <p:grpSpPr>
            <a:xfrm rot="10800000">
              <a:off x="7472504" y="8767335"/>
              <a:ext cx="228600" cy="250874"/>
              <a:chOff x="3289260" y="1672272"/>
              <a:chExt cx="228600" cy="250874"/>
            </a:xfrm>
          </p:grpSpPr>
          <p:cxnSp>
            <p:nvCxnSpPr>
              <p:cNvPr id="277" name="Straight Arrow Connector 276">
                <a:extLst>
                  <a:ext uri="{FF2B5EF4-FFF2-40B4-BE49-F238E27FC236}">
                    <a16:creationId xmlns:a16="http://schemas.microsoft.com/office/drawing/2014/main" id="{5F654442-B0B9-42EF-B8B5-BF5CF4E7B56A}"/>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78" name="Group 277">
                <a:extLst>
                  <a:ext uri="{FF2B5EF4-FFF2-40B4-BE49-F238E27FC236}">
                    <a16:creationId xmlns:a16="http://schemas.microsoft.com/office/drawing/2014/main" id="{B923923A-20B3-4111-9C56-F62D0E727F1C}"/>
                  </a:ext>
                </a:extLst>
              </p:cNvPr>
              <p:cNvGrpSpPr/>
              <p:nvPr/>
            </p:nvGrpSpPr>
            <p:grpSpPr>
              <a:xfrm>
                <a:off x="3289260" y="1672272"/>
                <a:ext cx="228600" cy="73209"/>
                <a:chOff x="3289260" y="1660055"/>
                <a:chExt cx="228600" cy="73209"/>
              </a:xfrm>
            </p:grpSpPr>
            <p:cxnSp>
              <p:nvCxnSpPr>
                <p:cNvPr id="279" name="Straight Arrow Connector 278">
                  <a:extLst>
                    <a:ext uri="{FF2B5EF4-FFF2-40B4-BE49-F238E27FC236}">
                      <a16:creationId xmlns:a16="http://schemas.microsoft.com/office/drawing/2014/main" id="{3FAA1740-22AD-4BF7-9D00-0E324CC379A1}"/>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80" name="Straight Arrow Connector 279">
                  <a:extLst>
                    <a:ext uri="{FF2B5EF4-FFF2-40B4-BE49-F238E27FC236}">
                      <a16:creationId xmlns:a16="http://schemas.microsoft.com/office/drawing/2014/main" id="{57FBF743-2235-466A-98F4-BF7D31187FFB}"/>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86" name="Group 185">
              <a:extLst>
                <a:ext uri="{FF2B5EF4-FFF2-40B4-BE49-F238E27FC236}">
                  <a16:creationId xmlns:a16="http://schemas.microsoft.com/office/drawing/2014/main" id="{37DCB6D8-C60B-4B42-B465-9E13CD2A600B}"/>
                </a:ext>
              </a:extLst>
            </p:cNvPr>
            <p:cNvGrpSpPr/>
            <p:nvPr/>
          </p:nvGrpSpPr>
          <p:grpSpPr>
            <a:xfrm rot="10800000">
              <a:off x="8384858" y="8767335"/>
              <a:ext cx="228600" cy="250874"/>
              <a:chOff x="3289260" y="1672272"/>
              <a:chExt cx="228600" cy="250874"/>
            </a:xfrm>
          </p:grpSpPr>
          <p:cxnSp>
            <p:nvCxnSpPr>
              <p:cNvPr id="273" name="Straight Arrow Connector 272">
                <a:extLst>
                  <a:ext uri="{FF2B5EF4-FFF2-40B4-BE49-F238E27FC236}">
                    <a16:creationId xmlns:a16="http://schemas.microsoft.com/office/drawing/2014/main" id="{4586BD22-B5BD-4F97-9552-3E95C6B1DC11}"/>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74" name="Group 273">
                <a:extLst>
                  <a:ext uri="{FF2B5EF4-FFF2-40B4-BE49-F238E27FC236}">
                    <a16:creationId xmlns:a16="http://schemas.microsoft.com/office/drawing/2014/main" id="{2EC95331-F1AD-4ACA-AE03-46F5CE878E78}"/>
                  </a:ext>
                </a:extLst>
              </p:cNvPr>
              <p:cNvGrpSpPr/>
              <p:nvPr/>
            </p:nvGrpSpPr>
            <p:grpSpPr>
              <a:xfrm>
                <a:off x="3289260" y="1672272"/>
                <a:ext cx="228600" cy="73209"/>
                <a:chOff x="3289260" y="1660055"/>
                <a:chExt cx="228600" cy="73209"/>
              </a:xfrm>
            </p:grpSpPr>
            <p:cxnSp>
              <p:nvCxnSpPr>
                <p:cNvPr id="275" name="Straight Arrow Connector 274">
                  <a:extLst>
                    <a:ext uri="{FF2B5EF4-FFF2-40B4-BE49-F238E27FC236}">
                      <a16:creationId xmlns:a16="http://schemas.microsoft.com/office/drawing/2014/main" id="{F9F7CECA-EB43-4D72-8333-829730FC6F8E}"/>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76" name="Straight Arrow Connector 275">
                  <a:extLst>
                    <a:ext uri="{FF2B5EF4-FFF2-40B4-BE49-F238E27FC236}">
                      <a16:creationId xmlns:a16="http://schemas.microsoft.com/office/drawing/2014/main" id="{64F533CD-D66E-449F-B7C5-ACF4530EC151}"/>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87" name="Group 186">
              <a:extLst>
                <a:ext uri="{FF2B5EF4-FFF2-40B4-BE49-F238E27FC236}">
                  <a16:creationId xmlns:a16="http://schemas.microsoft.com/office/drawing/2014/main" id="{C5A4D5B5-D3BD-40C3-BCEE-B954572D217A}"/>
                </a:ext>
              </a:extLst>
            </p:cNvPr>
            <p:cNvGrpSpPr/>
            <p:nvPr/>
          </p:nvGrpSpPr>
          <p:grpSpPr>
            <a:xfrm>
              <a:off x="7847945" y="7789661"/>
              <a:ext cx="228600" cy="250874"/>
              <a:chOff x="3289260" y="1672272"/>
              <a:chExt cx="228600" cy="250874"/>
            </a:xfrm>
          </p:grpSpPr>
          <p:cxnSp>
            <p:nvCxnSpPr>
              <p:cNvPr id="269" name="Straight Arrow Connector 268">
                <a:extLst>
                  <a:ext uri="{FF2B5EF4-FFF2-40B4-BE49-F238E27FC236}">
                    <a16:creationId xmlns:a16="http://schemas.microsoft.com/office/drawing/2014/main" id="{F43CFE56-8AC2-42E9-AC2F-0324E51AAEB9}"/>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70" name="Group 269">
                <a:extLst>
                  <a:ext uri="{FF2B5EF4-FFF2-40B4-BE49-F238E27FC236}">
                    <a16:creationId xmlns:a16="http://schemas.microsoft.com/office/drawing/2014/main" id="{BA9ECBCF-4977-4169-B842-3F28F03484B4}"/>
                  </a:ext>
                </a:extLst>
              </p:cNvPr>
              <p:cNvGrpSpPr/>
              <p:nvPr/>
            </p:nvGrpSpPr>
            <p:grpSpPr>
              <a:xfrm>
                <a:off x="3289260" y="1672272"/>
                <a:ext cx="228600" cy="73209"/>
                <a:chOff x="3289260" y="1660055"/>
                <a:chExt cx="228600" cy="73209"/>
              </a:xfrm>
            </p:grpSpPr>
            <p:cxnSp>
              <p:nvCxnSpPr>
                <p:cNvPr id="271" name="Straight Arrow Connector 270">
                  <a:extLst>
                    <a:ext uri="{FF2B5EF4-FFF2-40B4-BE49-F238E27FC236}">
                      <a16:creationId xmlns:a16="http://schemas.microsoft.com/office/drawing/2014/main" id="{8EF285BB-3942-4DDF-9F06-CDBD66A7C081}"/>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72" name="Straight Arrow Connector 271">
                  <a:extLst>
                    <a:ext uri="{FF2B5EF4-FFF2-40B4-BE49-F238E27FC236}">
                      <a16:creationId xmlns:a16="http://schemas.microsoft.com/office/drawing/2014/main" id="{022E3F14-1BC9-43A9-BED4-DBEF52364806}"/>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88" name="Group 187">
              <a:extLst>
                <a:ext uri="{FF2B5EF4-FFF2-40B4-BE49-F238E27FC236}">
                  <a16:creationId xmlns:a16="http://schemas.microsoft.com/office/drawing/2014/main" id="{02457942-8F3C-44D5-92D6-9316F1F07AD8}"/>
                </a:ext>
              </a:extLst>
            </p:cNvPr>
            <p:cNvGrpSpPr/>
            <p:nvPr/>
          </p:nvGrpSpPr>
          <p:grpSpPr>
            <a:xfrm>
              <a:off x="8762333" y="7789661"/>
              <a:ext cx="228600" cy="250874"/>
              <a:chOff x="3289260" y="1672272"/>
              <a:chExt cx="228600" cy="250874"/>
            </a:xfrm>
          </p:grpSpPr>
          <p:cxnSp>
            <p:nvCxnSpPr>
              <p:cNvPr id="265" name="Straight Arrow Connector 264">
                <a:extLst>
                  <a:ext uri="{FF2B5EF4-FFF2-40B4-BE49-F238E27FC236}">
                    <a16:creationId xmlns:a16="http://schemas.microsoft.com/office/drawing/2014/main" id="{419B5298-75E4-4A5F-A6CA-9B16DF672693}"/>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66" name="Group 265">
                <a:extLst>
                  <a:ext uri="{FF2B5EF4-FFF2-40B4-BE49-F238E27FC236}">
                    <a16:creationId xmlns:a16="http://schemas.microsoft.com/office/drawing/2014/main" id="{CF7DA889-8CFA-446B-B95F-A763234491EB}"/>
                  </a:ext>
                </a:extLst>
              </p:cNvPr>
              <p:cNvGrpSpPr/>
              <p:nvPr/>
            </p:nvGrpSpPr>
            <p:grpSpPr>
              <a:xfrm>
                <a:off x="3289260" y="1672272"/>
                <a:ext cx="228600" cy="73209"/>
                <a:chOff x="3289260" y="1660055"/>
                <a:chExt cx="228600" cy="73209"/>
              </a:xfrm>
            </p:grpSpPr>
            <p:cxnSp>
              <p:nvCxnSpPr>
                <p:cNvPr id="267" name="Straight Arrow Connector 266">
                  <a:extLst>
                    <a:ext uri="{FF2B5EF4-FFF2-40B4-BE49-F238E27FC236}">
                      <a16:creationId xmlns:a16="http://schemas.microsoft.com/office/drawing/2014/main" id="{913FA8D3-B47C-4620-BFD3-ABCDF926B82A}"/>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68" name="Straight Arrow Connector 267">
                  <a:extLst>
                    <a:ext uri="{FF2B5EF4-FFF2-40B4-BE49-F238E27FC236}">
                      <a16:creationId xmlns:a16="http://schemas.microsoft.com/office/drawing/2014/main" id="{8ED34732-772E-45AF-A313-F34D26EFDB54}"/>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89" name="Group 188">
              <a:extLst>
                <a:ext uri="{FF2B5EF4-FFF2-40B4-BE49-F238E27FC236}">
                  <a16:creationId xmlns:a16="http://schemas.microsoft.com/office/drawing/2014/main" id="{84239D9F-3CAD-4F8F-80CC-0F004406AE3C}"/>
                </a:ext>
              </a:extLst>
            </p:cNvPr>
            <p:cNvGrpSpPr/>
            <p:nvPr/>
          </p:nvGrpSpPr>
          <p:grpSpPr>
            <a:xfrm rot="10800000">
              <a:off x="9298976" y="8767335"/>
              <a:ext cx="228600" cy="177665"/>
              <a:chOff x="3289260" y="1745481"/>
              <a:chExt cx="228600" cy="177665"/>
            </a:xfrm>
          </p:grpSpPr>
          <p:cxnSp>
            <p:nvCxnSpPr>
              <p:cNvPr id="263" name="Straight Arrow Connector 262">
                <a:extLst>
                  <a:ext uri="{FF2B5EF4-FFF2-40B4-BE49-F238E27FC236}">
                    <a16:creationId xmlns:a16="http://schemas.microsoft.com/office/drawing/2014/main" id="{57DA5C83-B145-4DE1-9482-6A44312E08DA}"/>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64" name="Straight Arrow Connector 263">
                <a:extLst>
                  <a:ext uri="{FF2B5EF4-FFF2-40B4-BE49-F238E27FC236}">
                    <a16:creationId xmlns:a16="http://schemas.microsoft.com/office/drawing/2014/main" id="{FC7E71F3-0439-4682-AB80-F1AC34C1717D}"/>
                  </a:ext>
                </a:extLst>
              </p:cNvPr>
              <p:cNvCxnSpPr/>
              <p:nvPr/>
            </p:nvCxnSpPr>
            <p:spPr>
              <a:xfrm flipH="1">
                <a:off x="3289260" y="1745481"/>
                <a:ext cx="228600" cy="0"/>
              </a:xfrm>
              <a:prstGeom prst="straightConnector1">
                <a:avLst/>
              </a:prstGeom>
              <a:noFill/>
              <a:ln w="12700" cap="flat" cmpd="sng" algn="ctr">
                <a:solidFill>
                  <a:sysClr val="window" lastClr="FFFFFF"/>
                </a:solidFill>
                <a:prstDash val="solid"/>
                <a:miter lim="800000"/>
                <a:tailEnd type="triangle"/>
              </a:ln>
              <a:effectLst/>
            </p:spPr>
          </p:cxnSp>
        </p:grpSp>
        <p:cxnSp>
          <p:nvCxnSpPr>
            <p:cNvPr id="190" name="Straight Connector 189">
              <a:extLst>
                <a:ext uri="{FF2B5EF4-FFF2-40B4-BE49-F238E27FC236}">
                  <a16:creationId xmlns:a16="http://schemas.microsoft.com/office/drawing/2014/main" id="{4CFA32A6-99AF-4FAD-9F89-34337EE458D6}"/>
                </a:ext>
              </a:extLst>
            </p:cNvPr>
            <p:cNvCxnSpPr>
              <a:cxnSpLocks/>
            </p:cNvCxnSpPr>
            <p:nvPr/>
          </p:nvCxnSpPr>
          <p:spPr>
            <a:xfrm>
              <a:off x="9601225" y="8405101"/>
              <a:ext cx="0" cy="1143002"/>
            </a:xfrm>
            <a:prstGeom prst="line">
              <a:avLst/>
            </a:prstGeom>
            <a:noFill/>
            <a:ln w="38100" cap="flat" cmpd="sng" algn="ctr">
              <a:solidFill>
                <a:sysClr val="window" lastClr="FFFFFF">
                  <a:lumMod val="50000"/>
                </a:sysClr>
              </a:solidFill>
              <a:prstDash val="solid"/>
              <a:miter lim="800000"/>
              <a:headEnd type="triangle" w="lg" len="lg"/>
            </a:ln>
            <a:effectLst/>
          </p:spPr>
        </p:cxnSp>
        <p:grpSp>
          <p:nvGrpSpPr>
            <p:cNvPr id="191" name="Group 190">
              <a:extLst>
                <a:ext uri="{FF2B5EF4-FFF2-40B4-BE49-F238E27FC236}">
                  <a16:creationId xmlns:a16="http://schemas.microsoft.com/office/drawing/2014/main" id="{86312C58-109E-4025-9CBA-93A826128CD1}"/>
                </a:ext>
              </a:extLst>
            </p:cNvPr>
            <p:cNvGrpSpPr/>
            <p:nvPr/>
          </p:nvGrpSpPr>
          <p:grpSpPr>
            <a:xfrm>
              <a:off x="9886369" y="7789661"/>
              <a:ext cx="228600" cy="250874"/>
              <a:chOff x="3289260" y="1672272"/>
              <a:chExt cx="228600" cy="250874"/>
            </a:xfrm>
          </p:grpSpPr>
          <p:cxnSp>
            <p:nvCxnSpPr>
              <p:cNvPr id="259" name="Straight Arrow Connector 258">
                <a:extLst>
                  <a:ext uri="{FF2B5EF4-FFF2-40B4-BE49-F238E27FC236}">
                    <a16:creationId xmlns:a16="http://schemas.microsoft.com/office/drawing/2014/main" id="{E36B2C07-A19C-4D4A-98A2-9F6A63397C87}"/>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60" name="Group 259">
                <a:extLst>
                  <a:ext uri="{FF2B5EF4-FFF2-40B4-BE49-F238E27FC236}">
                    <a16:creationId xmlns:a16="http://schemas.microsoft.com/office/drawing/2014/main" id="{2AD57B93-A5EC-4DE7-99FE-827CF1101180}"/>
                  </a:ext>
                </a:extLst>
              </p:cNvPr>
              <p:cNvGrpSpPr/>
              <p:nvPr/>
            </p:nvGrpSpPr>
            <p:grpSpPr>
              <a:xfrm>
                <a:off x="3289260" y="1672272"/>
                <a:ext cx="228600" cy="73209"/>
                <a:chOff x="3289260" y="1660055"/>
                <a:chExt cx="228600" cy="73209"/>
              </a:xfrm>
            </p:grpSpPr>
            <p:cxnSp>
              <p:nvCxnSpPr>
                <p:cNvPr id="261" name="Straight Arrow Connector 260">
                  <a:extLst>
                    <a:ext uri="{FF2B5EF4-FFF2-40B4-BE49-F238E27FC236}">
                      <a16:creationId xmlns:a16="http://schemas.microsoft.com/office/drawing/2014/main" id="{7D46A383-B374-4C3A-BE95-A22CD902693A}"/>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62" name="Straight Arrow Connector 261">
                  <a:extLst>
                    <a:ext uri="{FF2B5EF4-FFF2-40B4-BE49-F238E27FC236}">
                      <a16:creationId xmlns:a16="http://schemas.microsoft.com/office/drawing/2014/main" id="{BED2E25D-B289-4305-A761-1E94CAACEB66}"/>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92" name="Group 191">
              <a:extLst>
                <a:ext uri="{FF2B5EF4-FFF2-40B4-BE49-F238E27FC236}">
                  <a16:creationId xmlns:a16="http://schemas.microsoft.com/office/drawing/2014/main" id="{1122D827-21A7-4889-862C-2AB960AA56D4}"/>
                </a:ext>
              </a:extLst>
            </p:cNvPr>
            <p:cNvGrpSpPr/>
            <p:nvPr/>
          </p:nvGrpSpPr>
          <p:grpSpPr>
            <a:xfrm rot="10800000">
              <a:off x="10213545" y="8767335"/>
              <a:ext cx="228600" cy="250874"/>
              <a:chOff x="3289260" y="1672272"/>
              <a:chExt cx="228600" cy="250874"/>
            </a:xfrm>
          </p:grpSpPr>
          <p:cxnSp>
            <p:nvCxnSpPr>
              <p:cNvPr id="255" name="Straight Arrow Connector 254">
                <a:extLst>
                  <a:ext uri="{FF2B5EF4-FFF2-40B4-BE49-F238E27FC236}">
                    <a16:creationId xmlns:a16="http://schemas.microsoft.com/office/drawing/2014/main" id="{B7AE1CA8-1093-4C53-BBC0-60AB7B4F4F41}"/>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56" name="Group 255">
                <a:extLst>
                  <a:ext uri="{FF2B5EF4-FFF2-40B4-BE49-F238E27FC236}">
                    <a16:creationId xmlns:a16="http://schemas.microsoft.com/office/drawing/2014/main" id="{0BC0411D-C1DC-4686-9C35-B1AFFD735E76}"/>
                  </a:ext>
                </a:extLst>
              </p:cNvPr>
              <p:cNvGrpSpPr/>
              <p:nvPr/>
            </p:nvGrpSpPr>
            <p:grpSpPr>
              <a:xfrm>
                <a:off x="3289260" y="1672272"/>
                <a:ext cx="228600" cy="73209"/>
                <a:chOff x="3289260" y="1660055"/>
                <a:chExt cx="228600" cy="73209"/>
              </a:xfrm>
            </p:grpSpPr>
            <p:cxnSp>
              <p:nvCxnSpPr>
                <p:cNvPr id="257" name="Straight Arrow Connector 256">
                  <a:extLst>
                    <a:ext uri="{FF2B5EF4-FFF2-40B4-BE49-F238E27FC236}">
                      <a16:creationId xmlns:a16="http://schemas.microsoft.com/office/drawing/2014/main" id="{CB38C6E2-D0EF-4790-B02E-79E3DE597F9C}"/>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58" name="Straight Arrow Connector 257">
                  <a:extLst>
                    <a:ext uri="{FF2B5EF4-FFF2-40B4-BE49-F238E27FC236}">
                      <a16:creationId xmlns:a16="http://schemas.microsoft.com/office/drawing/2014/main" id="{2444E84A-A0FA-456B-961F-F71AD9A733E1}"/>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cxnSp>
          <p:nvCxnSpPr>
            <p:cNvPr id="193" name="Straight Connector 192">
              <a:extLst>
                <a:ext uri="{FF2B5EF4-FFF2-40B4-BE49-F238E27FC236}">
                  <a16:creationId xmlns:a16="http://schemas.microsoft.com/office/drawing/2014/main" id="{802301B8-63E3-4F42-97FA-E5DCCDAE4DE8}"/>
                </a:ext>
              </a:extLst>
            </p:cNvPr>
            <p:cNvCxnSpPr>
              <a:cxnSpLocks/>
            </p:cNvCxnSpPr>
            <p:nvPr/>
          </p:nvCxnSpPr>
          <p:spPr>
            <a:xfrm>
              <a:off x="11430025" y="8405101"/>
              <a:ext cx="0" cy="1143000"/>
            </a:xfrm>
            <a:prstGeom prst="line">
              <a:avLst/>
            </a:prstGeom>
            <a:noFill/>
            <a:ln w="38100" cap="flat" cmpd="sng" algn="ctr">
              <a:solidFill>
                <a:sysClr val="window" lastClr="FFFFFF">
                  <a:lumMod val="50000"/>
                </a:sysClr>
              </a:solidFill>
              <a:prstDash val="solid"/>
              <a:miter lim="800000"/>
              <a:headEnd type="triangle" w="lg" len="lg"/>
              <a:tailEnd type="triangle" w="lg" len="lg"/>
            </a:ln>
            <a:effectLst/>
          </p:spPr>
        </p:cxnSp>
        <p:grpSp>
          <p:nvGrpSpPr>
            <p:cNvPr id="194" name="Group 193">
              <a:extLst>
                <a:ext uri="{FF2B5EF4-FFF2-40B4-BE49-F238E27FC236}">
                  <a16:creationId xmlns:a16="http://schemas.microsoft.com/office/drawing/2014/main" id="{7E9E2947-F345-4A1B-8374-EACAB8FF572E}"/>
                </a:ext>
              </a:extLst>
            </p:cNvPr>
            <p:cNvGrpSpPr/>
            <p:nvPr/>
          </p:nvGrpSpPr>
          <p:grpSpPr>
            <a:xfrm>
              <a:off x="10662968" y="7790030"/>
              <a:ext cx="228600" cy="250874"/>
              <a:chOff x="3289260" y="1672272"/>
              <a:chExt cx="228600" cy="250874"/>
            </a:xfrm>
          </p:grpSpPr>
          <p:cxnSp>
            <p:nvCxnSpPr>
              <p:cNvPr id="251" name="Straight Arrow Connector 250">
                <a:extLst>
                  <a:ext uri="{FF2B5EF4-FFF2-40B4-BE49-F238E27FC236}">
                    <a16:creationId xmlns:a16="http://schemas.microsoft.com/office/drawing/2014/main" id="{2F43C4DA-5A84-4254-9560-8301CD2A8BAE}"/>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52" name="Group 251">
                <a:extLst>
                  <a:ext uri="{FF2B5EF4-FFF2-40B4-BE49-F238E27FC236}">
                    <a16:creationId xmlns:a16="http://schemas.microsoft.com/office/drawing/2014/main" id="{99FF9F6B-DA84-4166-A424-161AE6643EE6}"/>
                  </a:ext>
                </a:extLst>
              </p:cNvPr>
              <p:cNvGrpSpPr/>
              <p:nvPr/>
            </p:nvGrpSpPr>
            <p:grpSpPr>
              <a:xfrm>
                <a:off x="3289260" y="1672272"/>
                <a:ext cx="228600" cy="73209"/>
                <a:chOff x="3289260" y="1660055"/>
                <a:chExt cx="228600" cy="73209"/>
              </a:xfrm>
            </p:grpSpPr>
            <p:cxnSp>
              <p:nvCxnSpPr>
                <p:cNvPr id="253" name="Straight Arrow Connector 252">
                  <a:extLst>
                    <a:ext uri="{FF2B5EF4-FFF2-40B4-BE49-F238E27FC236}">
                      <a16:creationId xmlns:a16="http://schemas.microsoft.com/office/drawing/2014/main" id="{7FF3278D-6EF3-4AF3-9B35-EE43E2DFF710}"/>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54" name="Straight Arrow Connector 253">
                  <a:extLst>
                    <a:ext uri="{FF2B5EF4-FFF2-40B4-BE49-F238E27FC236}">
                      <a16:creationId xmlns:a16="http://schemas.microsoft.com/office/drawing/2014/main" id="{B24EF888-798F-48D9-898C-165A38FBAA97}"/>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95" name="Group 194">
              <a:extLst>
                <a:ext uri="{FF2B5EF4-FFF2-40B4-BE49-F238E27FC236}">
                  <a16:creationId xmlns:a16="http://schemas.microsoft.com/office/drawing/2014/main" id="{83E2011C-F98B-416A-A06E-BD3211528915}"/>
                </a:ext>
              </a:extLst>
            </p:cNvPr>
            <p:cNvGrpSpPr/>
            <p:nvPr/>
          </p:nvGrpSpPr>
          <p:grpSpPr>
            <a:xfrm>
              <a:off x="11566114" y="7790030"/>
              <a:ext cx="228600" cy="250874"/>
              <a:chOff x="3289260" y="1672272"/>
              <a:chExt cx="228600" cy="250874"/>
            </a:xfrm>
          </p:grpSpPr>
          <p:cxnSp>
            <p:nvCxnSpPr>
              <p:cNvPr id="247" name="Straight Arrow Connector 246">
                <a:extLst>
                  <a:ext uri="{FF2B5EF4-FFF2-40B4-BE49-F238E27FC236}">
                    <a16:creationId xmlns:a16="http://schemas.microsoft.com/office/drawing/2014/main" id="{538A62BC-EB6D-4D9C-9749-E863C098BE12}"/>
                  </a:ext>
                </a:extLst>
              </p:cNvPr>
              <p:cNvCxnSpPr/>
              <p:nvPr/>
            </p:nvCxnSpPr>
            <p:spPr>
              <a:xfrm flipH="1">
                <a:off x="3289260" y="192314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48" name="Group 247">
                <a:extLst>
                  <a:ext uri="{FF2B5EF4-FFF2-40B4-BE49-F238E27FC236}">
                    <a16:creationId xmlns:a16="http://schemas.microsoft.com/office/drawing/2014/main" id="{FBB47A21-BA94-44D0-ACE3-2DAA906EF5CF}"/>
                  </a:ext>
                </a:extLst>
              </p:cNvPr>
              <p:cNvGrpSpPr/>
              <p:nvPr/>
            </p:nvGrpSpPr>
            <p:grpSpPr>
              <a:xfrm>
                <a:off x="3289260" y="1672272"/>
                <a:ext cx="228600" cy="73209"/>
                <a:chOff x="3289260" y="1660055"/>
                <a:chExt cx="228600" cy="73209"/>
              </a:xfrm>
            </p:grpSpPr>
            <p:cxnSp>
              <p:nvCxnSpPr>
                <p:cNvPr id="249" name="Straight Arrow Connector 248">
                  <a:extLst>
                    <a:ext uri="{FF2B5EF4-FFF2-40B4-BE49-F238E27FC236}">
                      <a16:creationId xmlns:a16="http://schemas.microsoft.com/office/drawing/2014/main" id="{DB1A3CA3-E943-4EEC-BC8D-BF5BD7B415E5}"/>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50" name="Straight Arrow Connector 249">
                  <a:extLst>
                    <a:ext uri="{FF2B5EF4-FFF2-40B4-BE49-F238E27FC236}">
                      <a16:creationId xmlns:a16="http://schemas.microsoft.com/office/drawing/2014/main" id="{681E4A70-9262-4B6A-B36F-CFF05A1A41CE}"/>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grpSp>
        <p:grpSp>
          <p:nvGrpSpPr>
            <p:cNvPr id="196" name="Group 195">
              <a:extLst>
                <a:ext uri="{FF2B5EF4-FFF2-40B4-BE49-F238E27FC236}">
                  <a16:creationId xmlns:a16="http://schemas.microsoft.com/office/drawing/2014/main" id="{A0BF5385-40C2-4C7E-AD80-BB8C0E4AE747}"/>
                </a:ext>
              </a:extLst>
            </p:cNvPr>
            <p:cNvGrpSpPr/>
            <p:nvPr/>
          </p:nvGrpSpPr>
          <p:grpSpPr>
            <a:xfrm>
              <a:off x="2897866" y="8304588"/>
              <a:ext cx="622175" cy="189249"/>
              <a:chOff x="2890812" y="5064387"/>
              <a:chExt cx="622175" cy="189249"/>
            </a:xfrm>
          </p:grpSpPr>
          <p:cxnSp>
            <p:nvCxnSpPr>
              <p:cNvPr id="245" name="Straight Arrow Connector 244">
                <a:extLst>
                  <a:ext uri="{FF2B5EF4-FFF2-40B4-BE49-F238E27FC236}">
                    <a16:creationId xmlns:a16="http://schemas.microsoft.com/office/drawing/2014/main" id="{928627C1-9142-484B-BE56-54BAABC16E08}"/>
                  </a:ext>
                </a:extLst>
              </p:cNvPr>
              <p:cNvCxnSpPr/>
              <p:nvPr/>
            </p:nvCxnSpPr>
            <p:spPr>
              <a:xfrm rot="10800000" flipH="1">
                <a:off x="2890812" y="525363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46" name="Straight Arrow Connector 245">
                <a:extLst>
                  <a:ext uri="{FF2B5EF4-FFF2-40B4-BE49-F238E27FC236}">
                    <a16:creationId xmlns:a16="http://schemas.microsoft.com/office/drawing/2014/main" id="{651E4807-7383-4EDC-AC67-508BAA88EF64}"/>
                  </a:ext>
                </a:extLst>
              </p:cNvPr>
              <p:cNvCxnSpPr/>
              <p:nvPr/>
            </p:nvCxnSpPr>
            <p:spPr>
              <a:xfrm flipH="1">
                <a:off x="3284387" y="5064387"/>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197" name="Group 196">
              <a:extLst>
                <a:ext uri="{FF2B5EF4-FFF2-40B4-BE49-F238E27FC236}">
                  <a16:creationId xmlns:a16="http://schemas.microsoft.com/office/drawing/2014/main" id="{AF2EB812-8F95-4DD2-A872-A40A348F22BD}"/>
                </a:ext>
              </a:extLst>
            </p:cNvPr>
            <p:cNvGrpSpPr/>
            <p:nvPr/>
          </p:nvGrpSpPr>
          <p:grpSpPr>
            <a:xfrm>
              <a:off x="3809972" y="8306199"/>
              <a:ext cx="622175" cy="189249"/>
              <a:chOff x="2890812" y="5064387"/>
              <a:chExt cx="622175" cy="189249"/>
            </a:xfrm>
          </p:grpSpPr>
          <p:cxnSp>
            <p:nvCxnSpPr>
              <p:cNvPr id="243" name="Straight Arrow Connector 242">
                <a:extLst>
                  <a:ext uri="{FF2B5EF4-FFF2-40B4-BE49-F238E27FC236}">
                    <a16:creationId xmlns:a16="http://schemas.microsoft.com/office/drawing/2014/main" id="{3E5B9001-17F8-476B-B099-7715F9470DBC}"/>
                  </a:ext>
                </a:extLst>
              </p:cNvPr>
              <p:cNvCxnSpPr/>
              <p:nvPr/>
            </p:nvCxnSpPr>
            <p:spPr>
              <a:xfrm rot="10800000" flipH="1">
                <a:off x="2890812" y="525363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44" name="Straight Arrow Connector 243">
                <a:extLst>
                  <a:ext uri="{FF2B5EF4-FFF2-40B4-BE49-F238E27FC236}">
                    <a16:creationId xmlns:a16="http://schemas.microsoft.com/office/drawing/2014/main" id="{B261F7F7-9D68-41BE-B535-DC32B1060B7E}"/>
                  </a:ext>
                </a:extLst>
              </p:cNvPr>
              <p:cNvCxnSpPr/>
              <p:nvPr/>
            </p:nvCxnSpPr>
            <p:spPr>
              <a:xfrm flipH="1">
                <a:off x="3284387" y="5064387"/>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198" name="Group 197">
              <a:extLst>
                <a:ext uri="{FF2B5EF4-FFF2-40B4-BE49-F238E27FC236}">
                  <a16:creationId xmlns:a16="http://schemas.microsoft.com/office/drawing/2014/main" id="{46847DE7-1CFD-4565-9AEB-130231F83051}"/>
                </a:ext>
              </a:extLst>
            </p:cNvPr>
            <p:cNvGrpSpPr/>
            <p:nvPr/>
          </p:nvGrpSpPr>
          <p:grpSpPr>
            <a:xfrm>
              <a:off x="4723617" y="8305498"/>
              <a:ext cx="622175" cy="189249"/>
              <a:chOff x="2890812" y="5064387"/>
              <a:chExt cx="622175" cy="189249"/>
            </a:xfrm>
          </p:grpSpPr>
          <p:cxnSp>
            <p:nvCxnSpPr>
              <p:cNvPr id="241" name="Straight Arrow Connector 240">
                <a:extLst>
                  <a:ext uri="{FF2B5EF4-FFF2-40B4-BE49-F238E27FC236}">
                    <a16:creationId xmlns:a16="http://schemas.microsoft.com/office/drawing/2014/main" id="{D7AD4074-BE16-4170-91A5-A3CAAA85AC05}"/>
                  </a:ext>
                </a:extLst>
              </p:cNvPr>
              <p:cNvCxnSpPr/>
              <p:nvPr/>
            </p:nvCxnSpPr>
            <p:spPr>
              <a:xfrm rot="10800000" flipH="1">
                <a:off x="2890812" y="525363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42" name="Straight Arrow Connector 241">
                <a:extLst>
                  <a:ext uri="{FF2B5EF4-FFF2-40B4-BE49-F238E27FC236}">
                    <a16:creationId xmlns:a16="http://schemas.microsoft.com/office/drawing/2014/main" id="{396D1EAA-A930-4410-9B39-064327AE1FC3}"/>
                  </a:ext>
                </a:extLst>
              </p:cNvPr>
              <p:cNvCxnSpPr/>
              <p:nvPr/>
            </p:nvCxnSpPr>
            <p:spPr>
              <a:xfrm flipH="1">
                <a:off x="3284387" y="5064387"/>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199" name="Group 198">
              <a:extLst>
                <a:ext uri="{FF2B5EF4-FFF2-40B4-BE49-F238E27FC236}">
                  <a16:creationId xmlns:a16="http://schemas.microsoft.com/office/drawing/2014/main" id="{99D8AB93-808A-4B22-8043-04C4A3429A70}"/>
                </a:ext>
              </a:extLst>
            </p:cNvPr>
            <p:cNvGrpSpPr/>
            <p:nvPr/>
          </p:nvGrpSpPr>
          <p:grpSpPr>
            <a:xfrm>
              <a:off x="5632787" y="8304343"/>
              <a:ext cx="622175" cy="189249"/>
              <a:chOff x="2890812" y="5064387"/>
              <a:chExt cx="622175" cy="189249"/>
            </a:xfrm>
          </p:grpSpPr>
          <p:cxnSp>
            <p:nvCxnSpPr>
              <p:cNvPr id="239" name="Straight Arrow Connector 238">
                <a:extLst>
                  <a:ext uri="{FF2B5EF4-FFF2-40B4-BE49-F238E27FC236}">
                    <a16:creationId xmlns:a16="http://schemas.microsoft.com/office/drawing/2014/main" id="{EC8973D6-27B0-41F8-AE87-C32D7D338AE0}"/>
                  </a:ext>
                </a:extLst>
              </p:cNvPr>
              <p:cNvCxnSpPr/>
              <p:nvPr/>
            </p:nvCxnSpPr>
            <p:spPr>
              <a:xfrm rot="10800000" flipH="1">
                <a:off x="2890812" y="525363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40" name="Straight Arrow Connector 239">
                <a:extLst>
                  <a:ext uri="{FF2B5EF4-FFF2-40B4-BE49-F238E27FC236}">
                    <a16:creationId xmlns:a16="http://schemas.microsoft.com/office/drawing/2014/main" id="{F374E530-BF0D-4367-A4B9-D2B9BE261E45}"/>
                  </a:ext>
                </a:extLst>
              </p:cNvPr>
              <p:cNvCxnSpPr/>
              <p:nvPr/>
            </p:nvCxnSpPr>
            <p:spPr>
              <a:xfrm flipH="1">
                <a:off x="3284387" y="5064387"/>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200" name="Group 199">
              <a:extLst>
                <a:ext uri="{FF2B5EF4-FFF2-40B4-BE49-F238E27FC236}">
                  <a16:creationId xmlns:a16="http://schemas.microsoft.com/office/drawing/2014/main" id="{00F140A0-E9D6-4E9A-83D3-FECF1143F424}"/>
                </a:ext>
              </a:extLst>
            </p:cNvPr>
            <p:cNvGrpSpPr/>
            <p:nvPr/>
          </p:nvGrpSpPr>
          <p:grpSpPr>
            <a:xfrm>
              <a:off x="6553935" y="8306845"/>
              <a:ext cx="622175" cy="189249"/>
              <a:chOff x="2890812" y="5064387"/>
              <a:chExt cx="622175" cy="189249"/>
            </a:xfrm>
          </p:grpSpPr>
          <p:cxnSp>
            <p:nvCxnSpPr>
              <p:cNvPr id="237" name="Straight Arrow Connector 236">
                <a:extLst>
                  <a:ext uri="{FF2B5EF4-FFF2-40B4-BE49-F238E27FC236}">
                    <a16:creationId xmlns:a16="http://schemas.microsoft.com/office/drawing/2014/main" id="{7D56092B-7C5D-4099-A7EF-23CDE675BD6E}"/>
                  </a:ext>
                </a:extLst>
              </p:cNvPr>
              <p:cNvCxnSpPr/>
              <p:nvPr/>
            </p:nvCxnSpPr>
            <p:spPr>
              <a:xfrm rot="10800000" flipH="1">
                <a:off x="2890812" y="525363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38" name="Straight Arrow Connector 237">
                <a:extLst>
                  <a:ext uri="{FF2B5EF4-FFF2-40B4-BE49-F238E27FC236}">
                    <a16:creationId xmlns:a16="http://schemas.microsoft.com/office/drawing/2014/main" id="{4FEBFF70-FB96-4E81-B899-14D89012E9DA}"/>
                  </a:ext>
                </a:extLst>
              </p:cNvPr>
              <p:cNvCxnSpPr/>
              <p:nvPr/>
            </p:nvCxnSpPr>
            <p:spPr>
              <a:xfrm flipH="1">
                <a:off x="3284387" y="5064387"/>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201" name="Group 200">
              <a:extLst>
                <a:ext uri="{FF2B5EF4-FFF2-40B4-BE49-F238E27FC236}">
                  <a16:creationId xmlns:a16="http://schemas.microsoft.com/office/drawing/2014/main" id="{913F2E48-A766-49F0-8AFB-CCE1B1B58182}"/>
                </a:ext>
              </a:extLst>
            </p:cNvPr>
            <p:cNvGrpSpPr/>
            <p:nvPr/>
          </p:nvGrpSpPr>
          <p:grpSpPr>
            <a:xfrm>
              <a:off x="7466190" y="8305967"/>
              <a:ext cx="622175" cy="189249"/>
              <a:chOff x="2890812" y="5064387"/>
              <a:chExt cx="622175" cy="189249"/>
            </a:xfrm>
          </p:grpSpPr>
          <p:cxnSp>
            <p:nvCxnSpPr>
              <p:cNvPr id="235" name="Straight Arrow Connector 234">
                <a:extLst>
                  <a:ext uri="{FF2B5EF4-FFF2-40B4-BE49-F238E27FC236}">
                    <a16:creationId xmlns:a16="http://schemas.microsoft.com/office/drawing/2014/main" id="{4C82AD07-6473-4257-B088-36199583A41D}"/>
                  </a:ext>
                </a:extLst>
              </p:cNvPr>
              <p:cNvCxnSpPr/>
              <p:nvPr/>
            </p:nvCxnSpPr>
            <p:spPr>
              <a:xfrm rot="10800000" flipH="1">
                <a:off x="2890812" y="525363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36" name="Straight Arrow Connector 235">
                <a:extLst>
                  <a:ext uri="{FF2B5EF4-FFF2-40B4-BE49-F238E27FC236}">
                    <a16:creationId xmlns:a16="http://schemas.microsoft.com/office/drawing/2014/main" id="{3AF59116-E814-45A5-8C96-B90317626B64}"/>
                  </a:ext>
                </a:extLst>
              </p:cNvPr>
              <p:cNvCxnSpPr/>
              <p:nvPr/>
            </p:nvCxnSpPr>
            <p:spPr>
              <a:xfrm flipH="1">
                <a:off x="3284387" y="5064387"/>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202" name="Group 201">
              <a:extLst>
                <a:ext uri="{FF2B5EF4-FFF2-40B4-BE49-F238E27FC236}">
                  <a16:creationId xmlns:a16="http://schemas.microsoft.com/office/drawing/2014/main" id="{2C4160E0-42C4-46C8-850E-62BFDDE110EB}"/>
                </a:ext>
              </a:extLst>
            </p:cNvPr>
            <p:cNvGrpSpPr/>
            <p:nvPr/>
          </p:nvGrpSpPr>
          <p:grpSpPr>
            <a:xfrm>
              <a:off x="8379920" y="8309111"/>
              <a:ext cx="622175" cy="189249"/>
              <a:chOff x="2890812" y="5064387"/>
              <a:chExt cx="622175" cy="189249"/>
            </a:xfrm>
          </p:grpSpPr>
          <p:cxnSp>
            <p:nvCxnSpPr>
              <p:cNvPr id="233" name="Straight Arrow Connector 232">
                <a:extLst>
                  <a:ext uri="{FF2B5EF4-FFF2-40B4-BE49-F238E27FC236}">
                    <a16:creationId xmlns:a16="http://schemas.microsoft.com/office/drawing/2014/main" id="{129D3B49-87F9-46F4-8F36-C1F0FC2F7048}"/>
                  </a:ext>
                </a:extLst>
              </p:cNvPr>
              <p:cNvCxnSpPr/>
              <p:nvPr/>
            </p:nvCxnSpPr>
            <p:spPr>
              <a:xfrm rot="10800000" flipH="1">
                <a:off x="2890812" y="525363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34" name="Straight Arrow Connector 233">
                <a:extLst>
                  <a:ext uri="{FF2B5EF4-FFF2-40B4-BE49-F238E27FC236}">
                    <a16:creationId xmlns:a16="http://schemas.microsoft.com/office/drawing/2014/main" id="{4DDB9B53-17BF-406A-BBDB-1EC997C31FFF}"/>
                  </a:ext>
                </a:extLst>
              </p:cNvPr>
              <p:cNvCxnSpPr/>
              <p:nvPr/>
            </p:nvCxnSpPr>
            <p:spPr>
              <a:xfrm flipH="1">
                <a:off x="3284387" y="5064387"/>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203" name="Group 202">
              <a:extLst>
                <a:ext uri="{FF2B5EF4-FFF2-40B4-BE49-F238E27FC236}">
                  <a16:creationId xmlns:a16="http://schemas.microsoft.com/office/drawing/2014/main" id="{E48A6463-E812-49C5-8B95-36B1457CE531}"/>
                </a:ext>
              </a:extLst>
            </p:cNvPr>
            <p:cNvGrpSpPr/>
            <p:nvPr/>
          </p:nvGrpSpPr>
          <p:grpSpPr>
            <a:xfrm>
              <a:off x="9294732" y="8311776"/>
              <a:ext cx="684515" cy="189249"/>
              <a:chOff x="2890812" y="5064387"/>
              <a:chExt cx="684515" cy="189249"/>
            </a:xfrm>
          </p:grpSpPr>
          <p:cxnSp>
            <p:nvCxnSpPr>
              <p:cNvPr id="231" name="Straight Arrow Connector 230">
                <a:extLst>
                  <a:ext uri="{FF2B5EF4-FFF2-40B4-BE49-F238E27FC236}">
                    <a16:creationId xmlns:a16="http://schemas.microsoft.com/office/drawing/2014/main" id="{4B805762-B1D5-4257-96A4-F89F54CBAE99}"/>
                  </a:ext>
                </a:extLst>
              </p:cNvPr>
              <p:cNvCxnSpPr/>
              <p:nvPr/>
            </p:nvCxnSpPr>
            <p:spPr>
              <a:xfrm rot="10800000" flipH="1">
                <a:off x="2890812" y="525363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32" name="Straight Arrow Connector 231">
                <a:extLst>
                  <a:ext uri="{FF2B5EF4-FFF2-40B4-BE49-F238E27FC236}">
                    <a16:creationId xmlns:a16="http://schemas.microsoft.com/office/drawing/2014/main" id="{BADDEC54-333C-42BF-B142-98F2A96F8592}"/>
                  </a:ext>
                </a:extLst>
              </p:cNvPr>
              <p:cNvCxnSpPr/>
              <p:nvPr/>
            </p:nvCxnSpPr>
            <p:spPr>
              <a:xfrm flipH="1">
                <a:off x="3346727" y="5064387"/>
                <a:ext cx="228600" cy="0"/>
              </a:xfrm>
              <a:prstGeom prst="straightConnector1">
                <a:avLst/>
              </a:prstGeom>
              <a:noFill/>
              <a:ln w="12700" cap="flat" cmpd="sng" algn="ctr">
                <a:solidFill>
                  <a:sysClr val="window" lastClr="FFFFFF"/>
                </a:solidFill>
                <a:prstDash val="solid"/>
                <a:miter lim="800000"/>
                <a:tailEnd type="triangle"/>
              </a:ln>
              <a:effectLst/>
            </p:spPr>
          </p:cxnSp>
        </p:grpSp>
        <p:cxnSp>
          <p:nvCxnSpPr>
            <p:cNvPr id="204" name="Straight Connector 203">
              <a:extLst>
                <a:ext uri="{FF2B5EF4-FFF2-40B4-BE49-F238E27FC236}">
                  <a16:creationId xmlns:a16="http://schemas.microsoft.com/office/drawing/2014/main" id="{02E83379-CA3D-4669-9F51-A17224E8DAFB}"/>
                </a:ext>
              </a:extLst>
            </p:cNvPr>
            <p:cNvCxnSpPr>
              <a:cxnSpLocks/>
            </p:cNvCxnSpPr>
            <p:nvPr/>
          </p:nvCxnSpPr>
          <p:spPr>
            <a:xfrm>
              <a:off x="914425" y="8405103"/>
              <a:ext cx="13877900" cy="0"/>
            </a:xfrm>
            <a:prstGeom prst="line">
              <a:avLst/>
            </a:prstGeom>
            <a:noFill/>
            <a:ln w="38100" cap="flat" cmpd="sng" algn="ctr">
              <a:solidFill>
                <a:srgbClr val="FFC000"/>
              </a:solidFill>
              <a:prstDash val="solid"/>
              <a:miter lim="800000"/>
            </a:ln>
            <a:effectLst/>
          </p:spPr>
        </p:cxnSp>
        <p:grpSp>
          <p:nvGrpSpPr>
            <p:cNvPr id="205" name="Group 204">
              <a:extLst>
                <a:ext uri="{FF2B5EF4-FFF2-40B4-BE49-F238E27FC236}">
                  <a16:creationId xmlns:a16="http://schemas.microsoft.com/office/drawing/2014/main" id="{971EBC24-FCE2-4E41-B2A6-3ED9BFB398AE}"/>
                </a:ext>
              </a:extLst>
            </p:cNvPr>
            <p:cNvGrpSpPr/>
            <p:nvPr/>
          </p:nvGrpSpPr>
          <p:grpSpPr>
            <a:xfrm>
              <a:off x="10215166" y="8315158"/>
              <a:ext cx="622175" cy="189249"/>
              <a:chOff x="2890812" y="5064387"/>
              <a:chExt cx="622175" cy="189249"/>
            </a:xfrm>
          </p:grpSpPr>
          <p:cxnSp>
            <p:nvCxnSpPr>
              <p:cNvPr id="229" name="Straight Arrow Connector 228">
                <a:extLst>
                  <a:ext uri="{FF2B5EF4-FFF2-40B4-BE49-F238E27FC236}">
                    <a16:creationId xmlns:a16="http://schemas.microsoft.com/office/drawing/2014/main" id="{88955ECC-AA88-42BF-8023-28A6D350C439}"/>
                  </a:ext>
                </a:extLst>
              </p:cNvPr>
              <p:cNvCxnSpPr/>
              <p:nvPr/>
            </p:nvCxnSpPr>
            <p:spPr>
              <a:xfrm rot="10800000" flipH="1">
                <a:off x="2890812" y="5253636"/>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30" name="Straight Arrow Connector 229">
                <a:extLst>
                  <a:ext uri="{FF2B5EF4-FFF2-40B4-BE49-F238E27FC236}">
                    <a16:creationId xmlns:a16="http://schemas.microsoft.com/office/drawing/2014/main" id="{593D7AAA-D6D5-4033-B3EE-EA867EB79943}"/>
                  </a:ext>
                </a:extLst>
              </p:cNvPr>
              <p:cNvCxnSpPr/>
              <p:nvPr/>
            </p:nvCxnSpPr>
            <p:spPr>
              <a:xfrm flipH="1">
                <a:off x="3284387" y="5064387"/>
                <a:ext cx="228600" cy="0"/>
              </a:xfrm>
              <a:prstGeom prst="straightConnector1">
                <a:avLst/>
              </a:prstGeom>
              <a:noFill/>
              <a:ln w="12700" cap="flat" cmpd="sng" algn="ctr">
                <a:solidFill>
                  <a:sysClr val="window" lastClr="FFFFFF"/>
                </a:solidFill>
                <a:prstDash val="solid"/>
                <a:miter lim="800000"/>
                <a:tailEnd type="triangle"/>
              </a:ln>
              <a:effectLst/>
            </p:spPr>
          </p:cxnSp>
        </p:grpSp>
        <p:grpSp>
          <p:nvGrpSpPr>
            <p:cNvPr id="206" name="Group 205">
              <a:extLst>
                <a:ext uri="{FF2B5EF4-FFF2-40B4-BE49-F238E27FC236}">
                  <a16:creationId xmlns:a16="http://schemas.microsoft.com/office/drawing/2014/main" id="{937EDF97-7C81-41EC-B5EA-E8EAD09C7989}"/>
                </a:ext>
              </a:extLst>
            </p:cNvPr>
            <p:cNvGrpSpPr/>
            <p:nvPr/>
          </p:nvGrpSpPr>
          <p:grpSpPr>
            <a:xfrm rot="10800000">
              <a:off x="11126714" y="8487830"/>
              <a:ext cx="228600" cy="73209"/>
              <a:chOff x="3289260" y="1660055"/>
              <a:chExt cx="228600" cy="73209"/>
            </a:xfrm>
          </p:grpSpPr>
          <p:cxnSp>
            <p:nvCxnSpPr>
              <p:cNvPr id="227" name="Straight Arrow Connector 226">
                <a:extLst>
                  <a:ext uri="{FF2B5EF4-FFF2-40B4-BE49-F238E27FC236}">
                    <a16:creationId xmlns:a16="http://schemas.microsoft.com/office/drawing/2014/main" id="{D1193DEE-F66A-4859-92CE-3AE817F405EC}"/>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28" name="Straight Arrow Connector 227">
                <a:extLst>
                  <a:ext uri="{FF2B5EF4-FFF2-40B4-BE49-F238E27FC236}">
                    <a16:creationId xmlns:a16="http://schemas.microsoft.com/office/drawing/2014/main" id="{BDA1C701-521E-4FB4-86B0-5894871ED950}"/>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cxnSp>
          <p:nvCxnSpPr>
            <p:cNvPr id="207" name="Straight Arrow Connector 206">
              <a:extLst>
                <a:ext uri="{FF2B5EF4-FFF2-40B4-BE49-F238E27FC236}">
                  <a16:creationId xmlns:a16="http://schemas.microsoft.com/office/drawing/2014/main" id="{FF1A9AC2-AFA6-433C-9783-35DECCEEC92B}"/>
                </a:ext>
              </a:extLst>
            </p:cNvPr>
            <p:cNvCxnSpPr/>
            <p:nvPr/>
          </p:nvCxnSpPr>
          <p:spPr>
            <a:xfrm rot="10800000" flipH="1">
              <a:off x="12024085" y="8496579"/>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08" name="Group 207">
              <a:extLst>
                <a:ext uri="{FF2B5EF4-FFF2-40B4-BE49-F238E27FC236}">
                  <a16:creationId xmlns:a16="http://schemas.microsoft.com/office/drawing/2014/main" id="{0F74F50B-7804-48D9-AA16-054EDFB35F2A}"/>
                </a:ext>
              </a:extLst>
            </p:cNvPr>
            <p:cNvGrpSpPr/>
            <p:nvPr/>
          </p:nvGrpSpPr>
          <p:grpSpPr>
            <a:xfrm>
              <a:off x="3431823" y="8406548"/>
              <a:ext cx="8681012" cy="0"/>
              <a:chOff x="3424081" y="1962217"/>
              <a:chExt cx="8681012" cy="0"/>
            </a:xfrm>
          </p:grpSpPr>
          <p:cxnSp>
            <p:nvCxnSpPr>
              <p:cNvPr id="222" name="Straight Connector 221">
                <a:extLst>
                  <a:ext uri="{FF2B5EF4-FFF2-40B4-BE49-F238E27FC236}">
                    <a16:creationId xmlns:a16="http://schemas.microsoft.com/office/drawing/2014/main" id="{276FF632-D575-4545-A950-0FFF9B6EB24C}"/>
                  </a:ext>
                </a:extLst>
              </p:cNvPr>
              <p:cNvCxnSpPr/>
              <p:nvPr/>
            </p:nvCxnSpPr>
            <p:spPr>
              <a:xfrm>
                <a:off x="3424081" y="1962217"/>
                <a:ext cx="457200" cy="0"/>
              </a:xfrm>
              <a:prstGeom prst="line">
                <a:avLst/>
              </a:prstGeom>
              <a:noFill/>
              <a:ln w="76200" cap="flat" cmpd="sng" algn="ctr">
                <a:solidFill>
                  <a:srgbClr val="FFC000">
                    <a:lumMod val="50000"/>
                  </a:srgbClr>
                </a:solidFill>
                <a:prstDash val="solid"/>
                <a:miter lim="800000"/>
              </a:ln>
              <a:effectLst/>
            </p:spPr>
          </p:cxnSp>
          <p:cxnSp>
            <p:nvCxnSpPr>
              <p:cNvPr id="223" name="Straight Connector 222">
                <a:extLst>
                  <a:ext uri="{FF2B5EF4-FFF2-40B4-BE49-F238E27FC236}">
                    <a16:creationId xmlns:a16="http://schemas.microsoft.com/office/drawing/2014/main" id="{8F332459-037E-4894-B98C-1D26B0A3ED68}"/>
                  </a:ext>
                </a:extLst>
              </p:cNvPr>
              <p:cNvCxnSpPr/>
              <p:nvPr/>
            </p:nvCxnSpPr>
            <p:spPr>
              <a:xfrm>
                <a:off x="5271751" y="1962217"/>
                <a:ext cx="457200" cy="0"/>
              </a:xfrm>
              <a:prstGeom prst="line">
                <a:avLst/>
              </a:prstGeom>
              <a:noFill/>
              <a:ln w="76200" cap="flat" cmpd="sng" algn="ctr">
                <a:solidFill>
                  <a:srgbClr val="FFC000">
                    <a:lumMod val="50000"/>
                  </a:srgbClr>
                </a:solidFill>
                <a:prstDash val="solid"/>
                <a:miter lim="800000"/>
              </a:ln>
              <a:effectLst/>
            </p:spPr>
          </p:cxnSp>
          <p:cxnSp>
            <p:nvCxnSpPr>
              <p:cNvPr id="224" name="Straight Connector 223">
                <a:extLst>
                  <a:ext uri="{FF2B5EF4-FFF2-40B4-BE49-F238E27FC236}">
                    <a16:creationId xmlns:a16="http://schemas.microsoft.com/office/drawing/2014/main" id="{A3C887F8-2DBA-4272-A8C4-936BC4D0C966}"/>
                  </a:ext>
                </a:extLst>
              </p:cNvPr>
              <p:cNvCxnSpPr/>
              <p:nvPr/>
            </p:nvCxnSpPr>
            <p:spPr>
              <a:xfrm>
                <a:off x="7996263" y="1962217"/>
                <a:ext cx="457200" cy="0"/>
              </a:xfrm>
              <a:prstGeom prst="line">
                <a:avLst/>
              </a:prstGeom>
              <a:noFill/>
              <a:ln w="76200" cap="flat" cmpd="sng" algn="ctr">
                <a:solidFill>
                  <a:srgbClr val="FFC000">
                    <a:lumMod val="50000"/>
                  </a:srgbClr>
                </a:solidFill>
                <a:prstDash val="solid"/>
                <a:miter lim="800000"/>
              </a:ln>
              <a:effectLst/>
            </p:spPr>
          </p:cxnSp>
          <p:cxnSp>
            <p:nvCxnSpPr>
              <p:cNvPr id="225" name="Straight Connector 224">
                <a:extLst>
                  <a:ext uri="{FF2B5EF4-FFF2-40B4-BE49-F238E27FC236}">
                    <a16:creationId xmlns:a16="http://schemas.microsoft.com/office/drawing/2014/main" id="{9921991E-B525-4D8F-A839-341B41FAC9C3}"/>
                  </a:ext>
                </a:extLst>
              </p:cNvPr>
              <p:cNvCxnSpPr/>
              <p:nvPr/>
            </p:nvCxnSpPr>
            <p:spPr>
              <a:xfrm>
                <a:off x="9847785" y="1962217"/>
                <a:ext cx="457200" cy="0"/>
              </a:xfrm>
              <a:prstGeom prst="line">
                <a:avLst/>
              </a:prstGeom>
              <a:noFill/>
              <a:ln w="76200" cap="flat" cmpd="sng" algn="ctr">
                <a:solidFill>
                  <a:srgbClr val="FFC000">
                    <a:lumMod val="50000"/>
                  </a:srgbClr>
                </a:solidFill>
                <a:prstDash val="solid"/>
                <a:miter lim="800000"/>
              </a:ln>
              <a:effectLst/>
            </p:spPr>
          </p:cxnSp>
          <p:cxnSp>
            <p:nvCxnSpPr>
              <p:cNvPr id="226" name="Straight Connector 225">
                <a:extLst>
                  <a:ext uri="{FF2B5EF4-FFF2-40B4-BE49-F238E27FC236}">
                    <a16:creationId xmlns:a16="http://schemas.microsoft.com/office/drawing/2014/main" id="{CFACFB9C-E211-4659-BCD9-A12819440A00}"/>
                  </a:ext>
                </a:extLst>
              </p:cNvPr>
              <p:cNvCxnSpPr/>
              <p:nvPr/>
            </p:nvCxnSpPr>
            <p:spPr>
              <a:xfrm>
                <a:off x="11647893" y="1962217"/>
                <a:ext cx="457200" cy="0"/>
              </a:xfrm>
              <a:prstGeom prst="line">
                <a:avLst/>
              </a:prstGeom>
              <a:noFill/>
              <a:ln w="76200" cap="flat" cmpd="sng" algn="ctr">
                <a:solidFill>
                  <a:srgbClr val="FFC000">
                    <a:lumMod val="50000"/>
                  </a:srgbClr>
                </a:solidFill>
                <a:prstDash val="solid"/>
                <a:miter lim="800000"/>
              </a:ln>
              <a:effectLst/>
            </p:spPr>
          </p:cxnSp>
        </p:grpSp>
        <p:grpSp>
          <p:nvGrpSpPr>
            <p:cNvPr id="209" name="Group 208">
              <a:extLst>
                <a:ext uri="{FF2B5EF4-FFF2-40B4-BE49-F238E27FC236}">
                  <a16:creationId xmlns:a16="http://schemas.microsoft.com/office/drawing/2014/main" id="{E4B3B5E9-0F11-4FA9-B32C-E4A240102A1C}"/>
                </a:ext>
              </a:extLst>
            </p:cNvPr>
            <p:cNvGrpSpPr/>
            <p:nvPr/>
          </p:nvGrpSpPr>
          <p:grpSpPr>
            <a:xfrm>
              <a:off x="12518931" y="8067908"/>
              <a:ext cx="228600" cy="73209"/>
              <a:chOff x="3289260" y="1660055"/>
              <a:chExt cx="228600" cy="73209"/>
            </a:xfrm>
          </p:grpSpPr>
          <p:cxnSp>
            <p:nvCxnSpPr>
              <p:cNvPr id="220" name="Straight Arrow Connector 219">
                <a:extLst>
                  <a:ext uri="{FF2B5EF4-FFF2-40B4-BE49-F238E27FC236}">
                    <a16:creationId xmlns:a16="http://schemas.microsoft.com/office/drawing/2014/main" id="{184F0FE2-E3C8-4FF3-8116-67431C9D8CD8}"/>
                  </a:ext>
                </a:extLst>
              </p:cNvPr>
              <p:cNvCxnSpPr/>
              <p:nvPr/>
            </p:nvCxnSpPr>
            <p:spPr>
              <a:xfrm flipH="1">
                <a:off x="3289260" y="1733264"/>
                <a:ext cx="228600" cy="0"/>
              </a:xfrm>
              <a:prstGeom prst="straightConnector1">
                <a:avLst/>
              </a:prstGeom>
              <a:noFill/>
              <a:ln w="12700" cap="flat" cmpd="sng" algn="ctr">
                <a:solidFill>
                  <a:sysClr val="window" lastClr="FFFFFF"/>
                </a:solidFill>
                <a:prstDash val="solid"/>
                <a:miter lim="800000"/>
                <a:tailEnd type="triangle"/>
              </a:ln>
              <a:effectLst/>
            </p:spPr>
          </p:cxnSp>
          <p:cxnSp>
            <p:nvCxnSpPr>
              <p:cNvPr id="221" name="Straight Arrow Connector 220">
                <a:extLst>
                  <a:ext uri="{FF2B5EF4-FFF2-40B4-BE49-F238E27FC236}">
                    <a16:creationId xmlns:a16="http://schemas.microsoft.com/office/drawing/2014/main" id="{91F7E1A1-64AF-4914-BB71-FF1A0029CBCB}"/>
                  </a:ext>
                </a:extLst>
              </p:cNvPr>
              <p:cNvCxnSpPr/>
              <p:nvPr/>
            </p:nvCxnSpPr>
            <p:spPr>
              <a:xfrm flipH="1">
                <a:off x="3408244" y="1660055"/>
                <a:ext cx="0" cy="73152"/>
              </a:xfrm>
              <a:prstGeom prst="straightConnector1">
                <a:avLst/>
              </a:prstGeom>
              <a:noFill/>
              <a:ln w="12700" cap="flat" cmpd="sng" algn="ctr">
                <a:solidFill>
                  <a:sysClr val="window" lastClr="FFFFFF"/>
                </a:solidFill>
                <a:prstDash val="solid"/>
                <a:miter lim="800000"/>
                <a:headEnd type="triangle" w="med" len="sm"/>
                <a:tailEnd type="none" w="med" len="sm"/>
              </a:ln>
              <a:effectLst/>
            </p:spPr>
          </p:cxnSp>
        </p:grpSp>
        <p:cxnSp>
          <p:nvCxnSpPr>
            <p:cNvPr id="210" name="Straight Arrow Connector 209">
              <a:extLst>
                <a:ext uri="{FF2B5EF4-FFF2-40B4-BE49-F238E27FC236}">
                  <a16:creationId xmlns:a16="http://schemas.microsoft.com/office/drawing/2014/main" id="{76B4BFBF-8F6A-42E9-B3BF-44CDA5C8F95D}"/>
                </a:ext>
              </a:extLst>
            </p:cNvPr>
            <p:cNvCxnSpPr/>
            <p:nvPr/>
          </p:nvCxnSpPr>
          <p:spPr>
            <a:xfrm flipH="1">
              <a:off x="12435224" y="8310156"/>
              <a:ext cx="228600" cy="0"/>
            </a:xfrm>
            <a:prstGeom prst="straightConnector1">
              <a:avLst/>
            </a:prstGeom>
            <a:noFill/>
            <a:ln w="12700" cap="flat" cmpd="sng" algn="ctr">
              <a:solidFill>
                <a:sysClr val="window" lastClr="FFFFFF"/>
              </a:solidFill>
              <a:prstDash val="solid"/>
              <a:miter lim="800000"/>
              <a:tailEnd type="triangle"/>
            </a:ln>
            <a:effectLst/>
          </p:spPr>
        </p:cxnSp>
        <p:grpSp>
          <p:nvGrpSpPr>
            <p:cNvPr id="211" name="Group 210">
              <a:extLst>
                <a:ext uri="{FF2B5EF4-FFF2-40B4-BE49-F238E27FC236}">
                  <a16:creationId xmlns:a16="http://schemas.microsoft.com/office/drawing/2014/main" id="{92A16472-CF4C-446B-B690-2CED35278BE1}"/>
                </a:ext>
              </a:extLst>
            </p:cNvPr>
            <p:cNvGrpSpPr/>
            <p:nvPr/>
          </p:nvGrpSpPr>
          <p:grpSpPr>
            <a:xfrm flipV="1">
              <a:off x="13698463" y="8070385"/>
              <a:ext cx="182880" cy="73152"/>
              <a:chOff x="2752647" y="1918327"/>
              <a:chExt cx="182880" cy="73152"/>
            </a:xfrm>
          </p:grpSpPr>
          <p:cxnSp>
            <p:nvCxnSpPr>
              <p:cNvPr id="218" name="Straight Arrow Connector 217">
                <a:extLst>
                  <a:ext uri="{FF2B5EF4-FFF2-40B4-BE49-F238E27FC236}">
                    <a16:creationId xmlns:a16="http://schemas.microsoft.com/office/drawing/2014/main" id="{75CA4EC7-342B-466E-B482-EC2CC0A88752}"/>
                  </a:ext>
                </a:extLst>
              </p:cNvPr>
              <p:cNvCxnSpPr/>
              <p:nvPr/>
            </p:nvCxnSpPr>
            <p:spPr>
              <a:xfrm flipH="1">
                <a:off x="2757192" y="1918327"/>
                <a:ext cx="0" cy="73152"/>
              </a:xfrm>
              <a:prstGeom prst="straightConnector1">
                <a:avLst/>
              </a:prstGeom>
              <a:noFill/>
              <a:ln w="12700" cap="flat" cmpd="sng" algn="ctr">
                <a:solidFill>
                  <a:sysClr val="window" lastClr="FFFFFF"/>
                </a:solidFill>
                <a:prstDash val="solid"/>
                <a:miter lim="800000"/>
                <a:tailEnd type="triangle" w="med" len="sm"/>
              </a:ln>
              <a:effectLst/>
            </p:spPr>
          </p:cxnSp>
          <p:cxnSp>
            <p:nvCxnSpPr>
              <p:cNvPr id="219" name="Straight Arrow Connector 218">
                <a:extLst>
                  <a:ext uri="{FF2B5EF4-FFF2-40B4-BE49-F238E27FC236}">
                    <a16:creationId xmlns:a16="http://schemas.microsoft.com/office/drawing/2014/main" id="{57821CEA-EFE1-4BF9-91A3-B1DF27E7B792}"/>
                  </a:ext>
                </a:extLst>
              </p:cNvPr>
              <p:cNvCxnSpPr/>
              <p:nvPr/>
            </p:nvCxnSpPr>
            <p:spPr>
              <a:xfrm flipH="1">
                <a:off x="2752647" y="1923089"/>
                <a:ext cx="182880" cy="0"/>
              </a:xfrm>
              <a:prstGeom prst="straightConnector1">
                <a:avLst/>
              </a:prstGeom>
              <a:noFill/>
              <a:ln w="12700" cap="flat" cmpd="sng" algn="ctr">
                <a:solidFill>
                  <a:sysClr val="window" lastClr="FFFFFF"/>
                </a:solidFill>
                <a:prstDash val="solid"/>
                <a:miter lim="800000"/>
                <a:tailEnd type="none"/>
              </a:ln>
              <a:effectLst/>
            </p:spPr>
          </p:cxnSp>
        </p:grpSp>
        <p:sp>
          <p:nvSpPr>
            <p:cNvPr id="212" name="Rectangle 211">
              <a:extLst>
                <a:ext uri="{FF2B5EF4-FFF2-40B4-BE49-F238E27FC236}">
                  <a16:creationId xmlns:a16="http://schemas.microsoft.com/office/drawing/2014/main" id="{AF65CCCF-BD88-4CC5-A258-00E9102C889E}"/>
                </a:ext>
              </a:extLst>
            </p:cNvPr>
            <p:cNvSpPr/>
            <p:nvPr/>
          </p:nvSpPr>
          <p:spPr>
            <a:xfrm>
              <a:off x="12364905" y="8608323"/>
              <a:ext cx="957395" cy="73715"/>
            </a:xfrm>
            <a:prstGeom prst="rect">
              <a:avLst/>
            </a:prstGeom>
            <a:solidFill>
              <a:srgbClr val="70AD47">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13" name="Straight Connector 212">
              <a:extLst>
                <a:ext uri="{FF2B5EF4-FFF2-40B4-BE49-F238E27FC236}">
                  <a16:creationId xmlns:a16="http://schemas.microsoft.com/office/drawing/2014/main" id="{687D1922-D814-45B3-950D-9F8F84A3E0DB}"/>
                </a:ext>
              </a:extLst>
            </p:cNvPr>
            <p:cNvCxnSpPr>
              <a:cxnSpLocks/>
            </p:cNvCxnSpPr>
            <p:nvPr/>
          </p:nvCxnSpPr>
          <p:spPr>
            <a:xfrm>
              <a:off x="12344425" y="7262101"/>
              <a:ext cx="0" cy="1143000"/>
            </a:xfrm>
            <a:prstGeom prst="line">
              <a:avLst/>
            </a:prstGeom>
            <a:noFill/>
            <a:ln w="38100" cap="flat" cmpd="sng" algn="ctr">
              <a:solidFill>
                <a:sysClr val="window" lastClr="FFFFFF">
                  <a:lumMod val="50000"/>
                </a:sysClr>
              </a:solidFill>
              <a:prstDash val="solid"/>
              <a:miter lim="800000"/>
              <a:headEnd type="triangle" w="lg" len="lg"/>
            </a:ln>
            <a:effectLst/>
          </p:spPr>
        </p:cxnSp>
        <p:cxnSp>
          <p:nvCxnSpPr>
            <p:cNvPr id="214" name="Straight Connector 213">
              <a:extLst>
                <a:ext uri="{FF2B5EF4-FFF2-40B4-BE49-F238E27FC236}">
                  <a16:creationId xmlns:a16="http://schemas.microsoft.com/office/drawing/2014/main" id="{046D45AF-D577-473B-8892-2D739B5A9C42}"/>
                </a:ext>
              </a:extLst>
            </p:cNvPr>
            <p:cNvCxnSpPr>
              <a:cxnSpLocks/>
            </p:cNvCxnSpPr>
            <p:nvPr/>
          </p:nvCxnSpPr>
          <p:spPr>
            <a:xfrm>
              <a:off x="14452625" y="8425016"/>
              <a:ext cx="1" cy="1143000"/>
            </a:xfrm>
            <a:prstGeom prst="line">
              <a:avLst/>
            </a:prstGeom>
            <a:noFill/>
            <a:ln w="38100" cap="flat" cmpd="sng" algn="ctr">
              <a:solidFill>
                <a:sysClr val="window" lastClr="FFFFFF">
                  <a:lumMod val="50000"/>
                </a:sysClr>
              </a:solidFill>
              <a:prstDash val="solid"/>
              <a:miter lim="800000"/>
              <a:headEnd type="none" w="lg" len="lg"/>
              <a:tailEnd type="triangle" w="lg" len="lg"/>
            </a:ln>
            <a:effectLst/>
          </p:spPr>
        </p:cxnSp>
        <p:cxnSp>
          <p:nvCxnSpPr>
            <p:cNvPr id="215" name="Straight Connector 214">
              <a:extLst>
                <a:ext uri="{FF2B5EF4-FFF2-40B4-BE49-F238E27FC236}">
                  <a16:creationId xmlns:a16="http://schemas.microsoft.com/office/drawing/2014/main" id="{04DD17C6-970F-4FCA-B957-5DB010E115A4}"/>
                </a:ext>
              </a:extLst>
            </p:cNvPr>
            <p:cNvCxnSpPr>
              <a:cxnSpLocks/>
            </p:cNvCxnSpPr>
            <p:nvPr/>
          </p:nvCxnSpPr>
          <p:spPr>
            <a:xfrm>
              <a:off x="14452603" y="7282014"/>
              <a:ext cx="1" cy="1143000"/>
            </a:xfrm>
            <a:prstGeom prst="line">
              <a:avLst/>
            </a:prstGeom>
            <a:noFill/>
            <a:ln w="38100" cap="flat" cmpd="sng" algn="ctr">
              <a:solidFill>
                <a:sysClr val="window" lastClr="FFFFFF">
                  <a:lumMod val="50000"/>
                </a:sysClr>
              </a:solidFill>
              <a:prstDash val="solid"/>
              <a:miter lim="800000"/>
              <a:headEnd type="none" w="lg" len="lg"/>
              <a:tailEnd type="triangle" w="lg" len="lg"/>
            </a:ln>
            <a:effectLst/>
          </p:spPr>
        </p:cxnSp>
        <p:sp>
          <p:nvSpPr>
            <p:cNvPr id="216" name="Rectangle 215">
              <a:extLst>
                <a:ext uri="{FF2B5EF4-FFF2-40B4-BE49-F238E27FC236}">
                  <a16:creationId xmlns:a16="http://schemas.microsoft.com/office/drawing/2014/main" id="{65A8979D-2D57-476A-9E8C-3C8E7969DB53}"/>
                </a:ext>
              </a:extLst>
            </p:cNvPr>
            <p:cNvSpPr/>
            <p:nvPr/>
          </p:nvSpPr>
          <p:spPr>
            <a:xfrm rot="19524718">
              <a:off x="2102764" y="8583609"/>
              <a:ext cx="640027" cy="182880"/>
            </a:xfrm>
            <a:prstGeom prst="rect">
              <a:avLst/>
            </a:prstGeom>
            <a:solidFill>
              <a:srgbClr val="FF505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17" name="Straight Connector 216">
              <a:extLst>
                <a:ext uri="{FF2B5EF4-FFF2-40B4-BE49-F238E27FC236}">
                  <a16:creationId xmlns:a16="http://schemas.microsoft.com/office/drawing/2014/main" id="{09D83A9C-D6A4-46C6-8C14-6DBE0D700C2C}"/>
                </a:ext>
              </a:extLst>
            </p:cNvPr>
            <p:cNvCxnSpPr>
              <a:cxnSpLocks/>
            </p:cNvCxnSpPr>
            <p:nvPr/>
          </p:nvCxnSpPr>
          <p:spPr>
            <a:xfrm>
              <a:off x="2286025" y="8405103"/>
              <a:ext cx="1" cy="1143000"/>
            </a:xfrm>
            <a:prstGeom prst="line">
              <a:avLst/>
            </a:prstGeom>
            <a:noFill/>
            <a:ln w="38100" cap="flat" cmpd="sng" algn="ctr">
              <a:solidFill>
                <a:sysClr val="window" lastClr="FFFFFF">
                  <a:lumMod val="50000"/>
                </a:sysClr>
              </a:solidFill>
              <a:prstDash val="solid"/>
              <a:miter lim="800000"/>
              <a:headEnd type="none" w="lg" len="lg"/>
              <a:tailEnd type="triangle" w="lg" len="lg"/>
            </a:ln>
            <a:effectLst/>
          </p:spPr>
        </p:cxnSp>
      </p:grpSp>
      <p:grpSp>
        <p:nvGrpSpPr>
          <p:cNvPr id="337" name="Group 336">
            <a:extLst>
              <a:ext uri="{FF2B5EF4-FFF2-40B4-BE49-F238E27FC236}">
                <a16:creationId xmlns:a16="http://schemas.microsoft.com/office/drawing/2014/main" id="{89121777-2425-4CB0-89F9-ED06AE02FD03}"/>
              </a:ext>
            </a:extLst>
          </p:cNvPr>
          <p:cNvGrpSpPr/>
          <p:nvPr/>
        </p:nvGrpSpPr>
        <p:grpSpPr>
          <a:xfrm>
            <a:off x="1184892" y="5586801"/>
            <a:ext cx="9651259" cy="850900"/>
            <a:chOff x="457200" y="5715000"/>
            <a:chExt cx="9651259" cy="850900"/>
          </a:xfrm>
        </p:grpSpPr>
        <p:sp>
          <p:nvSpPr>
            <p:cNvPr id="338" name="Rectangle 337">
              <a:extLst>
                <a:ext uri="{FF2B5EF4-FFF2-40B4-BE49-F238E27FC236}">
                  <a16:creationId xmlns:a16="http://schemas.microsoft.com/office/drawing/2014/main" id="{9894756D-B2CC-4914-8A44-D6BFB5953DC6}"/>
                </a:ext>
              </a:extLst>
            </p:cNvPr>
            <p:cNvSpPr/>
            <p:nvPr/>
          </p:nvSpPr>
          <p:spPr>
            <a:xfrm>
              <a:off x="457200" y="5715000"/>
              <a:ext cx="9651259" cy="457200"/>
            </a:xfrm>
            <a:prstGeom prst="rect">
              <a:avLst/>
            </a:prstGeom>
            <a:no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Calibri" panose="020F0502020204030204"/>
                  <a:ea typeface="+mn-ea"/>
                  <a:cs typeface="+mn-cs"/>
                </a:rPr>
                <a:t>Legend:		</a:t>
              </a:r>
              <a:r>
                <a:rPr kumimoji="0" lang="en-US" sz="1600" b="0" i="0" u="none" strike="noStrike" kern="0" cap="none" spc="0" normalizeH="0" baseline="0" noProof="0">
                  <a:ln>
                    <a:noFill/>
                  </a:ln>
                  <a:solidFill>
                    <a:prstClr val="black"/>
                  </a:solidFill>
                  <a:effectLst/>
                  <a:uLnTx/>
                  <a:uFillTx/>
                  <a:latin typeface="Calibri" panose="020F0502020204030204"/>
                  <a:ea typeface="+mn-ea"/>
                  <a:cs typeface="+mn-cs"/>
                </a:rPr>
                <a:t>Center Line	        Transitway Stop		    Direction of Cross Street		     Transit Lane</a:t>
              </a: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339" name="Straight Connector 338">
              <a:extLst>
                <a:ext uri="{FF2B5EF4-FFF2-40B4-BE49-F238E27FC236}">
                  <a16:creationId xmlns:a16="http://schemas.microsoft.com/office/drawing/2014/main" id="{45B5EE90-E7F9-44D3-BA1D-17F8531A2B12}"/>
                </a:ext>
              </a:extLst>
            </p:cNvPr>
            <p:cNvCxnSpPr>
              <a:cxnSpLocks/>
            </p:cNvCxnSpPr>
            <p:nvPr/>
          </p:nvCxnSpPr>
          <p:spPr>
            <a:xfrm>
              <a:off x="1371600" y="5948831"/>
              <a:ext cx="457200" cy="0"/>
            </a:xfrm>
            <a:prstGeom prst="line">
              <a:avLst/>
            </a:prstGeom>
            <a:noFill/>
            <a:ln w="38100" cap="flat" cmpd="sng" algn="ctr">
              <a:solidFill>
                <a:srgbClr val="FFC000"/>
              </a:solidFill>
              <a:prstDash val="solid"/>
              <a:miter lim="800000"/>
            </a:ln>
            <a:effectLst/>
          </p:spPr>
        </p:cxnSp>
        <p:cxnSp>
          <p:nvCxnSpPr>
            <p:cNvPr id="340" name="Straight Connector 339">
              <a:extLst>
                <a:ext uri="{FF2B5EF4-FFF2-40B4-BE49-F238E27FC236}">
                  <a16:creationId xmlns:a16="http://schemas.microsoft.com/office/drawing/2014/main" id="{1A3E0937-E649-47E3-80F2-9BB0C232764E}"/>
                </a:ext>
              </a:extLst>
            </p:cNvPr>
            <p:cNvCxnSpPr>
              <a:cxnSpLocks/>
            </p:cNvCxnSpPr>
            <p:nvPr/>
          </p:nvCxnSpPr>
          <p:spPr>
            <a:xfrm>
              <a:off x="5257800" y="5938822"/>
              <a:ext cx="457200" cy="0"/>
            </a:xfrm>
            <a:prstGeom prst="line">
              <a:avLst/>
            </a:prstGeom>
            <a:noFill/>
            <a:ln w="38100" cap="flat" cmpd="sng" algn="ctr">
              <a:solidFill>
                <a:sysClr val="window" lastClr="FFFFFF">
                  <a:lumMod val="50000"/>
                </a:sysClr>
              </a:solidFill>
              <a:prstDash val="solid"/>
              <a:miter lim="800000"/>
              <a:headEnd type="triangle" w="med" len="med"/>
              <a:tailEnd type="none" w="med" len="med"/>
            </a:ln>
            <a:effectLst/>
          </p:spPr>
        </p:cxnSp>
        <p:cxnSp>
          <p:nvCxnSpPr>
            <p:cNvPr id="341" name="Straight Connector 340">
              <a:extLst>
                <a:ext uri="{FF2B5EF4-FFF2-40B4-BE49-F238E27FC236}">
                  <a16:creationId xmlns:a16="http://schemas.microsoft.com/office/drawing/2014/main" id="{3CC78E48-55DE-4A9B-AF5B-2B849CCAB502}"/>
                </a:ext>
              </a:extLst>
            </p:cNvPr>
            <p:cNvCxnSpPr>
              <a:cxnSpLocks/>
            </p:cNvCxnSpPr>
            <p:nvPr/>
          </p:nvCxnSpPr>
          <p:spPr>
            <a:xfrm>
              <a:off x="8001000" y="5948831"/>
              <a:ext cx="457200" cy="0"/>
            </a:xfrm>
            <a:prstGeom prst="line">
              <a:avLst/>
            </a:prstGeom>
            <a:noFill/>
            <a:ln w="76200" cap="flat" cmpd="sng" algn="ctr">
              <a:solidFill>
                <a:srgbClr val="FF5050"/>
              </a:solidFill>
              <a:prstDash val="solid"/>
              <a:miter lim="800000"/>
            </a:ln>
            <a:effectLst/>
          </p:spPr>
        </p:cxnSp>
        <p:cxnSp>
          <p:nvCxnSpPr>
            <p:cNvPr id="342" name="Straight Connector 341">
              <a:extLst>
                <a:ext uri="{FF2B5EF4-FFF2-40B4-BE49-F238E27FC236}">
                  <a16:creationId xmlns:a16="http://schemas.microsoft.com/office/drawing/2014/main" id="{7C3748F2-D1B1-46F5-85B2-4A4D86B5A930}"/>
                </a:ext>
              </a:extLst>
            </p:cNvPr>
            <p:cNvCxnSpPr>
              <a:cxnSpLocks/>
            </p:cNvCxnSpPr>
            <p:nvPr/>
          </p:nvCxnSpPr>
          <p:spPr>
            <a:xfrm>
              <a:off x="1371600" y="6342531"/>
              <a:ext cx="457200" cy="0"/>
            </a:xfrm>
            <a:prstGeom prst="line">
              <a:avLst/>
            </a:prstGeom>
            <a:noFill/>
            <a:ln w="76200" cap="flat" cmpd="sng" algn="ctr">
              <a:solidFill>
                <a:srgbClr val="70AD47">
                  <a:lumMod val="60000"/>
                  <a:lumOff val="40000"/>
                </a:srgbClr>
              </a:solidFill>
              <a:prstDash val="solid"/>
              <a:miter lim="800000"/>
            </a:ln>
            <a:effectLst/>
          </p:spPr>
        </p:cxnSp>
        <p:cxnSp>
          <p:nvCxnSpPr>
            <p:cNvPr id="343" name="Straight Connector 342">
              <a:extLst>
                <a:ext uri="{FF2B5EF4-FFF2-40B4-BE49-F238E27FC236}">
                  <a16:creationId xmlns:a16="http://schemas.microsoft.com/office/drawing/2014/main" id="{29E76113-E276-4D73-9C85-787C85CE5E08}"/>
                </a:ext>
              </a:extLst>
            </p:cNvPr>
            <p:cNvCxnSpPr>
              <a:cxnSpLocks/>
            </p:cNvCxnSpPr>
            <p:nvPr/>
          </p:nvCxnSpPr>
          <p:spPr>
            <a:xfrm>
              <a:off x="3121660" y="6342531"/>
              <a:ext cx="457200" cy="0"/>
            </a:xfrm>
            <a:prstGeom prst="line">
              <a:avLst/>
            </a:prstGeom>
            <a:noFill/>
            <a:ln w="76200" cap="flat" cmpd="sng" algn="ctr">
              <a:solidFill>
                <a:sysClr val="window" lastClr="FFFFFF">
                  <a:lumMod val="75000"/>
                </a:sysClr>
              </a:solidFill>
              <a:prstDash val="solid"/>
              <a:miter lim="800000"/>
            </a:ln>
            <a:effectLst/>
          </p:spPr>
        </p:cxnSp>
        <p:cxnSp>
          <p:nvCxnSpPr>
            <p:cNvPr id="344" name="Straight Connector 343">
              <a:extLst>
                <a:ext uri="{FF2B5EF4-FFF2-40B4-BE49-F238E27FC236}">
                  <a16:creationId xmlns:a16="http://schemas.microsoft.com/office/drawing/2014/main" id="{40598942-93E1-4E5E-BAA3-397EEC55DCB7}"/>
                </a:ext>
              </a:extLst>
            </p:cNvPr>
            <p:cNvCxnSpPr>
              <a:cxnSpLocks/>
            </p:cNvCxnSpPr>
            <p:nvPr/>
          </p:nvCxnSpPr>
          <p:spPr>
            <a:xfrm>
              <a:off x="5283200" y="6352993"/>
              <a:ext cx="457200" cy="0"/>
            </a:xfrm>
            <a:prstGeom prst="line">
              <a:avLst/>
            </a:prstGeom>
            <a:noFill/>
            <a:ln w="76200" cap="flat" cmpd="sng" algn="ctr">
              <a:solidFill>
                <a:sysClr val="window" lastClr="FFFFFF">
                  <a:lumMod val="85000"/>
                </a:sysClr>
              </a:solidFill>
              <a:prstDash val="solid"/>
              <a:miter lim="800000"/>
            </a:ln>
            <a:effectLst/>
          </p:spPr>
        </p:cxnSp>
        <p:sp>
          <p:nvSpPr>
            <p:cNvPr id="345" name="Rectangle 344">
              <a:extLst>
                <a:ext uri="{FF2B5EF4-FFF2-40B4-BE49-F238E27FC236}">
                  <a16:creationId xmlns:a16="http://schemas.microsoft.com/office/drawing/2014/main" id="{7FAEECD6-9512-4572-A701-0780377E8EF6}"/>
                </a:ext>
              </a:extLst>
            </p:cNvPr>
            <p:cNvSpPr/>
            <p:nvPr/>
          </p:nvSpPr>
          <p:spPr>
            <a:xfrm>
              <a:off x="457200" y="6108700"/>
              <a:ext cx="8794513" cy="457200"/>
            </a:xfrm>
            <a:prstGeom prst="rect">
              <a:avLst/>
            </a:prstGeom>
            <a:noFill/>
            <a:ln w="12700" cap="flat" cmpd="sng" algn="ctr">
              <a:noFill/>
              <a:prstDash val="solid"/>
              <a:miter lim="800000"/>
            </a:ln>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Calibri" panose="020F0502020204030204"/>
                  <a:ea typeface="+mn-ea"/>
                  <a:cs typeface="+mn-cs"/>
                </a:rPr>
                <a:t>			 </a:t>
              </a:r>
              <a:r>
                <a:rPr kumimoji="0" lang="en-US" sz="1600" b="0" i="0" u="none" strike="noStrike" kern="0" cap="none" spc="0" normalizeH="0" baseline="0" noProof="0">
                  <a:ln>
                    <a:noFill/>
                  </a:ln>
                  <a:solidFill>
                    <a:prstClr val="black"/>
                  </a:solidFill>
                  <a:effectLst/>
                  <a:uLnTx/>
                  <a:uFillTx/>
                  <a:latin typeface="Calibri" panose="020F0502020204030204"/>
                  <a:ea typeface="+mn-ea"/>
                  <a:cs typeface="+mn-cs"/>
                </a:rPr>
                <a:t>Bike Lane	         	        Travel Lane		               Service Lane</a:t>
              </a: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346" name="Straight Connector 345">
              <a:extLst>
                <a:ext uri="{FF2B5EF4-FFF2-40B4-BE49-F238E27FC236}">
                  <a16:creationId xmlns:a16="http://schemas.microsoft.com/office/drawing/2014/main" id="{E3DE75E2-3599-46F5-95DB-EBFDFC3AB980}"/>
                </a:ext>
              </a:extLst>
            </p:cNvPr>
            <p:cNvCxnSpPr>
              <a:cxnSpLocks/>
            </p:cNvCxnSpPr>
            <p:nvPr/>
          </p:nvCxnSpPr>
          <p:spPr>
            <a:xfrm>
              <a:off x="3105150" y="5943661"/>
              <a:ext cx="457200" cy="0"/>
            </a:xfrm>
            <a:prstGeom prst="line">
              <a:avLst/>
            </a:prstGeom>
            <a:noFill/>
            <a:ln w="38100" cap="flat" cmpd="sng" algn="ctr">
              <a:solidFill>
                <a:srgbClr val="FFC000"/>
              </a:solidFill>
              <a:prstDash val="solid"/>
              <a:miter lim="800000"/>
            </a:ln>
            <a:effectLst/>
          </p:spPr>
        </p:cxnSp>
        <p:cxnSp>
          <p:nvCxnSpPr>
            <p:cNvPr id="347" name="Straight Connector 346">
              <a:extLst>
                <a:ext uri="{FF2B5EF4-FFF2-40B4-BE49-F238E27FC236}">
                  <a16:creationId xmlns:a16="http://schemas.microsoft.com/office/drawing/2014/main" id="{6294BBC0-1A15-45E9-BC23-EC1F6CDC6017}"/>
                </a:ext>
              </a:extLst>
            </p:cNvPr>
            <p:cNvCxnSpPr>
              <a:cxnSpLocks/>
            </p:cNvCxnSpPr>
            <p:nvPr/>
          </p:nvCxnSpPr>
          <p:spPr>
            <a:xfrm>
              <a:off x="3225800" y="5943661"/>
              <a:ext cx="228600" cy="0"/>
            </a:xfrm>
            <a:prstGeom prst="line">
              <a:avLst/>
            </a:prstGeom>
            <a:noFill/>
            <a:ln w="76200" cap="flat" cmpd="sng" algn="ctr">
              <a:solidFill>
                <a:srgbClr val="FFC000">
                  <a:lumMod val="50000"/>
                </a:srgbClr>
              </a:solidFill>
              <a:prstDash val="solid"/>
              <a:miter lim="800000"/>
            </a:ln>
            <a:effectLst/>
          </p:spPr>
        </p:cxnSp>
      </p:grpSp>
      <p:pic>
        <p:nvPicPr>
          <p:cNvPr id="349" name="Picture 348">
            <a:extLst>
              <a:ext uri="{FF2B5EF4-FFF2-40B4-BE49-F238E27FC236}">
                <a16:creationId xmlns:a16="http://schemas.microsoft.com/office/drawing/2014/main" id="{DC576113-E629-4D8D-933E-394D8313817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6130" t="59285" r="26150" b="10262"/>
          <a:stretch/>
        </p:blipFill>
        <p:spPr>
          <a:xfrm>
            <a:off x="11010224" y="7378"/>
            <a:ext cx="1172055" cy="1133005"/>
          </a:xfrm>
          <a:prstGeom prst="rect">
            <a:avLst/>
          </a:prstGeom>
        </p:spPr>
      </p:pic>
      <p:sp>
        <p:nvSpPr>
          <p:cNvPr id="350" name="Title 1">
            <a:extLst>
              <a:ext uri="{FF2B5EF4-FFF2-40B4-BE49-F238E27FC236}">
                <a16:creationId xmlns:a16="http://schemas.microsoft.com/office/drawing/2014/main" id="{77711E4B-4E9A-4220-9ECB-FC00420C93D8}"/>
              </a:ext>
            </a:extLst>
          </p:cNvPr>
          <p:cNvSpPr>
            <a:spLocks noGrp="1"/>
          </p:cNvSpPr>
          <p:nvPr>
            <p:ph type="title"/>
          </p:nvPr>
        </p:nvSpPr>
        <p:spPr>
          <a:xfrm>
            <a:off x="293409" y="0"/>
            <a:ext cx="10124801" cy="1325563"/>
          </a:xfrm>
        </p:spPr>
        <p:txBody>
          <a:bodyPr/>
          <a:lstStyle/>
          <a:p>
            <a:r>
              <a:rPr lang="en-US">
                <a:solidFill>
                  <a:schemeClr val="bg2">
                    <a:lumMod val="50000"/>
                  </a:schemeClr>
                </a:solidFill>
              </a:rPr>
              <a:t>Hybrid Alternative Design</a:t>
            </a:r>
          </a:p>
        </p:txBody>
      </p:sp>
    </p:spTree>
    <p:extLst>
      <p:ext uri="{BB962C8B-B14F-4D97-AF65-F5344CB8AC3E}">
        <p14:creationId xmlns:p14="http://schemas.microsoft.com/office/powerpoint/2010/main" val="1257380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text on a black background&#10;&#10;Description automatically generated">
            <a:extLst>
              <a:ext uri="{FF2B5EF4-FFF2-40B4-BE49-F238E27FC236}">
                <a16:creationId xmlns:a16="http://schemas.microsoft.com/office/drawing/2014/main" id="{87FABA5C-78D0-4E05-920B-CA00E6175EC7}"/>
              </a:ext>
            </a:extLst>
          </p:cNvPr>
          <p:cNvPicPr>
            <a:picLocks noChangeAspect="1"/>
          </p:cNvPicPr>
          <p:nvPr/>
        </p:nvPicPr>
        <p:blipFill rotWithShape="1">
          <a:blip r:embed="rId2">
            <a:extLst>
              <a:ext uri="{28A0092B-C50C-407E-A947-70E740481C1C}">
                <a14:useLocalDpi xmlns:a14="http://schemas.microsoft.com/office/drawing/2010/main" val="0"/>
              </a:ext>
            </a:extLst>
          </a:blip>
          <a:srcRect l="12207" t="28472" r="23592" b="30959"/>
          <a:stretch/>
        </p:blipFill>
        <p:spPr>
          <a:xfrm>
            <a:off x="0" y="2155990"/>
            <a:ext cx="12192000" cy="4702010"/>
          </a:xfrm>
          <a:prstGeom prst="rect">
            <a:avLst/>
          </a:prstGeom>
        </p:spPr>
      </p:pic>
      <p:sp>
        <p:nvSpPr>
          <p:cNvPr id="11" name="Title 1">
            <a:extLst>
              <a:ext uri="{FF2B5EF4-FFF2-40B4-BE49-F238E27FC236}">
                <a16:creationId xmlns:a16="http://schemas.microsoft.com/office/drawing/2014/main" id="{A9448E48-1204-4DB1-B71C-4C7739326F5B}"/>
              </a:ext>
            </a:extLst>
          </p:cNvPr>
          <p:cNvSpPr txBox="1">
            <a:spLocks/>
          </p:cNvSpPr>
          <p:nvPr/>
        </p:nvSpPr>
        <p:spPr>
          <a:xfrm>
            <a:off x="432080" y="1028495"/>
            <a:ext cx="11370297" cy="864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endParaRPr lang="en-US" sz="2400">
              <a:solidFill>
                <a:schemeClr val="accent6">
                  <a:lumMod val="75000"/>
                </a:schemeClr>
              </a:solidFill>
            </a:endParaRPr>
          </a:p>
        </p:txBody>
      </p:sp>
      <p:sp>
        <p:nvSpPr>
          <p:cNvPr id="2" name="Title 1">
            <a:extLst>
              <a:ext uri="{FF2B5EF4-FFF2-40B4-BE49-F238E27FC236}">
                <a16:creationId xmlns:a16="http://schemas.microsoft.com/office/drawing/2014/main" id="{97F85944-25AC-4A02-BE43-D62421E45801}"/>
              </a:ext>
            </a:extLst>
          </p:cNvPr>
          <p:cNvSpPr>
            <a:spLocks noGrp="1"/>
          </p:cNvSpPr>
          <p:nvPr>
            <p:ph type="title"/>
          </p:nvPr>
        </p:nvSpPr>
        <p:spPr>
          <a:xfrm>
            <a:off x="349430" y="119205"/>
            <a:ext cx="10515600" cy="1325563"/>
          </a:xfrm>
        </p:spPr>
        <p:txBody>
          <a:bodyPr/>
          <a:lstStyle/>
          <a:p>
            <a:r>
              <a:rPr lang="en-US">
                <a:solidFill>
                  <a:schemeClr val="bg1">
                    <a:lumMod val="50000"/>
                  </a:schemeClr>
                </a:solidFill>
              </a:rPr>
              <a:t>1100-1200 Block of K Street NW</a:t>
            </a:r>
          </a:p>
        </p:txBody>
      </p:sp>
      <p:pic>
        <p:nvPicPr>
          <p:cNvPr id="5" name="Picture 4">
            <a:extLst>
              <a:ext uri="{FF2B5EF4-FFF2-40B4-BE49-F238E27FC236}">
                <a16:creationId xmlns:a16="http://schemas.microsoft.com/office/drawing/2014/main" id="{D275E25F-09F9-4FC5-9D2A-08F6094BAB1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130" t="59285" r="26150" b="10262"/>
          <a:stretch/>
        </p:blipFill>
        <p:spPr>
          <a:xfrm>
            <a:off x="10717510" y="192767"/>
            <a:ext cx="1341468" cy="1296775"/>
          </a:xfrm>
          <a:prstGeom prst="rect">
            <a:avLst/>
          </a:prstGeom>
          <a:effectLst>
            <a:glow rad="63500">
              <a:schemeClr val="bg1"/>
            </a:glow>
          </a:effectLst>
        </p:spPr>
      </p:pic>
      <p:grpSp>
        <p:nvGrpSpPr>
          <p:cNvPr id="6" name="Group 5">
            <a:extLst>
              <a:ext uri="{FF2B5EF4-FFF2-40B4-BE49-F238E27FC236}">
                <a16:creationId xmlns:a16="http://schemas.microsoft.com/office/drawing/2014/main" id="{F4FD3CD9-EFD7-4808-945B-1AA5DF616BAE}"/>
              </a:ext>
            </a:extLst>
          </p:cNvPr>
          <p:cNvGrpSpPr/>
          <p:nvPr/>
        </p:nvGrpSpPr>
        <p:grpSpPr>
          <a:xfrm>
            <a:off x="135173" y="2057840"/>
            <a:ext cx="593813" cy="1003233"/>
            <a:chOff x="827336" y="6365189"/>
            <a:chExt cx="386080" cy="652273"/>
          </a:xfrm>
        </p:grpSpPr>
        <p:sp>
          <p:nvSpPr>
            <p:cNvPr id="7" name="TextBox 6">
              <a:extLst>
                <a:ext uri="{FF2B5EF4-FFF2-40B4-BE49-F238E27FC236}">
                  <a16:creationId xmlns:a16="http://schemas.microsoft.com/office/drawing/2014/main" id="{CBC65ABF-59EE-43D3-906F-FDCB914ECE59}"/>
                </a:ext>
              </a:extLst>
            </p:cNvPr>
            <p:cNvSpPr txBox="1"/>
            <p:nvPr/>
          </p:nvSpPr>
          <p:spPr>
            <a:xfrm>
              <a:off x="827336" y="6637259"/>
              <a:ext cx="386080" cy="380203"/>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N</a:t>
              </a:r>
            </a:p>
          </p:txBody>
        </p:sp>
        <p:sp>
          <p:nvSpPr>
            <p:cNvPr id="9" name="Freeform 191">
              <a:extLst>
                <a:ext uri="{FF2B5EF4-FFF2-40B4-BE49-F238E27FC236}">
                  <a16:creationId xmlns:a16="http://schemas.microsoft.com/office/drawing/2014/main" id="{57AE25BF-9416-41A2-BC33-F21999369369}"/>
                </a:ext>
              </a:extLst>
            </p:cNvPr>
            <p:cNvSpPr/>
            <p:nvPr/>
          </p:nvSpPr>
          <p:spPr>
            <a:xfrm rot="5400000">
              <a:off x="740187" y="6603041"/>
              <a:ext cx="560380" cy="84675"/>
            </a:xfrm>
            <a:custGeom>
              <a:avLst/>
              <a:gdLst>
                <a:gd name="connsiteX0" fmla="*/ 719138 w 719138"/>
                <a:gd name="connsiteY0" fmla="*/ 161925 h 161925"/>
                <a:gd name="connsiteX1" fmla="*/ 0 w 719138"/>
                <a:gd name="connsiteY1" fmla="*/ 161925 h 161925"/>
                <a:gd name="connsiteX2" fmla="*/ 447675 w 719138"/>
                <a:gd name="connsiteY2" fmla="*/ 0 h 161925"/>
                <a:gd name="connsiteX3" fmla="*/ 295275 w 719138"/>
                <a:gd name="connsiteY3" fmla="*/ 161925 h 161925"/>
              </a:gdLst>
              <a:ahLst/>
              <a:cxnLst>
                <a:cxn ang="0">
                  <a:pos x="connsiteX0" y="connsiteY0"/>
                </a:cxn>
                <a:cxn ang="0">
                  <a:pos x="connsiteX1" y="connsiteY1"/>
                </a:cxn>
                <a:cxn ang="0">
                  <a:pos x="connsiteX2" y="connsiteY2"/>
                </a:cxn>
                <a:cxn ang="0">
                  <a:pos x="connsiteX3" y="connsiteY3"/>
                </a:cxn>
              </a:cxnLst>
              <a:rect l="l" t="t" r="r" b="b"/>
              <a:pathLst>
                <a:path w="719138" h="161925">
                  <a:moveTo>
                    <a:pt x="719138" y="161925"/>
                  </a:moveTo>
                  <a:lnTo>
                    <a:pt x="0" y="161925"/>
                  </a:lnTo>
                  <a:lnTo>
                    <a:pt x="447675" y="0"/>
                  </a:lnTo>
                  <a:lnTo>
                    <a:pt x="295275" y="161925"/>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2">
                <a:solidFill>
                  <a:schemeClr val="tx1"/>
                </a:solidFill>
              </a:endParaRPr>
            </a:p>
          </p:txBody>
        </p:sp>
      </p:grpSp>
      <p:sp>
        <p:nvSpPr>
          <p:cNvPr id="10" name="TextBox 9">
            <a:extLst>
              <a:ext uri="{FF2B5EF4-FFF2-40B4-BE49-F238E27FC236}">
                <a16:creationId xmlns:a16="http://schemas.microsoft.com/office/drawing/2014/main" id="{081AD8A5-A2ED-4B4E-AF20-A0530E4DD5FB}"/>
              </a:ext>
            </a:extLst>
          </p:cNvPr>
          <p:cNvSpPr txBox="1"/>
          <p:nvPr/>
        </p:nvSpPr>
        <p:spPr>
          <a:xfrm>
            <a:off x="-2682" y="2890148"/>
            <a:ext cx="755604" cy="369332"/>
          </a:xfrm>
          <a:prstGeom prst="rect">
            <a:avLst/>
          </a:prstGeom>
          <a:noFill/>
        </p:spPr>
        <p:txBody>
          <a:bodyPr wrap="square" rtlCol="0">
            <a:spAutoFit/>
          </a:bodyPr>
          <a:lstStyle/>
          <a:p>
            <a:pPr algn="ctr"/>
            <a:r>
              <a:rPr lang="en-US" sz="900" b="1">
                <a:latin typeface="Arial" panose="020B0604020202020204" pitchFamily="34" charset="0"/>
                <a:cs typeface="Arial" panose="020B0604020202020204" pitchFamily="34" charset="0"/>
              </a:rPr>
              <a:t>NOT TO</a:t>
            </a:r>
          </a:p>
          <a:p>
            <a:pPr algn="ctr"/>
            <a:r>
              <a:rPr lang="en-US" sz="900" b="1">
                <a:latin typeface="Arial" panose="020B0604020202020204" pitchFamily="34" charset="0"/>
                <a:cs typeface="Arial" panose="020B0604020202020204" pitchFamily="34" charset="0"/>
              </a:rPr>
              <a:t>SCALE</a:t>
            </a:r>
          </a:p>
        </p:txBody>
      </p:sp>
      <p:sp>
        <p:nvSpPr>
          <p:cNvPr id="12" name="Title 1">
            <a:extLst>
              <a:ext uri="{FF2B5EF4-FFF2-40B4-BE49-F238E27FC236}">
                <a16:creationId xmlns:a16="http://schemas.microsoft.com/office/drawing/2014/main" id="{20F4ECAA-D547-45D2-B702-41C0E9332136}"/>
              </a:ext>
            </a:extLst>
          </p:cNvPr>
          <p:cNvSpPr txBox="1">
            <a:spLocks/>
          </p:cNvSpPr>
          <p:nvPr/>
        </p:nvSpPr>
        <p:spPr>
          <a:xfrm>
            <a:off x="7690" y="1295401"/>
            <a:ext cx="11834880" cy="791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2800">
                <a:solidFill>
                  <a:schemeClr val="accent6">
                    <a:lumMod val="75000"/>
                  </a:schemeClr>
                </a:solidFill>
              </a:rPr>
              <a:t>30% design for eastern terminus of Transitway at 12th Street NW</a:t>
            </a:r>
          </a:p>
        </p:txBody>
      </p:sp>
    </p:spTree>
    <p:extLst>
      <p:ext uri="{BB962C8B-B14F-4D97-AF65-F5344CB8AC3E}">
        <p14:creationId xmlns:p14="http://schemas.microsoft.com/office/powerpoint/2010/main" val="28518676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D6B724-ED3D-4FB7-BCC7-C8218C50394B}"/>
              </a:ext>
            </a:extLst>
          </p:cNvPr>
          <p:cNvPicPr>
            <a:picLocks noChangeAspect="1"/>
          </p:cNvPicPr>
          <p:nvPr/>
        </p:nvPicPr>
        <p:blipFill rotWithShape="1">
          <a:blip r:embed="rId3"/>
          <a:srcRect l="19553" t="24894" r="15671" b="34736"/>
          <a:stretch/>
        </p:blipFill>
        <p:spPr>
          <a:xfrm>
            <a:off x="33090" y="1937782"/>
            <a:ext cx="12176620" cy="4910328"/>
          </a:xfrm>
          <a:prstGeom prst="rect">
            <a:avLst/>
          </a:prstGeom>
        </p:spPr>
      </p:pic>
      <p:sp>
        <p:nvSpPr>
          <p:cNvPr id="2" name="Title 1">
            <a:extLst>
              <a:ext uri="{FF2B5EF4-FFF2-40B4-BE49-F238E27FC236}">
                <a16:creationId xmlns:a16="http://schemas.microsoft.com/office/drawing/2014/main" id="{97F85944-25AC-4A02-BE43-D62421E45801}"/>
              </a:ext>
            </a:extLst>
          </p:cNvPr>
          <p:cNvSpPr>
            <a:spLocks noGrp="1"/>
          </p:cNvSpPr>
          <p:nvPr>
            <p:ph type="title"/>
          </p:nvPr>
        </p:nvSpPr>
        <p:spPr>
          <a:xfrm>
            <a:off x="349430" y="119205"/>
            <a:ext cx="10515600" cy="1325563"/>
          </a:xfrm>
        </p:spPr>
        <p:txBody>
          <a:bodyPr/>
          <a:lstStyle/>
          <a:p>
            <a:r>
              <a:rPr lang="en-US">
                <a:solidFill>
                  <a:schemeClr val="bg1">
                    <a:lumMod val="50000"/>
                  </a:schemeClr>
                </a:solidFill>
              </a:rPr>
              <a:t>1100-1200 Block of K Street NW</a:t>
            </a:r>
          </a:p>
        </p:txBody>
      </p:sp>
      <p:pic>
        <p:nvPicPr>
          <p:cNvPr id="5" name="Picture 4">
            <a:extLst>
              <a:ext uri="{FF2B5EF4-FFF2-40B4-BE49-F238E27FC236}">
                <a16:creationId xmlns:a16="http://schemas.microsoft.com/office/drawing/2014/main" id="{D275E25F-09F9-4FC5-9D2A-08F6094BAB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56130" t="59285" r="26150" b="10262"/>
          <a:stretch/>
        </p:blipFill>
        <p:spPr>
          <a:xfrm>
            <a:off x="10717510" y="192767"/>
            <a:ext cx="1341468" cy="1296775"/>
          </a:xfrm>
          <a:prstGeom prst="rect">
            <a:avLst/>
          </a:prstGeom>
          <a:effectLst>
            <a:glow rad="63500">
              <a:schemeClr val="bg1"/>
            </a:glow>
          </a:effectLst>
        </p:spPr>
      </p:pic>
      <p:sp>
        <p:nvSpPr>
          <p:cNvPr id="10" name="Title 1">
            <a:extLst>
              <a:ext uri="{FF2B5EF4-FFF2-40B4-BE49-F238E27FC236}">
                <a16:creationId xmlns:a16="http://schemas.microsoft.com/office/drawing/2014/main" id="{57ECC1BD-341B-45E4-8953-B06276C5D03C}"/>
              </a:ext>
            </a:extLst>
          </p:cNvPr>
          <p:cNvSpPr txBox="1">
            <a:spLocks/>
          </p:cNvSpPr>
          <p:nvPr/>
        </p:nvSpPr>
        <p:spPr>
          <a:xfrm>
            <a:off x="7690" y="1295401"/>
            <a:ext cx="11834880" cy="791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2800">
                <a:solidFill>
                  <a:schemeClr val="accent6">
                    <a:lumMod val="75000"/>
                  </a:schemeClr>
                </a:solidFill>
              </a:rPr>
              <a:t>Alternate design for eastern terminus of Transitway at 12</a:t>
            </a:r>
            <a:r>
              <a:rPr lang="en-US" sz="2800" baseline="30000">
                <a:solidFill>
                  <a:schemeClr val="accent6">
                    <a:lumMod val="75000"/>
                  </a:schemeClr>
                </a:solidFill>
              </a:rPr>
              <a:t>th</a:t>
            </a:r>
            <a:r>
              <a:rPr lang="en-US" sz="2800">
                <a:solidFill>
                  <a:schemeClr val="accent6">
                    <a:lumMod val="75000"/>
                  </a:schemeClr>
                </a:solidFill>
              </a:rPr>
              <a:t> Street NW</a:t>
            </a:r>
          </a:p>
        </p:txBody>
      </p:sp>
      <p:sp>
        <p:nvSpPr>
          <p:cNvPr id="6" name="Speech Bubble: Rectangle 5">
            <a:extLst>
              <a:ext uri="{FF2B5EF4-FFF2-40B4-BE49-F238E27FC236}">
                <a16:creationId xmlns:a16="http://schemas.microsoft.com/office/drawing/2014/main" id="{C95C0B86-BD52-41A8-9A5F-8788EE22A5B6}"/>
              </a:ext>
            </a:extLst>
          </p:cNvPr>
          <p:cNvSpPr/>
          <p:nvPr/>
        </p:nvSpPr>
        <p:spPr>
          <a:xfrm>
            <a:off x="7106668" y="5251733"/>
            <a:ext cx="2354832" cy="755367"/>
          </a:xfrm>
          <a:prstGeom prst="wedgeRectCallout">
            <a:avLst>
              <a:gd name="adj1" fmla="val -111094"/>
              <a:gd name="adj2" fmla="val -107839"/>
            </a:avLst>
          </a:prstGeom>
          <a:solidFill>
            <a:schemeClr val="accent2">
              <a:lumMod val="60000"/>
              <a:lumOff val="40000"/>
            </a:schemeClr>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Eastbound buses and bicycles operate at the same time during a dedicated queue jump phase</a:t>
            </a:r>
          </a:p>
        </p:txBody>
      </p:sp>
      <p:sp>
        <p:nvSpPr>
          <p:cNvPr id="7" name="Speech Bubble: Rectangle 6">
            <a:extLst>
              <a:ext uri="{FF2B5EF4-FFF2-40B4-BE49-F238E27FC236}">
                <a16:creationId xmlns:a16="http://schemas.microsoft.com/office/drawing/2014/main" id="{724C4B56-113D-48C4-8676-6C949621AD23}"/>
              </a:ext>
            </a:extLst>
          </p:cNvPr>
          <p:cNvSpPr/>
          <p:nvPr/>
        </p:nvSpPr>
        <p:spPr>
          <a:xfrm>
            <a:off x="9888770" y="2847023"/>
            <a:ext cx="2216736" cy="533050"/>
          </a:xfrm>
          <a:prstGeom prst="wedgeRectCallout">
            <a:avLst>
              <a:gd name="adj1" fmla="val -69113"/>
              <a:gd name="adj2" fmla="val 225620"/>
            </a:avLst>
          </a:prstGeom>
          <a:solidFill>
            <a:schemeClr val="accent2">
              <a:lumMod val="60000"/>
              <a:lumOff val="40000"/>
            </a:schemeClr>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Dedicated transitway entry lane for westbound buses</a:t>
            </a:r>
          </a:p>
        </p:txBody>
      </p:sp>
      <p:sp>
        <p:nvSpPr>
          <p:cNvPr id="9" name="Speech Bubble: Rectangle 8">
            <a:extLst>
              <a:ext uri="{FF2B5EF4-FFF2-40B4-BE49-F238E27FC236}">
                <a16:creationId xmlns:a16="http://schemas.microsoft.com/office/drawing/2014/main" id="{2189D123-403D-412B-B1ED-378B177EC537}"/>
              </a:ext>
            </a:extLst>
          </p:cNvPr>
          <p:cNvSpPr/>
          <p:nvPr/>
        </p:nvSpPr>
        <p:spPr>
          <a:xfrm>
            <a:off x="9500548" y="5868170"/>
            <a:ext cx="2671062" cy="880086"/>
          </a:xfrm>
          <a:prstGeom prst="wedgeRectCallout">
            <a:avLst>
              <a:gd name="adj1" fmla="val 20824"/>
              <a:gd name="adj2" fmla="val -141763"/>
            </a:avLst>
          </a:prstGeom>
          <a:solidFill>
            <a:schemeClr val="accent2">
              <a:lumMod val="60000"/>
              <a:lumOff val="40000"/>
            </a:schemeClr>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Dedicated eastbound right-turn lane allows for overlap signal operations, providing additional green time for turning buses</a:t>
            </a:r>
          </a:p>
        </p:txBody>
      </p:sp>
      <p:sp>
        <p:nvSpPr>
          <p:cNvPr id="11" name="Speech Bubble: Rectangle 10">
            <a:extLst>
              <a:ext uri="{FF2B5EF4-FFF2-40B4-BE49-F238E27FC236}">
                <a16:creationId xmlns:a16="http://schemas.microsoft.com/office/drawing/2014/main" id="{BEF3C6A4-A5C0-4929-A468-917793DA003D}"/>
              </a:ext>
            </a:extLst>
          </p:cNvPr>
          <p:cNvSpPr/>
          <p:nvPr/>
        </p:nvSpPr>
        <p:spPr>
          <a:xfrm>
            <a:off x="3953235" y="1983116"/>
            <a:ext cx="2671062" cy="616974"/>
          </a:xfrm>
          <a:prstGeom prst="wedgeRectCallout">
            <a:avLst>
              <a:gd name="adj1" fmla="val 64567"/>
              <a:gd name="adj2" fmla="val 225958"/>
            </a:avLst>
          </a:prstGeom>
          <a:solidFill>
            <a:schemeClr val="accent2">
              <a:lumMod val="60000"/>
              <a:lumOff val="40000"/>
            </a:schemeClr>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Westbound bicycles operate during the eastbound queue jump phase</a:t>
            </a:r>
          </a:p>
        </p:txBody>
      </p:sp>
      <p:sp>
        <p:nvSpPr>
          <p:cNvPr id="12" name="Speech Bubble: Rectangle 11">
            <a:extLst>
              <a:ext uri="{FF2B5EF4-FFF2-40B4-BE49-F238E27FC236}">
                <a16:creationId xmlns:a16="http://schemas.microsoft.com/office/drawing/2014/main" id="{FA8F35A8-59C2-4054-B88B-B53E602E0E71}"/>
              </a:ext>
            </a:extLst>
          </p:cNvPr>
          <p:cNvSpPr/>
          <p:nvPr/>
        </p:nvSpPr>
        <p:spPr>
          <a:xfrm>
            <a:off x="7455626" y="1991300"/>
            <a:ext cx="2216736" cy="880085"/>
          </a:xfrm>
          <a:prstGeom prst="wedgeRectCallout">
            <a:avLst>
              <a:gd name="adj1" fmla="val -37603"/>
              <a:gd name="adj2" fmla="val 211189"/>
            </a:avLst>
          </a:prstGeom>
          <a:solidFill>
            <a:schemeClr val="accent2">
              <a:lumMod val="60000"/>
              <a:lumOff val="40000"/>
            </a:schemeClr>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Westbound buses operate concurrently with general purpose traffic and during the eastbound queue jump phase</a:t>
            </a:r>
          </a:p>
        </p:txBody>
      </p:sp>
      <p:grpSp>
        <p:nvGrpSpPr>
          <p:cNvPr id="13" name="Group 12">
            <a:extLst>
              <a:ext uri="{FF2B5EF4-FFF2-40B4-BE49-F238E27FC236}">
                <a16:creationId xmlns:a16="http://schemas.microsoft.com/office/drawing/2014/main" id="{17C0F42D-02A4-4FAD-9DEB-79F9553E42E1}"/>
              </a:ext>
            </a:extLst>
          </p:cNvPr>
          <p:cNvGrpSpPr/>
          <p:nvPr/>
        </p:nvGrpSpPr>
        <p:grpSpPr>
          <a:xfrm>
            <a:off x="753531" y="5656360"/>
            <a:ext cx="593813" cy="1003233"/>
            <a:chOff x="827336" y="6365189"/>
            <a:chExt cx="386080" cy="652273"/>
          </a:xfrm>
        </p:grpSpPr>
        <p:sp>
          <p:nvSpPr>
            <p:cNvPr id="14" name="TextBox 13">
              <a:extLst>
                <a:ext uri="{FF2B5EF4-FFF2-40B4-BE49-F238E27FC236}">
                  <a16:creationId xmlns:a16="http://schemas.microsoft.com/office/drawing/2014/main" id="{6B64A88F-8667-43FB-A7C8-127068DA0754}"/>
                </a:ext>
              </a:extLst>
            </p:cNvPr>
            <p:cNvSpPr txBox="1"/>
            <p:nvPr/>
          </p:nvSpPr>
          <p:spPr>
            <a:xfrm>
              <a:off x="827336" y="6637259"/>
              <a:ext cx="386080" cy="380203"/>
            </a:xfrm>
            <a:prstGeom prst="rect">
              <a:avLst/>
            </a:prstGeom>
            <a:noFill/>
          </p:spPr>
          <p:txBody>
            <a:bodyPr wrap="square" rtlCol="0">
              <a:spAutoFit/>
            </a:bodyPr>
            <a:lstStyle/>
            <a:p>
              <a:r>
                <a:rPr lang="en-US" sz="3200" b="1">
                  <a:solidFill>
                    <a:schemeClr val="bg1"/>
                  </a:solidFill>
                  <a:latin typeface="Arial" panose="020B0604020202020204" pitchFamily="34" charset="0"/>
                  <a:cs typeface="Arial" panose="020B0604020202020204" pitchFamily="34" charset="0"/>
                </a:rPr>
                <a:t>N</a:t>
              </a:r>
            </a:p>
          </p:txBody>
        </p:sp>
        <p:sp>
          <p:nvSpPr>
            <p:cNvPr id="15" name="Freeform 191">
              <a:extLst>
                <a:ext uri="{FF2B5EF4-FFF2-40B4-BE49-F238E27FC236}">
                  <a16:creationId xmlns:a16="http://schemas.microsoft.com/office/drawing/2014/main" id="{E09D6CA0-6115-4AD2-A9E7-27852D5F228A}"/>
                </a:ext>
              </a:extLst>
            </p:cNvPr>
            <p:cNvSpPr/>
            <p:nvPr/>
          </p:nvSpPr>
          <p:spPr>
            <a:xfrm rot="5400000">
              <a:off x="740187" y="6603041"/>
              <a:ext cx="560380" cy="84675"/>
            </a:xfrm>
            <a:custGeom>
              <a:avLst/>
              <a:gdLst>
                <a:gd name="connsiteX0" fmla="*/ 719138 w 719138"/>
                <a:gd name="connsiteY0" fmla="*/ 161925 h 161925"/>
                <a:gd name="connsiteX1" fmla="*/ 0 w 719138"/>
                <a:gd name="connsiteY1" fmla="*/ 161925 h 161925"/>
                <a:gd name="connsiteX2" fmla="*/ 447675 w 719138"/>
                <a:gd name="connsiteY2" fmla="*/ 0 h 161925"/>
                <a:gd name="connsiteX3" fmla="*/ 295275 w 719138"/>
                <a:gd name="connsiteY3" fmla="*/ 161925 h 161925"/>
              </a:gdLst>
              <a:ahLst/>
              <a:cxnLst>
                <a:cxn ang="0">
                  <a:pos x="connsiteX0" y="connsiteY0"/>
                </a:cxn>
                <a:cxn ang="0">
                  <a:pos x="connsiteX1" y="connsiteY1"/>
                </a:cxn>
                <a:cxn ang="0">
                  <a:pos x="connsiteX2" y="connsiteY2"/>
                </a:cxn>
                <a:cxn ang="0">
                  <a:pos x="connsiteX3" y="connsiteY3"/>
                </a:cxn>
              </a:cxnLst>
              <a:rect l="l" t="t" r="r" b="b"/>
              <a:pathLst>
                <a:path w="719138" h="161925">
                  <a:moveTo>
                    <a:pt x="719138" y="161925"/>
                  </a:moveTo>
                  <a:lnTo>
                    <a:pt x="0" y="161925"/>
                  </a:lnTo>
                  <a:lnTo>
                    <a:pt x="447675" y="0"/>
                  </a:lnTo>
                  <a:lnTo>
                    <a:pt x="295275" y="161925"/>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2">
                <a:solidFill>
                  <a:schemeClr val="tx1"/>
                </a:solidFill>
              </a:endParaRPr>
            </a:p>
          </p:txBody>
        </p:sp>
      </p:grpSp>
      <p:sp>
        <p:nvSpPr>
          <p:cNvPr id="16" name="TextBox 15">
            <a:extLst>
              <a:ext uri="{FF2B5EF4-FFF2-40B4-BE49-F238E27FC236}">
                <a16:creationId xmlns:a16="http://schemas.microsoft.com/office/drawing/2014/main" id="{DCA84587-4B71-4D3F-AF8A-E591F1AADE9A}"/>
              </a:ext>
            </a:extLst>
          </p:cNvPr>
          <p:cNvSpPr txBox="1"/>
          <p:nvPr/>
        </p:nvSpPr>
        <p:spPr>
          <a:xfrm>
            <a:off x="615676" y="6488668"/>
            <a:ext cx="755604" cy="369332"/>
          </a:xfrm>
          <a:prstGeom prst="rect">
            <a:avLst/>
          </a:prstGeom>
          <a:noFill/>
        </p:spPr>
        <p:txBody>
          <a:bodyPr wrap="square" rtlCol="0">
            <a:spAutoFit/>
          </a:bodyPr>
          <a:lstStyle/>
          <a:p>
            <a:pPr algn="ctr"/>
            <a:r>
              <a:rPr lang="en-US" sz="900" b="1">
                <a:solidFill>
                  <a:schemeClr val="bg1"/>
                </a:solidFill>
                <a:latin typeface="Arial" panose="020B0604020202020204" pitchFamily="34" charset="0"/>
                <a:cs typeface="Arial" panose="020B0604020202020204" pitchFamily="34" charset="0"/>
              </a:rPr>
              <a:t>NOT TO</a:t>
            </a:r>
          </a:p>
          <a:p>
            <a:pPr algn="ctr"/>
            <a:r>
              <a:rPr lang="en-US" sz="900" b="1">
                <a:solidFill>
                  <a:schemeClr val="bg1"/>
                </a:solidFill>
                <a:latin typeface="Arial" panose="020B0604020202020204" pitchFamily="34" charset="0"/>
                <a:cs typeface="Arial" panose="020B0604020202020204" pitchFamily="34" charset="0"/>
              </a:rPr>
              <a:t>SCALE</a:t>
            </a:r>
          </a:p>
        </p:txBody>
      </p:sp>
    </p:spTree>
    <p:extLst>
      <p:ext uri="{BB962C8B-B14F-4D97-AF65-F5344CB8AC3E}">
        <p14:creationId xmlns:p14="http://schemas.microsoft.com/office/powerpoint/2010/main" val="4210168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C44C3959-5517-403C-9A51-4E936315F764}"/>
              </a:ext>
            </a:extLst>
          </p:cNvPr>
          <p:cNvPicPr>
            <a:picLocks noChangeAspect="1"/>
          </p:cNvPicPr>
          <p:nvPr/>
        </p:nvPicPr>
        <p:blipFill rotWithShape="1">
          <a:blip r:embed="rId2">
            <a:extLst>
              <a:ext uri="{28A0092B-C50C-407E-A947-70E740481C1C}">
                <a14:useLocalDpi xmlns:a14="http://schemas.microsoft.com/office/drawing/2010/main" val="0"/>
              </a:ext>
            </a:extLst>
          </a:blip>
          <a:srcRect l="4746" t="23154" r="19183" b="30050"/>
          <a:stretch/>
        </p:blipFill>
        <p:spPr>
          <a:xfrm>
            <a:off x="0" y="2007956"/>
            <a:ext cx="12184310" cy="4850044"/>
          </a:xfrm>
          <a:prstGeom prst="rect">
            <a:avLst/>
          </a:prstGeom>
        </p:spPr>
      </p:pic>
      <p:sp>
        <p:nvSpPr>
          <p:cNvPr id="2" name="Title 1">
            <a:extLst>
              <a:ext uri="{FF2B5EF4-FFF2-40B4-BE49-F238E27FC236}">
                <a16:creationId xmlns:a16="http://schemas.microsoft.com/office/drawing/2014/main" id="{97F85944-25AC-4A02-BE43-D62421E45801}"/>
              </a:ext>
            </a:extLst>
          </p:cNvPr>
          <p:cNvSpPr>
            <a:spLocks noGrp="1"/>
          </p:cNvSpPr>
          <p:nvPr>
            <p:ph type="title"/>
          </p:nvPr>
        </p:nvSpPr>
        <p:spPr>
          <a:xfrm>
            <a:off x="349430" y="119205"/>
            <a:ext cx="10515600" cy="1325563"/>
          </a:xfrm>
        </p:spPr>
        <p:txBody>
          <a:bodyPr/>
          <a:lstStyle/>
          <a:p>
            <a:r>
              <a:rPr lang="en-US">
                <a:solidFill>
                  <a:schemeClr val="bg1">
                    <a:lumMod val="50000"/>
                  </a:schemeClr>
                </a:solidFill>
              </a:rPr>
              <a:t>2000-2100 Block of K Street NW</a:t>
            </a:r>
          </a:p>
        </p:txBody>
      </p:sp>
      <p:pic>
        <p:nvPicPr>
          <p:cNvPr id="5" name="Picture 4">
            <a:extLst>
              <a:ext uri="{FF2B5EF4-FFF2-40B4-BE49-F238E27FC236}">
                <a16:creationId xmlns:a16="http://schemas.microsoft.com/office/drawing/2014/main" id="{D275E25F-09F9-4FC5-9D2A-08F6094BAB1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130" t="59285" r="26150" b="10262"/>
          <a:stretch/>
        </p:blipFill>
        <p:spPr>
          <a:xfrm>
            <a:off x="10717510" y="192767"/>
            <a:ext cx="1341468" cy="1296775"/>
          </a:xfrm>
          <a:prstGeom prst="rect">
            <a:avLst/>
          </a:prstGeom>
          <a:effectLst>
            <a:glow rad="63500">
              <a:schemeClr val="bg1"/>
            </a:glow>
          </a:effectLst>
        </p:spPr>
      </p:pic>
      <p:sp>
        <p:nvSpPr>
          <p:cNvPr id="31" name="Title 1">
            <a:extLst>
              <a:ext uri="{FF2B5EF4-FFF2-40B4-BE49-F238E27FC236}">
                <a16:creationId xmlns:a16="http://schemas.microsoft.com/office/drawing/2014/main" id="{A539B8FD-56E6-455C-8EEC-5BBEC205EFCC}"/>
              </a:ext>
            </a:extLst>
          </p:cNvPr>
          <p:cNvSpPr txBox="1">
            <a:spLocks/>
          </p:cNvSpPr>
          <p:nvPr/>
        </p:nvSpPr>
        <p:spPr>
          <a:xfrm>
            <a:off x="7690" y="1028494"/>
            <a:ext cx="11834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2800">
                <a:solidFill>
                  <a:schemeClr val="accent6">
                    <a:lumMod val="75000"/>
                  </a:schemeClr>
                </a:solidFill>
              </a:rPr>
              <a:t>30% design for western terminus of Transitway at 21</a:t>
            </a:r>
            <a:r>
              <a:rPr lang="en-US" sz="2800" baseline="30000">
                <a:solidFill>
                  <a:schemeClr val="accent6">
                    <a:lumMod val="75000"/>
                  </a:schemeClr>
                </a:solidFill>
              </a:rPr>
              <a:t>st</a:t>
            </a:r>
            <a:r>
              <a:rPr lang="en-US" sz="2800">
                <a:solidFill>
                  <a:schemeClr val="accent6">
                    <a:lumMod val="75000"/>
                  </a:schemeClr>
                </a:solidFill>
              </a:rPr>
              <a:t> Street NW</a:t>
            </a:r>
          </a:p>
        </p:txBody>
      </p:sp>
      <p:grpSp>
        <p:nvGrpSpPr>
          <p:cNvPr id="8" name="Group 7">
            <a:extLst>
              <a:ext uri="{FF2B5EF4-FFF2-40B4-BE49-F238E27FC236}">
                <a16:creationId xmlns:a16="http://schemas.microsoft.com/office/drawing/2014/main" id="{7558A574-18EB-4D18-8668-2FCC99E98FDD}"/>
              </a:ext>
            </a:extLst>
          </p:cNvPr>
          <p:cNvGrpSpPr/>
          <p:nvPr/>
        </p:nvGrpSpPr>
        <p:grpSpPr>
          <a:xfrm>
            <a:off x="10717510" y="2062260"/>
            <a:ext cx="593813" cy="1003233"/>
            <a:chOff x="827336" y="6365189"/>
            <a:chExt cx="386080" cy="652273"/>
          </a:xfrm>
        </p:grpSpPr>
        <p:sp>
          <p:nvSpPr>
            <p:cNvPr id="9" name="TextBox 8">
              <a:extLst>
                <a:ext uri="{FF2B5EF4-FFF2-40B4-BE49-F238E27FC236}">
                  <a16:creationId xmlns:a16="http://schemas.microsoft.com/office/drawing/2014/main" id="{A4497B92-4C73-4F17-ABD1-87F7BE67E754}"/>
                </a:ext>
              </a:extLst>
            </p:cNvPr>
            <p:cNvSpPr txBox="1"/>
            <p:nvPr/>
          </p:nvSpPr>
          <p:spPr>
            <a:xfrm>
              <a:off x="827336" y="6637259"/>
              <a:ext cx="386080" cy="380203"/>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N</a:t>
              </a:r>
            </a:p>
          </p:txBody>
        </p:sp>
        <p:sp>
          <p:nvSpPr>
            <p:cNvPr id="10" name="Freeform 191">
              <a:extLst>
                <a:ext uri="{FF2B5EF4-FFF2-40B4-BE49-F238E27FC236}">
                  <a16:creationId xmlns:a16="http://schemas.microsoft.com/office/drawing/2014/main" id="{25740F5C-5459-4507-935E-004BDA65DF8C}"/>
                </a:ext>
              </a:extLst>
            </p:cNvPr>
            <p:cNvSpPr/>
            <p:nvPr/>
          </p:nvSpPr>
          <p:spPr>
            <a:xfrm rot="5400000">
              <a:off x="740187" y="6603041"/>
              <a:ext cx="560380" cy="84675"/>
            </a:xfrm>
            <a:custGeom>
              <a:avLst/>
              <a:gdLst>
                <a:gd name="connsiteX0" fmla="*/ 719138 w 719138"/>
                <a:gd name="connsiteY0" fmla="*/ 161925 h 161925"/>
                <a:gd name="connsiteX1" fmla="*/ 0 w 719138"/>
                <a:gd name="connsiteY1" fmla="*/ 161925 h 161925"/>
                <a:gd name="connsiteX2" fmla="*/ 447675 w 719138"/>
                <a:gd name="connsiteY2" fmla="*/ 0 h 161925"/>
                <a:gd name="connsiteX3" fmla="*/ 295275 w 719138"/>
                <a:gd name="connsiteY3" fmla="*/ 161925 h 161925"/>
              </a:gdLst>
              <a:ahLst/>
              <a:cxnLst>
                <a:cxn ang="0">
                  <a:pos x="connsiteX0" y="connsiteY0"/>
                </a:cxn>
                <a:cxn ang="0">
                  <a:pos x="connsiteX1" y="connsiteY1"/>
                </a:cxn>
                <a:cxn ang="0">
                  <a:pos x="connsiteX2" y="connsiteY2"/>
                </a:cxn>
                <a:cxn ang="0">
                  <a:pos x="connsiteX3" y="connsiteY3"/>
                </a:cxn>
              </a:cxnLst>
              <a:rect l="l" t="t" r="r" b="b"/>
              <a:pathLst>
                <a:path w="719138" h="161925">
                  <a:moveTo>
                    <a:pt x="719138" y="161925"/>
                  </a:moveTo>
                  <a:lnTo>
                    <a:pt x="0" y="161925"/>
                  </a:lnTo>
                  <a:lnTo>
                    <a:pt x="447675" y="0"/>
                  </a:lnTo>
                  <a:lnTo>
                    <a:pt x="295275" y="161925"/>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2">
                <a:solidFill>
                  <a:schemeClr val="tx1"/>
                </a:solidFill>
              </a:endParaRPr>
            </a:p>
          </p:txBody>
        </p:sp>
      </p:grpSp>
      <p:sp>
        <p:nvSpPr>
          <p:cNvPr id="11" name="TextBox 10">
            <a:extLst>
              <a:ext uri="{FF2B5EF4-FFF2-40B4-BE49-F238E27FC236}">
                <a16:creationId xmlns:a16="http://schemas.microsoft.com/office/drawing/2014/main" id="{7C8EDD91-F8B1-484B-A1FA-A69A4A57FA97}"/>
              </a:ext>
            </a:extLst>
          </p:cNvPr>
          <p:cNvSpPr txBox="1"/>
          <p:nvPr/>
        </p:nvSpPr>
        <p:spPr>
          <a:xfrm>
            <a:off x="10579655" y="2894568"/>
            <a:ext cx="755604" cy="369332"/>
          </a:xfrm>
          <a:prstGeom prst="rect">
            <a:avLst/>
          </a:prstGeom>
          <a:noFill/>
        </p:spPr>
        <p:txBody>
          <a:bodyPr wrap="square" rtlCol="0">
            <a:spAutoFit/>
          </a:bodyPr>
          <a:lstStyle/>
          <a:p>
            <a:pPr algn="ctr"/>
            <a:r>
              <a:rPr lang="en-US" sz="900" b="1">
                <a:latin typeface="Arial" panose="020B0604020202020204" pitchFamily="34" charset="0"/>
                <a:cs typeface="Arial" panose="020B0604020202020204" pitchFamily="34" charset="0"/>
              </a:rPr>
              <a:t>NOT TO</a:t>
            </a:r>
          </a:p>
          <a:p>
            <a:pPr algn="ctr"/>
            <a:r>
              <a:rPr lang="en-US" sz="900" b="1">
                <a:latin typeface="Arial" panose="020B0604020202020204" pitchFamily="34" charset="0"/>
                <a:cs typeface="Arial" panose="020B0604020202020204" pitchFamily="34" charset="0"/>
              </a:rPr>
              <a:t>SCALE</a:t>
            </a:r>
          </a:p>
        </p:txBody>
      </p:sp>
    </p:spTree>
    <p:extLst>
      <p:ext uri="{BB962C8B-B14F-4D97-AF65-F5344CB8AC3E}">
        <p14:creationId xmlns:p14="http://schemas.microsoft.com/office/powerpoint/2010/main" val="2156549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CD96EF-4E3F-4DF8-9E43-0E3FEE00DFE0}"/>
              </a:ext>
            </a:extLst>
          </p:cNvPr>
          <p:cNvPicPr>
            <a:picLocks noChangeAspect="1"/>
          </p:cNvPicPr>
          <p:nvPr/>
        </p:nvPicPr>
        <p:blipFill rotWithShape="1">
          <a:blip r:embed="rId2"/>
          <a:srcRect l="-1" t="30911" r="35525" b="6317"/>
          <a:stretch/>
        </p:blipFill>
        <p:spPr>
          <a:xfrm>
            <a:off x="-95523" y="2552700"/>
            <a:ext cx="12287524" cy="4305300"/>
          </a:xfrm>
          <a:prstGeom prst="rect">
            <a:avLst/>
          </a:prstGeom>
        </p:spPr>
      </p:pic>
      <p:sp>
        <p:nvSpPr>
          <p:cNvPr id="11" name="Title 1">
            <a:extLst>
              <a:ext uri="{FF2B5EF4-FFF2-40B4-BE49-F238E27FC236}">
                <a16:creationId xmlns:a16="http://schemas.microsoft.com/office/drawing/2014/main" id="{A9448E48-1204-4DB1-B71C-4C7739326F5B}"/>
              </a:ext>
            </a:extLst>
          </p:cNvPr>
          <p:cNvSpPr txBox="1">
            <a:spLocks/>
          </p:cNvSpPr>
          <p:nvPr/>
        </p:nvSpPr>
        <p:spPr>
          <a:xfrm>
            <a:off x="646517" y="813783"/>
            <a:ext cx="118348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2400">
                <a:solidFill>
                  <a:schemeClr val="accent6">
                    <a:lumMod val="75000"/>
                  </a:schemeClr>
                </a:solidFill>
              </a:rPr>
              <a:t>Alternative design for western terminus of Transitway </a:t>
            </a:r>
            <a:br>
              <a:rPr lang="en-US" sz="2400">
                <a:solidFill>
                  <a:schemeClr val="accent6">
                    <a:lumMod val="75000"/>
                  </a:schemeClr>
                </a:solidFill>
              </a:rPr>
            </a:br>
            <a:r>
              <a:rPr lang="en-US" sz="2400">
                <a:solidFill>
                  <a:schemeClr val="accent6">
                    <a:lumMod val="75000"/>
                  </a:schemeClr>
                </a:solidFill>
              </a:rPr>
              <a:t>at 21</a:t>
            </a:r>
            <a:r>
              <a:rPr lang="en-US" sz="2400" baseline="30000">
                <a:solidFill>
                  <a:schemeClr val="accent6">
                    <a:lumMod val="75000"/>
                  </a:schemeClr>
                </a:solidFill>
              </a:rPr>
              <a:t>st</a:t>
            </a:r>
            <a:r>
              <a:rPr lang="en-US" sz="2400">
                <a:solidFill>
                  <a:schemeClr val="accent6">
                    <a:lumMod val="75000"/>
                  </a:schemeClr>
                </a:solidFill>
              </a:rPr>
              <a:t> Street NW – Eastbound Option 2</a:t>
            </a:r>
          </a:p>
        </p:txBody>
      </p:sp>
      <p:sp>
        <p:nvSpPr>
          <p:cNvPr id="2" name="Title 1">
            <a:extLst>
              <a:ext uri="{FF2B5EF4-FFF2-40B4-BE49-F238E27FC236}">
                <a16:creationId xmlns:a16="http://schemas.microsoft.com/office/drawing/2014/main" id="{97F85944-25AC-4A02-BE43-D62421E45801}"/>
              </a:ext>
            </a:extLst>
          </p:cNvPr>
          <p:cNvSpPr>
            <a:spLocks noGrp="1"/>
          </p:cNvSpPr>
          <p:nvPr>
            <p:ph type="title"/>
          </p:nvPr>
        </p:nvSpPr>
        <p:spPr>
          <a:xfrm>
            <a:off x="349430" y="119205"/>
            <a:ext cx="10515600" cy="1325563"/>
          </a:xfrm>
        </p:spPr>
        <p:txBody>
          <a:bodyPr/>
          <a:lstStyle/>
          <a:p>
            <a:r>
              <a:rPr lang="en-US">
                <a:solidFill>
                  <a:schemeClr val="bg1">
                    <a:lumMod val="50000"/>
                  </a:schemeClr>
                </a:solidFill>
              </a:rPr>
              <a:t>2000-2100 Block of K Street NW</a:t>
            </a:r>
          </a:p>
        </p:txBody>
      </p:sp>
      <p:pic>
        <p:nvPicPr>
          <p:cNvPr id="5" name="Picture 4">
            <a:extLst>
              <a:ext uri="{FF2B5EF4-FFF2-40B4-BE49-F238E27FC236}">
                <a16:creationId xmlns:a16="http://schemas.microsoft.com/office/drawing/2014/main" id="{D275E25F-09F9-4FC5-9D2A-08F6094BAB1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130" t="59285" r="26150" b="10262"/>
          <a:stretch/>
        </p:blipFill>
        <p:spPr>
          <a:xfrm>
            <a:off x="10717510" y="192767"/>
            <a:ext cx="1341468" cy="1296775"/>
          </a:xfrm>
          <a:prstGeom prst="rect">
            <a:avLst/>
          </a:prstGeom>
          <a:effectLst>
            <a:glow rad="63500">
              <a:schemeClr val="bg1"/>
            </a:glow>
          </a:effectLst>
        </p:spPr>
      </p:pic>
      <p:sp>
        <p:nvSpPr>
          <p:cNvPr id="32" name="Speech Bubble: Rectangle 31">
            <a:extLst>
              <a:ext uri="{FF2B5EF4-FFF2-40B4-BE49-F238E27FC236}">
                <a16:creationId xmlns:a16="http://schemas.microsoft.com/office/drawing/2014/main" id="{5D5475DB-85F8-459F-8240-81FBAB192669}"/>
              </a:ext>
            </a:extLst>
          </p:cNvPr>
          <p:cNvSpPr/>
          <p:nvPr/>
        </p:nvSpPr>
        <p:spPr>
          <a:xfrm>
            <a:off x="120406" y="4523922"/>
            <a:ext cx="1694816" cy="980499"/>
          </a:xfrm>
          <a:prstGeom prst="wedgeRectCallout">
            <a:avLst>
              <a:gd name="adj1" fmla="val 72273"/>
              <a:gd name="adj2" fmla="val 68687"/>
            </a:avLst>
          </a:prstGeom>
          <a:solidFill>
            <a:schemeClr val="bg1"/>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Rush-hour restricted transit-only queue jump lane; optional curbside parking lane outside rush hour</a:t>
            </a:r>
          </a:p>
        </p:txBody>
      </p:sp>
      <p:sp>
        <p:nvSpPr>
          <p:cNvPr id="33" name="Speech Bubble: Rectangle 32">
            <a:extLst>
              <a:ext uri="{FF2B5EF4-FFF2-40B4-BE49-F238E27FC236}">
                <a16:creationId xmlns:a16="http://schemas.microsoft.com/office/drawing/2014/main" id="{5252D423-268E-4E63-9298-75922215CFB7}"/>
              </a:ext>
            </a:extLst>
          </p:cNvPr>
          <p:cNvSpPr/>
          <p:nvPr/>
        </p:nvSpPr>
        <p:spPr>
          <a:xfrm>
            <a:off x="1625600" y="6158817"/>
            <a:ext cx="1630107" cy="438150"/>
          </a:xfrm>
          <a:prstGeom prst="wedgeRectCallout">
            <a:avLst>
              <a:gd name="adj1" fmla="val 60084"/>
              <a:gd name="adj2" fmla="val -104891"/>
            </a:avLst>
          </a:prstGeom>
          <a:solidFill>
            <a:schemeClr val="bg1"/>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Transitway entrance dwell area</a:t>
            </a:r>
          </a:p>
        </p:txBody>
      </p:sp>
      <p:sp>
        <p:nvSpPr>
          <p:cNvPr id="34" name="Speech Bubble: Rectangle 33">
            <a:extLst>
              <a:ext uri="{FF2B5EF4-FFF2-40B4-BE49-F238E27FC236}">
                <a16:creationId xmlns:a16="http://schemas.microsoft.com/office/drawing/2014/main" id="{02FD375F-3005-4741-B257-E0CDE9951F76}"/>
              </a:ext>
            </a:extLst>
          </p:cNvPr>
          <p:cNvSpPr/>
          <p:nvPr/>
        </p:nvSpPr>
        <p:spPr>
          <a:xfrm>
            <a:off x="2060153" y="4660539"/>
            <a:ext cx="1483357" cy="438150"/>
          </a:xfrm>
          <a:prstGeom prst="wedgeRectCallout">
            <a:avLst>
              <a:gd name="adj1" fmla="val 88191"/>
              <a:gd name="adj2" fmla="val 155399"/>
            </a:avLst>
          </a:prstGeom>
          <a:solidFill>
            <a:schemeClr val="bg1"/>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Adjust service lane stop bar location</a:t>
            </a:r>
          </a:p>
        </p:txBody>
      </p:sp>
      <p:sp>
        <p:nvSpPr>
          <p:cNvPr id="35" name="Speech Bubble: Rectangle 34">
            <a:extLst>
              <a:ext uri="{FF2B5EF4-FFF2-40B4-BE49-F238E27FC236}">
                <a16:creationId xmlns:a16="http://schemas.microsoft.com/office/drawing/2014/main" id="{4E47A6D9-CF42-4087-A915-CEF7C8B496CA}"/>
              </a:ext>
            </a:extLst>
          </p:cNvPr>
          <p:cNvSpPr/>
          <p:nvPr/>
        </p:nvSpPr>
        <p:spPr>
          <a:xfrm>
            <a:off x="4823460" y="3342631"/>
            <a:ext cx="3188902" cy="1124362"/>
          </a:xfrm>
          <a:prstGeom prst="wedgeRectCallout">
            <a:avLst>
              <a:gd name="adj1" fmla="val -70224"/>
              <a:gd name="adj2" fmla="val 157493"/>
            </a:avLst>
          </a:prstGeom>
          <a:solidFill>
            <a:schemeClr val="accent2">
              <a:lumMod val="60000"/>
              <a:lumOff val="40000"/>
            </a:schemeClr>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Moving the transitway dwell area to the curb positions the bus in an expected location and eliminates a potential sight distance obstruction for permissive westbound left-turning buses (see later exhibit)</a:t>
            </a:r>
          </a:p>
        </p:txBody>
      </p:sp>
      <p:cxnSp>
        <p:nvCxnSpPr>
          <p:cNvPr id="37" name="Straight Connector 36">
            <a:extLst>
              <a:ext uri="{FF2B5EF4-FFF2-40B4-BE49-F238E27FC236}">
                <a16:creationId xmlns:a16="http://schemas.microsoft.com/office/drawing/2014/main" id="{C4AA4285-E701-46B3-AEEA-1125B0CD2ECF}"/>
              </a:ext>
            </a:extLst>
          </p:cNvPr>
          <p:cNvCxnSpPr/>
          <p:nvPr/>
        </p:nvCxnSpPr>
        <p:spPr>
          <a:xfrm>
            <a:off x="8113388" y="5373736"/>
            <a:ext cx="1415806" cy="0"/>
          </a:xfrm>
          <a:prstGeom prst="line">
            <a:avLst/>
          </a:prstGeom>
          <a:noFill/>
          <a:ln w="269875">
            <a:solidFill>
              <a:srgbClr val="FF4B4B"/>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a:extLst>
              <a:ext uri="{FF2B5EF4-FFF2-40B4-BE49-F238E27FC236}">
                <a16:creationId xmlns:a16="http://schemas.microsoft.com/office/drawing/2014/main" id="{D5D0012C-3113-49F7-9F60-D387B7D73475}"/>
              </a:ext>
            </a:extLst>
          </p:cNvPr>
          <p:cNvCxnSpPr/>
          <p:nvPr/>
        </p:nvCxnSpPr>
        <p:spPr>
          <a:xfrm>
            <a:off x="8113388" y="5768956"/>
            <a:ext cx="1415806" cy="0"/>
          </a:xfrm>
          <a:prstGeom prst="line">
            <a:avLst/>
          </a:prstGeom>
          <a:noFill/>
          <a:ln w="269875">
            <a:solidFill>
              <a:srgbClr val="C00000">
                <a:alpha val="40000"/>
              </a:srgbClr>
            </a:solidFill>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8C1D9CBF-66DF-4B63-BE36-4D2108376DB7}"/>
              </a:ext>
            </a:extLst>
          </p:cNvPr>
          <p:cNvSpPr txBox="1"/>
          <p:nvPr/>
        </p:nvSpPr>
        <p:spPr>
          <a:xfrm>
            <a:off x="9650118" y="5238395"/>
            <a:ext cx="1994457" cy="307777"/>
          </a:xfrm>
          <a:prstGeom prst="rect">
            <a:avLst/>
          </a:prstGeom>
          <a:noFill/>
        </p:spPr>
        <p:txBody>
          <a:bodyPr wrap="none" rtlCol="0">
            <a:spAutoFit/>
          </a:bodyPr>
          <a:lstStyle/>
          <a:p>
            <a:r>
              <a:rPr lang="en-US" sz="1400" b="1"/>
              <a:t>Transit-only travel lane</a:t>
            </a:r>
          </a:p>
        </p:txBody>
      </p:sp>
      <p:sp>
        <p:nvSpPr>
          <p:cNvPr id="40" name="TextBox 39">
            <a:extLst>
              <a:ext uri="{FF2B5EF4-FFF2-40B4-BE49-F238E27FC236}">
                <a16:creationId xmlns:a16="http://schemas.microsoft.com/office/drawing/2014/main" id="{DD7CF478-086A-45C6-A6A6-60E64486C6CA}"/>
              </a:ext>
            </a:extLst>
          </p:cNvPr>
          <p:cNvSpPr txBox="1"/>
          <p:nvPr/>
        </p:nvSpPr>
        <p:spPr>
          <a:xfrm>
            <a:off x="9650118" y="5504421"/>
            <a:ext cx="2279791" cy="477054"/>
          </a:xfrm>
          <a:prstGeom prst="rect">
            <a:avLst/>
          </a:prstGeom>
          <a:noFill/>
        </p:spPr>
        <p:txBody>
          <a:bodyPr wrap="none" rtlCol="0">
            <a:spAutoFit/>
          </a:bodyPr>
          <a:lstStyle/>
          <a:p>
            <a:r>
              <a:rPr lang="en-US" sz="1400" b="1"/>
              <a:t>Transit vehicle travel path </a:t>
            </a:r>
            <a:br>
              <a:rPr lang="en-US" sz="1400" b="1"/>
            </a:br>
            <a:r>
              <a:rPr lang="en-US" sz="1100" b="1"/>
              <a:t>(transition to/from the Transitway)</a:t>
            </a:r>
          </a:p>
        </p:txBody>
      </p:sp>
      <p:sp>
        <p:nvSpPr>
          <p:cNvPr id="41" name="Rectangle 40">
            <a:extLst>
              <a:ext uri="{FF2B5EF4-FFF2-40B4-BE49-F238E27FC236}">
                <a16:creationId xmlns:a16="http://schemas.microsoft.com/office/drawing/2014/main" id="{D1080B8B-30C4-4324-8490-0DBC03B5BBED}"/>
              </a:ext>
            </a:extLst>
          </p:cNvPr>
          <p:cNvSpPr/>
          <p:nvPr/>
        </p:nvSpPr>
        <p:spPr>
          <a:xfrm>
            <a:off x="8275715" y="6020970"/>
            <a:ext cx="1253479" cy="237475"/>
          </a:xfrm>
          <a:prstGeom prst="rect">
            <a:avLst/>
          </a:prstGeom>
          <a:solidFill>
            <a:schemeClr val="bg1"/>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solidFill>
                <a:schemeClr val="tx1"/>
              </a:solidFill>
            </a:endParaRPr>
          </a:p>
        </p:txBody>
      </p:sp>
      <p:sp>
        <p:nvSpPr>
          <p:cNvPr id="42" name="Rectangle 41">
            <a:extLst>
              <a:ext uri="{FF2B5EF4-FFF2-40B4-BE49-F238E27FC236}">
                <a16:creationId xmlns:a16="http://schemas.microsoft.com/office/drawing/2014/main" id="{8D0C01FB-89BF-4372-8ACE-B12E813DF72F}"/>
              </a:ext>
            </a:extLst>
          </p:cNvPr>
          <p:cNvSpPr/>
          <p:nvPr/>
        </p:nvSpPr>
        <p:spPr>
          <a:xfrm>
            <a:off x="8275715" y="6390500"/>
            <a:ext cx="1253479" cy="231353"/>
          </a:xfrm>
          <a:prstGeom prst="rect">
            <a:avLst/>
          </a:prstGeom>
          <a:solidFill>
            <a:schemeClr val="accent2">
              <a:lumMod val="60000"/>
              <a:lumOff val="40000"/>
            </a:schemeClr>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b="1">
              <a:solidFill>
                <a:schemeClr val="tx1"/>
              </a:solidFill>
            </a:endParaRPr>
          </a:p>
        </p:txBody>
      </p:sp>
      <p:sp>
        <p:nvSpPr>
          <p:cNvPr id="43" name="TextBox 42">
            <a:extLst>
              <a:ext uri="{FF2B5EF4-FFF2-40B4-BE49-F238E27FC236}">
                <a16:creationId xmlns:a16="http://schemas.microsoft.com/office/drawing/2014/main" id="{3042398A-AD57-4E71-957C-BF7E7D9BA31B}"/>
              </a:ext>
            </a:extLst>
          </p:cNvPr>
          <p:cNvSpPr txBox="1"/>
          <p:nvPr/>
        </p:nvSpPr>
        <p:spPr>
          <a:xfrm>
            <a:off x="9650118" y="6000135"/>
            <a:ext cx="2225289" cy="307777"/>
          </a:xfrm>
          <a:prstGeom prst="rect">
            <a:avLst/>
          </a:prstGeom>
          <a:noFill/>
        </p:spPr>
        <p:txBody>
          <a:bodyPr wrap="none" rtlCol="0">
            <a:spAutoFit/>
          </a:bodyPr>
          <a:lstStyle/>
          <a:p>
            <a:r>
              <a:rPr lang="en-US" sz="1400" b="1"/>
              <a:t>Element of Design Option</a:t>
            </a:r>
          </a:p>
        </p:txBody>
      </p:sp>
      <p:sp>
        <p:nvSpPr>
          <p:cNvPr id="44" name="TextBox 43">
            <a:extLst>
              <a:ext uri="{FF2B5EF4-FFF2-40B4-BE49-F238E27FC236}">
                <a16:creationId xmlns:a16="http://schemas.microsoft.com/office/drawing/2014/main" id="{BE4FA6B6-158D-4E98-B313-3939DB48A6F0}"/>
              </a:ext>
            </a:extLst>
          </p:cNvPr>
          <p:cNvSpPr txBox="1"/>
          <p:nvPr/>
        </p:nvSpPr>
        <p:spPr>
          <a:xfrm>
            <a:off x="9650118" y="6333312"/>
            <a:ext cx="2125903" cy="307777"/>
          </a:xfrm>
          <a:prstGeom prst="rect">
            <a:avLst/>
          </a:prstGeom>
          <a:noFill/>
        </p:spPr>
        <p:txBody>
          <a:bodyPr wrap="none" rtlCol="0">
            <a:spAutoFit/>
          </a:bodyPr>
          <a:lstStyle/>
          <a:p>
            <a:r>
              <a:rPr lang="en-US" sz="1400" b="1"/>
              <a:t>Benefit of Design Option</a:t>
            </a:r>
          </a:p>
        </p:txBody>
      </p:sp>
      <p:sp>
        <p:nvSpPr>
          <p:cNvPr id="45" name="Speech Bubble: Rectangle 44">
            <a:extLst>
              <a:ext uri="{FF2B5EF4-FFF2-40B4-BE49-F238E27FC236}">
                <a16:creationId xmlns:a16="http://schemas.microsoft.com/office/drawing/2014/main" id="{CD2868DC-A6BE-41F8-A43D-1C282C91C9E2}"/>
              </a:ext>
            </a:extLst>
          </p:cNvPr>
          <p:cNvSpPr/>
          <p:nvPr/>
        </p:nvSpPr>
        <p:spPr>
          <a:xfrm>
            <a:off x="8145269" y="3415751"/>
            <a:ext cx="2462410" cy="941773"/>
          </a:xfrm>
          <a:prstGeom prst="wedgeRectCallout">
            <a:avLst>
              <a:gd name="adj1" fmla="val 56282"/>
              <a:gd name="adj2" fmla="val 96576"/>
            </a:avLst>
          </a:prstGeom>
          <a:solidFill>
            <a:schemeClr val="accent2">
              <a:lumMod val="60000"/>
              <a:lumOff val="40000"/>
            </a:schemeClr>
          </a:solidFill>
          <a:ln>
            <a:solidFill>
              <a:schemeClr val="tx1"/>
            </a:solidFill>
          </a:ln>
          <a:effectLst>
            <a:outerShdw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Shift in eastbound transitway entry lane to accommodate alternative design for westbound exit (see later exhibit)</a:t>
            </a:r>
          </a:p>
        </p:txBody>
      </p:sp>
      <p:grpSp>
        <p:nvGrpSpPr>
          <p:cNvPr id="46" name="Group 45">
            <a:extLst>
              <a:ext uri="{FF2B5EF4-FFF2-40B4-BE49-F238E27FC236}">
                <a16:creationId xmlns:a16="http://schemas.microsoft.com/office/drawing/2014/main" id="{C545966F-3BDD-43FC-818C-3F5997A4E1F4}"/>
              </a:ext>
            </a:extLst>
          </p:cNvPr>
          <p:cNvGrpSpPr/>
          <p:nvPr/>
        </p:nvGrpSpPr>
        <p:grpSpPr>
          <a:xfrm>
            <a:off x="11465165" y="2062260"/>
            <a:ext cx="593813" cy="1003233"/>
            <a:chOff x="827336" y="6365189"/>
            <a:chExt cx="386080" cy="652273"/>
          </a:xfrm>
        </p:grpSpPr>
        <p:sp>
          <p:nvSpPr>
            <p:cNvPr id="47" name="TextBox 46">
              <a:extLst>
                <a:ext uri="{FF2B5EF4-FFF2-40B4-BE49-F238E27FC236}">
                  <a16:creationId xmlns:a16="http://schemas.microsoft.com/office/drawing/2014/main" id="{F9EC7DBC-A580-46D3-A806-B4211B7D1075}"/>
                </a:ext>
              </a:extLst>
            </p:cNvPr>
            <p:cNvSpPr txBox="1"/>
            <p:nvPr/>
          </p:nvSpPr>
          <p:spPr>
            <a:xfrm>
              <a:off x="827336" y="6637259"/>
              <a:ext cx="386080" cy="380203"/>
            </a:xfrm>
            <a:prstGeom prst="rect">
              <a:avLst/>
            </a:prstGeom>
            <a:noFill/>
          </p:spPr>
          <p:txBody>
            <a:bodyPr wrap="square" rtlCol="0">
              <a:spAutoFit/>
            </a:bodyPr>
            <a:lstStyle/>
            <a:p>
              <a:r>
                <a:rPr lang="en-US" sz="3200" b="1">
                  <a:latin typeface="Arial" panose="020B0604020202020204" pitchFamily="34" charset="0"/>
                  <a:cs typeface="Arial" panose="020B0604020202020204" pitchFamily="34" charset="0"/>
                </a:rPr>
                <a:t>N</a:t>
              </a:r>
            </a:p>
          </p:txBody>
        </p:sp>
        <p:sp>
          <p:nvSpPr>
            <p:cNvPr id="48" name="Freeform 191">
              <a:extLst>
                <a:ext uri="{FF2B5EF4-FFF2-40B4-BE49-F238E27FC236}">
                  <a16:creationId xmlns:a16="http://schemas.microsoft.com/office/drawing/2014/main" id="{91B3B0E8-FAC6-435A-B170-DCC185C563DB}"/>
                </a:ext>
              </a:extLst>
            </p:cNvPr>
            <p:cNvSpPr/>
            <p:nvPr/>
          </p:nvSpPr>
          <p:spPr>
            <a:xfrm rot="5400000">
              <a:off x="740187" y="6603041"/>
              <a:ext cx="560380" cy="84675"/>
            </a:xfrm>
            <a:custGeom>
              <a:avLst/>
              <a:gdLst>
                <a:gd name="connsiteX0" fmla="*/ 719138 w 719138"/>
                <a:gd name="connsiteY0" fmla="*/ 161925 h 161925"/>
                <a:gd name="connsiteX1" fmla="*/ 0 w 719138"/>
                <a:gd name="connsiteY1" fmla="*/ 161925 h 161925"/>
                <a:gd name="connsiteX2" fmla="*/ 447675 w 719138"/>
                <a:gd name="connsiteY2" fmla="*/ 0 h 161925"/>
                <a:gd name="connsiteX3" fmla="*/ 295275 w 719138"/>
                <a:gd name="connsiteY3" fmla="*/ 161925 h 161925"/>
              </a:gdLst>
              <a:ahLst/>
              <a:cxnLst>
                <a:cxn ang="0">
                  <a:pos x="connsiteX0" y="connsiteY0"/>
                </a:cxn>
                <a:cxn ang="0">
                  <a:pos x="connsiteX1" y="connsiteY1"/>
                </a:cxn>
                <a:cxn ang="0">
                  <a:pos x="connsiteX2" y="connsiteY2"/>
                </a:cxn>
                <a:cxn ang="0">
                  <a:pos x="connsiteX3" y="connsiteY3"/>
                </a:cxn>
              </a:cxnLst>
              <a:rect l="l" t="t" r="r" b="b"/>
              <a:pathLst>
                <a:path w="719138" h="161925">
                  <a:moveTo>
                    <a:pt x="719138" y="161925"/>
                  </a:moveTo>
                  <a:lnTo>
                    <a:pt x="0" y="161925"/>
                  </a:lnTo>
                  <a:lnTo>
                    <a:pt x="447675" y="0"/>
                  </a:lnTo>
                  <a:lnTo>
                    <a:pt x="295275" y="161925"/>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2">
                <a:solidFill>
                  <a:schemeClr val="tx1"/>
                </a:solidFill>
              </a:endParaRPr>
            </a:p>
          </p:txBody>
        </p:sp>
      </p:grpSp>
      <p:sp>
        <p:nvSpPr>
          <p:cNvPr id="49" name="TextBox 48">
            <a:extLst>
              <a:ext uri="{FF2B5EF4-FFF2-40B4-BE49-F238E27FC236}">
                <a16:creationId xmlns:a16="http://schemas.microsoft.com/office/drawing/2014/main" id="{BC24FBFF-2266-4435-990B-61997B78B9F6}"/>
              </a:ext>
            </a:extLst>
          </p:cNvPr>
          <p:cNvSpPr txBox="1"/>
          <p:nvPr/>
        </p:nvSpPr>
        <p:spPr>
          <a:xfrm>
            <a:off x="11327310" y="2894568"/>
            <a:ext cx="755604" cy="369332"/>
          </a:xfrm>
          <a:prstGeom prst="rect">
            <a:avLst/>
          </a:prstGeom>
          <a:noFill/>
        </p:spPr>
        <p:txBody>
          <a:bodyPr wrap="square" rtlCol="0">
            <a:spAutoFit/>
          </a:bodyPr>
          <a:lstStyle/>
          <a:p>
            <a:pPr algn="ctr"/>
            <a:r>
              <a:rPr lang="en-US" sz="900" b="1">
                <a:latin typeface="Arial" panose="020B0604020202020204" pitchFamily="34" charset="0"/>
                <a:cs typeface="Arial" panose="020B0604020202020204" pitchFamily="34" charset="0"/>
              </a:rPr>
              <a:t>NOT TO</a:t>
            </a:r>
          </a:p>
          <a:p>
            <a:pPr algn="ctr"/>
            <a:r>
              <a:rPr lang="en-US" sz="900" b="1">
                <a:latin typeface="Arial" panose="020B0604020202020204" pitchFamily="34" charset="0"/>
                <a:cs typeface="Arial" panose="020B0604020202020204" pitchFamily="34" charset="0"/>
              </a:rPr>
              <a:t>SCALE</a:t>
            </a:r>
          </a:p>
        </p:txBody>
      </p:sp>
    </p:spTree>
    <p:extLst>
      <p:ext uri="{BB962C8B-B14F-4D97-AF65-F5344CB8AC3E}">
        <p14:creationId xmlns:p14="http://schemas.microsoft.com/office/powerpoint/2010/main" val="48583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FC5AF49-9736-45B4-8060-6ADD0B314319}"/>
              </a:ext>
            </a:extLst>
          </p:cNvPr>
          <p:cNvSpPr/>
          <p:nvPr/>
        </p:nvSpPr>
        <p:spPr>
          <a:xfrm>
            <a:off x="2351796" y="-2334191"/>
            <a:ext cx="10806544" cy="11526378"/>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7FFF7D0-CD31-4B19-8AC0-18722F1B457D}"/>
              </a:ext>
            </a:extLst>
          </p:cNvPr>
          <p:cNvSpPr/>
          <p:nvPr/>
        </p:nvSpPr>
        <p:spPr>
          <a:xfrm>
            <a:off x="2507621" y="-2334189"/>
            <a:ext cx="10806544" cy="11526378"/>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4D13B9-0BEE-407A-821F-7802D834C415}"/>
              </a:ext>
            </a:extLst>
          </p:cNvPr>
          <p:cNvSpPr>
            <a:spLocks noGrp="1"/>
          </p:cNvSpPr>
          <p:nvPr>
            <p:ph type="ctrTitle"/>
          </p:nvPr>
        </p:nvSpPr>
        <p:spPr>
          <a:xfrm>
            <a:off x="3539120" y="2832809"/>
            <a:ext cx="7437594" cy="1144321"/>
          </a:xfrm>
        </p:spPr>
        <p:txBody>
          <a:bodyPr>
            <a:normAutofit fontScale="90000"/>
          </a:bodyPr>
          <a:lstStyle/>
          <a:p>
            <a:pPr algn="l"/>
            <a:r>
              <a:rPr lang="en-US">
                <a:solidFill>
                  <a:schemeClr val="bg1">
                    <a:lumMod val="75000"/>
                  </a:schemeClr>
                </a:solidFill>
              </a:rPr>
              <a:t>Hybrid Alternative Performance</a:t>
            </a:r>
          </a:p>
        </p:txBody>
      </p:sp>
      <p:cxnSp>
        <p:nvCxnSpPr>
          <p:cNvPr id="9" name="Straight Connector 8">
            <a:extLst>
              <a:ext uri="{FF2B5EF4-FFF2-40B4-BE49-F238E27FC236}">
                <a16:creationId xmlns:a16="http://schemas.microsoft.com/office/drawing/2014/main" id="{E697791A-B416-44CD-A19E-BD839AE1C39F}"/>
              </a:ext>
            </a:extLst>
          </p:cNvPr>
          <p:cNvCxnSpPr>
            <a:cxnSpLocks/>
          </p:cNvCxnSpPr>
          <p:nvPr/>
        </p:nvCxnSpPr>
        <p:spPr>
          <a:xfrm>
            <a:off x="3596371" y="4075104"/>
            <a:ext cx="57599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4">
            <a:extLst>
              <a:ext uri="{FF2B5EF4-FFF2-40B4-BE49-F238E27FC236}">
                <a16:creationId xmlns:a16="http://schemas.microsoft.com/office/drawing/2014/main" id="{80A7D80A-3F1B-4FAC-A1A9-D8C55FA07FE3}"/>
              </a:ext>
            </a:extLst>
          </p:cNvPr>
          <p:cNvSpPr>
            <a:spLocks noGrp="1"/>
          </p:cNvSpPr>
          <p:nvPr>
            <p:ph type="subTitle" idx="1"/>
          </p:nvPr>
        </p:nvSpPr>
        <p:spPr>
          <a:xfrm>
            <a:off x="3771900" y="4261948"/>
            <a:ext cx="6245262" cy="928969"/>
          </a:xfrm>
        </p:spPr>
        <p:txBody>
          <a:bodyPr>
            <a:normAutofit/>
          </a:bodyPr>
          <a:lstStyle/>
          <a:p>
            <a:pPr algn="l"/>
            <a:endParaRPr lang="en-US" sz="1400"/>
          </a:p>
        </p:txBody>
      </p:sp>
      <p:pic>
        <p:nvPicPr>
          <p:cNvPr id="10" name="Picture 9">
            <a:extLst>
              <a:ext uri="{FF2B5EF4-FFF2-40B4-BE49-F238E27FC236}">
                <a16:creationId xmlns:a16="http://schemas.microsoft.com/office/drawing/2014/main" id="{3D15F75D-A0EB-45A0-A985-AA6707E8C94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130" t="59285" r="26150" b="10262"/>
          <a:stretch/>
        </p:blipFill>
        <p:spPr>
          <a:xfrm>
            <a:off x="1487010" y="2494713"/>
            <a:ext cx="1964045" cy="1898608"/>
          </a:xfrm>
          <a:prstGeom prst="rect">
            <a:avLst/>
          </a:prstGeom>
        </p:spPr>
      </p:pic>
    </p:spTree>
    <p:extLst>
      <p:ext uri="{BB962C8B-B14F-4D97-AF65-F5344CB8AC3E}">
        <p14:creationId xmlns:p14="http://schemas.microsoft.com/office/powerpoint/2010/main" val="1106394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4C6FDBD7-D1AE-4598-92DB-7126E29215DB}"/>
              </a:ext>
            </a:extLst>
          </p:cNvPr>
          <p:cNvSpPr/>
          <p:nvPr/>
        </p:nvSpPr>
        <p:spPr>
          <a:xfrm>
            <a:off x="6915291" y="3262488"/>
            <a:ext cx="4410427" cy="361536"/>
          </a:xfrm>
          <a:prstGeom prst="rect">
            <a:avLst/>
          </a:prstGeom>
          <a:solidFill>
            <a:srgbClr val="C1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Rectangle 125">
            <a:extLst>
              <a:ext uri="{FF2B5EF4-FFF2-40B4-BE49-F238E27FC236}">
                <a16:creationId xmlns:a16="http://schemas.microsoft.com/office/drawing/2014/main" id="{0F2AFAD8-C55C-4602-9A9B-794A3C77CF23}"/>
              </a:ext>
            </a:extLst>
          </p:cNvPr>
          <p:cNvSpPr/>
          <p:nvPr/>
        </p:nvSpPr>
        <p:spPr>
          <a:xfrm>
            <a:off x="6915291" y="2745492"/>
            <a:ext cx="4410427" cy="36153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Rectangle 126">
            <a:extLst>
              <a:ext uri="{FF2B5EF4-FFF2-40B4-BE49-F238E27FC236}">
                <a16:creationId xmlns:a16="http://schemas.microsoft.com/office/drawing/2014/main" id="{89E4F239-C98B-4B0A-8D8D-7FBA1AF7E393}"/>
              </a:ext>
            </a:extLst>
          </p:cNvPr>
          <p:cNvSpPr/>
          <p:nvPr/>
        </p:nvSpPr>
        <p:spPr>
          <a:xfrm>
            <a:off x="6913650" y="2235232"/>
            <a:ext cx="4410427" cy="361536"/>
          </a:xfrm>
          <a:prstGeom prst="rect">
            <a:avLst/>
          </a:prstGeom>
          <a:solidFill>
            <a:srgbClr val="C1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 name="Rectangle 127">
            <a:extLst>
              <a:ext uri="{FF2B5EF4-FFF2-40B4-BE49-F238E27FC236}">
                <a16:creationId xmlns:a16="http://schemas.microsoft.com/office/drawing/2014/main" id="{CE2D6C97-21BB-41C0-9DC0-A45E74F1932A}"/>
              </a:ext>
            </a:extLst>
          </p:cNvPr>
          <p:cNvSpPr/>
          <p:nvPr/>
        </p:nvSpPr>
        <p:spPr>
          <a:xfrm>
            <a:off x="6913650" y="1718236"/>
            <a:ext cx="4410427" cy="36153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a:extLst>
              <a:ext uri="{FF2B5EF4-FFF2-40B4-BE49-F238E27FC236}">
                <a16:creationId xmlns:a16="http://schemas.microsoft.com/office/drawing/2014/main" id="{361CE096-BE28-4ADF-9327-E78EFE14B9E3}"/>
              </a:ext>
            </a:extLst>
          </p:cNvPr>
          <p:cNvSpPr/>
          <p:nvPr/>
        </p:nvSpPr>
        <p:spPr>
          <a:xfrm>
            <a:off x="896375" y="3274147"/>
            <a:ext cx="4410427" cy="361536"/>
          </a:xfrm>
          <a:prstGeom prst="rect">
            <a:avLst/>
          </a:prstGeom>
          <a:solidFill>
            <a:srgbClr val="C1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4" name="Rectangle 123">
            <a:extLst>
              <a:ext uri="{FF2B5EF4-FFF2-40B4-BE49-F238E27FC236}">
                <a16:creationId xmlns:a16="http://schemas.microsoft.com/office/drawing/2014/main" id="{68EE440E-295C-4942-AC00-26B861F7627A}"/>
              </a:ext>
            </a:extLst>
          </p:cNvPr>
          <p:cNvSpPr/>
          <p:nvPr/>
        </p:nvSpPr>
        <p:spPr>
          <a:xfrm>
            <a:off x="896375" y="2757151"/>
            <a:ext cx="4410427" cy="36153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9CC73832-8CC5-4CC2-86EF-C1BC434CAE78}"/>
              </a:ext>
            </a:extLst>
          </p:cNvPr>
          <p:cNvSpPr/>
          <p:nvPr/>
        </p:nvSpPr>
        <p:spPr>
          <a:xfrm>
            <a:off x="894734" y="2246891"/>
            <a:ext cx="4410427" cy="361536"/>
          </a:xfrm>
          <a:prstGeom prst="rect">
            <a:avLst/>
          </a:prstGeom>
          <a:solidFill>
            <a:srgbClr val="C1F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FB6A0271-6CF2-4572-9B87-9477A107305B}"/>
              </a:ext>
            </a:extLst>
          </p:cNvPr>
          <p:cNvSpPr/>
          <p:nvPr/>
        </p:nvSpPr>
        <p:spPr>
          <a:xfrm>
            <a:off x="894734" y="1729895"/>
            <a:ext cx="4410427" cy="36153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AE17565-A79A-4290-9AA1-398A57C06CCE}"/>
              </a:ext>
            </a:extLst>
          </p:cNvPr>
          <p:cNvSpPr>
            <a:spLocks noGrp="1"/>
          </p:cNvSpPr>
          <p:nvPr>
            <p:ph type="title"/>
          </p:nvPr>
        </p:nvSpPr>
        <p:spPr>
          <a:xfrm>
            <a:off x="860780" y="-253518"/>
            <a:ext cx="10515600" cy="1325563"/>
          </a:xfrm>
        </p:spPr>
        <p:txBody>
          <a:bodyPr>
            <a:normAutofit/>
          </a:bodyPr>
          <a:lstStyle/>
          <a:p>
            <a:r>
              <a:rPr lang="en-US" sz="4000">
                <a:solidFill>
                  <a:schemeClr val="bg2">
                    <a:lumMod val="50000"/>
                  </a:schemeClr>
                </a:solidFill>
              </a:rPr>
              <a:t>Travel Time</a:t>
            </a:r>
            <a:endParaRPr lang="en-US" sz="4000" u="sng">
              <a:solidFill>
                <a:schemeClr val="bg2">
                  <a:lumMod val="50000"/>
                </a:schemeClr>
              </a:solidFill>
            </a:endParaRPr>
          </a:p>
        </p:txBody>
      </p:sp>
      <p:sp>
        <p:nvSpPr>
          <p:cNvPr id="3" name="Content Placeholder 2">
            <a:extLst>
              <a:ext uri="{FF2B5EF4-FFF2-40B4-BE49-F238E27FC236}">
                <a16:creationId xmlns:a16="http://schemas.microsoft.com/office/drawing/2014/main" id="{5A69CB8B-88B9-4176-995E-707DFA5BA2C4}"/>
              </a:ext>
            </a:extLst>
          </p:cNvPr>
          <p:cNvSpPr>
            <a:spLocks noGrp="1"/>
          </p:cNvSpPr>
          <p:nvPr>
            <p:ph idx="4294967295"/>
          </p:nvPr>
        </p:nvSpPr>
        <p:spPr>
          <a:xfrm>
            <a:off x="1026964" y="1431368"/>
            <a:ext cx="1633538" cy="290513"/>
          </a:xfrm>
        </p:spPr>
        <p:txBody>
          <a:bodyPr anchor="ctr">
            <a:normAutofit lnSpcReduction="10000"/>
          </a:bodyPr>
          <a:lstStyle/>
          <a:p>
            <a:pPr marL="0" indent="0" algn="ctr">
              <a:buNone/>
            </a:pPr>
            <a:r>
              <a:rPr lang="en-US" sz="1600" b="1">
                <a:solidFill>
                  <a:schemeClr val="accent2"/>
                </a:solidFill>
              </a:rPr>
              <a:t>AM Peak</a:t>
            </a:r>
          </a:p>
        </p:txBody>
      </p:sp>
      <p:sp>
        <p:nvSpPr>
          <p:cNvPr id="12" name="Content Placeholder 2">
            <a:extLst>
              <a:ext uri="{FF2B5EF4-FFF2-40B4-BE49-F238E27FC236}">
                <a16:creationId xmlns:a16="http://schemas.microsoft.com/office/drawing/2014/main" id="{84A795B7-004B-4EFC-92DF-9705CD47F7C6}"/>
              </a:ext>
            </a:extLst>
          </p:cNvPr>
          <p:cNvSpPr txBox="1">
            <a:spLocks/>
          </p:cNvSpPr>
          <p:nvPr/>
        </p:nvSpPr>
        <p:spPr>
          <a:xfrm>
            <a:off x="3512025" y="1420869"/>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PM Peak</a:t>
            </a:r>
          </a:p>
        </p:txBody>
      </p:sp>
      <p:pic>
        <p:nvPicPr>
          <p:cNvPr id="32" name="Graphic 31" descr="Car">
            <a:extLst>
              <a:ext uri="{FF2B5EF4-FFF2-40B4-BE49-F238E27FC236}">
                <a16:creationId xmlns:a16="http://schemas.microsoft.com/office/drawing/2014/main" id="{1703A341-E323-4E4C-90F0-FA210B146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621809" y="1780617"/>
            <a:ext cx="910776" cy="850171"/>
          </a:xfrm>
          <a:prstGeom prst="rect">
            <a:avLst/>
          </a:prstGeom>
        </p:spPr>
      </p:pic>
      <p:pic>
        <p:nvPicPr>
          <p:cNvPr id="36" name="Graphic 35" descr="Bus">
            <a:extLst>
              <a:ext uri="{FF2B5EF4-FFF2-40B4-BE49-F238E27FC236}">
                <a16:creationId xmlns:a16="http://schemas.microsoft.com/office/drawing/2014/main" id="{4186F044-5519-4E33-8F2E-E162288839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621809" y="2795095"/>
            <a:ext cx="910776" cy="850170"/>
          </a:xfrm>
          <a:prstGeom prst="rect">
            <a:avLst/>
          </a:prstGeom>
        </p:spPr>
      </p:pic>
      <p:grpSp>
        <p:nvGrpSpPr>
          <p:cNvPr id="78" name="Group 77">
            <a:extLst>
              <a:ext uri="{FF2B5EF4-FFF2-40B4-BE49-F238E27FC236}">
                <a16:creationId xmlns:a16="http://schemas.microsoft.com/office/drawing/2014/main" id="{841A5DA0-349D-4C9D-B815-EC85ECC7F78D}"/>
              </a:ext>
            </a:extLst>
          </p:cNvPr>
          <p:cNvGrpSpPr/>
          <p:nvPr/>
        </p:nvGrpSpPr>
        <p:grpSpPr>
          <a:xfrm>
            <a:off x="2710099" y="2980558"/>
            <a:ext cx="779323" cy="434826"/>
            <a:chOff x="239159" y="3975319"/>
            <a:chExt cx="779323" cy="434826"/>
          </a:xfrm>
        </p:grpSpPr>
        <p:sp>
          <p:nvSpPr>
            <p:cNvPr id="57" name="Freeform: Shape 56">
              <a:extLst>
                <a:ext uri="{FF2B5EF4-FFF2-40B4-BE49-F238E27FC236}">
                  <a16:creationId xmlns:a16="http://schemas.microsoft.com/office/drawing/2014/main" id="{410B7AFC-289A-4586-B58E-952F342D97D3}"/>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solidFill>
              <a:schemeClr val="tx1">
                <a:lumMod val="50000"/>
              </a:schemeClr>
            </a:solidFill>
            <a:ln w="883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B9E2100-73B0-4771-8D29-EBFB0271A866}"/>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B9DBE8D-5A9C-4A7E-95D0-A99D6B6CC775}"/>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grpSp>
      <p:pic>
        <p:nvPicPr>
          <p:cNvPr id="26" name="Graphic 25" descr="Sun">
            <a:extLst>
              <a:ext uri="{FF2B5EF4-FFF2-40B4-BE49-F238E27FC236}">
                <a16:creationId xmlns:a16="http://schemas.microsoft.com/office/drawing/2014/main" id="{4531F047-6847-45D3-9D0B-CE8C18424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55394" y="797854"/>
            <a:ext cx="596159" cy="596159"/>
          </a:xfrm>
          <a:prstGeom prst="rect">
            <a:avLst/>
          </a:prstGeom>
        </p:spPr>
      </p:pic>
      <p:pic>
        <p:nvPicPr>
          <p:cNvPr id="28" name="Graphic 27" descr="Moon and stars">
            <a:extLst>
              <a:ext uri="{FF2B5EF4-FFF2-40B4-BE49-F238E27FC236}">
                <a16:creationId xmlns:a16="http://schemas.microsoft.com/office/drawing/2014/main" id="{A960075B-3DEE-4720-BA16-7DC98A30F2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36159" y="799000"/>
            <a:ext cx="596159" cy="596159"/>
          </a:xfrm>
          <a:prstGeom prst="rect">
            <a:avLst/>
          </a:prstGeom>
        </p:spPr>
      </p:pic>
      <p:sp>
        <p:nvSpPr>
          <p:cNvPr id="62" name="Content Placeholder 2">
            <a:extLst>
              <a:ext uri="{FF2B5EF4-FFF2-40B4-BE49-F238E27FC236}">
                <a16:creationId xmlns:a16="http://schemas.microsoft.com/office/drawing/2014/main" id="{A25CB795-FE5F-438E-B7DD-A034136B0FD4}"/>
              </a:ext>
            </a:extLst>
          </p:cNvPr>
          <p:cNvSpPr txBox="1">
            <a:spLocks/>
          </p:cNvSpPr>
          <p:nvPr/>
        </p:nvSpPr>
        <p:spPr>
          <a:xfrm>
            <a:off x="3507079" y="1725045"/>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b="1" dirty="0"/>
              <a:t>7:33</a:t>
            </a:r>
          </a:p>
          <a:p>
            <a:pPr marL="0" indent="0" algn="ctr">
              <a:spcBef>
                <a:spcPts val="0"/>
              </a:spcBef>
              <a:buNone/>
            </a:pPr>
            <a:endParaRPr lang="en-US" sz="400" b="1" dirty="0"/>
          </a:p>
          <a:p>
            <a:pPr marL="0" indent="0" algn="ctr">
              <a:spcBef>
                <a:spcPts val="0"/>
              </a:spcBef>
              <a:buNone/>
            </a:pPr>
            <a:endParaRPr lang="en-US" sz="500" b="1" dirty="0"/>
          </a:p>
          <a:p>
            <a:pPr marL="0" indent="0" algn="ctr">
              <a:spcBef>
                <a:spcPts val="0"/>
              </a:spcBef>
              <a:buNone/>
            </a:pPr>
            <a:endParaRPr lang="en-US" sz="400" b="1" dirty="0"/>
          </a:p>
          <a:p>
            <a:pPr marL="0" indent="0" algn="ctr">
              <a:spcBef>
                <a:spcPts val="0"/>
              </a:spcBef>
              <a:buNone/>
            </a:pPr>
            <a:r>
              <a:rPr lang="en-US" sz="2400" b="1" dirty="0"/>
              <a:t>9:25</a:t>
            </a:r>
          </a:p>
        </p:txBody>
      </p:sp>
      <p:grpSp>
        <p:nvGrpSpPr>
          <p:cNvPr id="92" name="Group 91">
            <a:extLst>
              <a:ext uri="{FF2B5EF4-FFF2-40B4-BE49-F238E27FC236}">
                <a16:creationId xmlns:a16="http://schemas.microsoft.com/office/drawing/2014/main" id="{64FE323C-EBDE-442D-8AC7-2530FF965191}"/>
              </a:ext>
            </a:extLst>
          </p:cNvPr>
          <p:cNvGrpSpPr/>
          <p:nvPr/>
        </p:nvGrpSpPr>
        <p:grpSpPr>
          <a:xfrm>
            <a:off x="960485" y="3583357"/>
            <a:ext cx="4727715" cy="461985"/>
            <a:chOff x="203736" y="3361206"/>
            <a:chExt cx="5670027" cy="461985"/>
          </a:xfrm>
        </p:grpSpPr>
        <p:sp>
          <p:nvSpPr>
            <p:cNvPr id="93" name="Rectangle 92">
              <a:extLst>
                <a:ext uri="{FF2B5EF4-FFF2-40B4-BE49-F238E27FC236}">
                  <a16:creationId xmlns:a16="http://schemas.microsoft.com/office/drawing/2014/main" id="{AAFC0A76-02CD-4BB9-99F6-F7E70D14CB03}"/>
                </a:ext>
              </a:extLst>
            </p:cNvPr>
            <p:cNvSpPr/>
            <p:nvPr/>
          </p:nvSpPr>
          <p:spPr>
            <a:xfrm>
              <a:off x="203736" y="3487201"/>
              <a:ext cx="5465685" cy="195855"/>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81B8E5F2-D961-4BC8-99D3-B4D6DA6C4575}"/>
                </a:ext>
              </a:extLst>
            </p:cNvPr>
            <p:cNvSpPr txBox="1"/>
            <p:nvPr/>
          </p:nvSpPr>
          <p:spPr>
            <a:xfrm>
              <a:off x="217909" y="3458096"/>
              <a:ext cx="5289499" cy="276999"/>
            </a:xfrm>
            <a:prstGeom prst="rect">
              <a:avLst/>
            </a:prstGeom>
            <a:noFill/>
          </p:spPr>
          <p:txBody>
            <a:bodyPr wrap="square" rtlCol="0" anchor="ctr">
              <a:spAutoFit/>
            </a:bodyPr>
            <a:lstStyle/>
            <a:p>
              <a:pPr algn="ctr"/>
              <a:r>
                <a:rPr lang="en-US" sz="1200" b="1" spc="300">
                  <a:solidFill>
                    <a:schemeClr val="bg1"/>
                  </a:solidFill>
                </a:rPr>
                <a:t>EASTBOUND</a:t>
              </a:r>
            </a:p>
          </p:txBody>
        </p:sp>
        <p:sp>
          <p:nvSpPr>
            <p:cNvPr id="95" name="Isosceles Triangle 94">
              <a:extLst>
                <a:ext uri="{FF2B5EF4-FFF2-40B4-BE49-F238E27FC236}">
                  <a16:creationId xmlns:a16="http://schemas.microsoft.com/office/drawing/2014/main" id="{A3E36264-FC67-46B4-A2F1-3D8CDEA0DD7F}"/>
                </a:ext>
              </a:extLst>
            </p:cNvPr>
            <p:cNvSpPr/>
            <p:nvPr/>
          </p:nvSpPr>
          <p:spPr>
            <a:xfrm rot="5400000">
              <a:off x="5459594" y="3409022"/>
              <a:ext cx="461985" cy="36635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1E65408C-F579-4B20-8BA2-60305068C2E6}"/>
              </a:ext>
            </a:extLst>
          </p:cNvPr>
          <p:cNvSpPr/>
          <p:nvPr/>
        </p:nvSpPr>
        <p:spPr>
          <a:xfrm>
            <a:off x="100012" y="1719359"/>
            <a:ext cx="731520" cy="369332"/>
          </a:xfrm>
          <a:prstGeom prst="rect">
            <a:avLst/>
          </a:prstGeom>
          <a:solidFill>
            <a:schemeClr val="tx1"/>
          </a:solidFill>
        </p:spPr>
        <p:txBody>
          <a:bodyPr wrap="square" lIns="0" rIns="0">
            <a:spAutoFit/>
          </a:bodyPr>
          <a:lstStyle/>
          <a:p>
            <a:pPr algn="ctr"/>
            <a:r>
              <a:rPr lang="en-US" b="1">
                <a:solidFill>
                  <a:schemeClr val="bg1"/>
                </a:solidFill>
              </a:rPr>
              <a:t>Exist.</a:t>
            </a:r>
            <a:endParaRPr lang="en-US">
              <a:solidFill>
                <a:schemeClr val="bg1"/>
              </a:solidFill>
            </a:endParaRPr>
          </a:p>
        </p:txBody>
      </p:sp>
      <p:sp>
        <p:nvSpPr>
          <p:cNvPr id="97" name="Rectangle 96">
            <a:extLst>
              <a:ext uri="{FF2B5EF4-FFF2-40B4-BE49-F238E27FC236}">
                <a16:creationId xmlns:a16="http://schemas.microsoft.com/office/drawing/2014/main" id="{1657D146-7188-445F-A626-8F99791DC143}"/>
              </a:ext>
            </a:extLst>
          </p:cNvPr>
          <p:cNvSpPr/>
          <p:nvPr/>
        </p:nvSpPr>
        <p:spPr>
          <a:xfrm>
            <a:off x="100012" y="2233062"/>
            <a:ext cx="731520" cy="369332"/>
          </a:xfrm>
          <a:prstGeom prst="rect">
            <a:avLst/>
          </a:prstGeom>
          <a:solidFill>
            <a:srgbClr val="00B050"/>
          </a:solidFill>
        </p:spPr>
        <p:txBody>
          <a:bodyPr wrap="square" lIns="0" rIns="0">
            <a:spAutoFit/>
          </a:bodyPr>
          <a:lstStyle/>
          <a:p>
            <a:pPr algn="ctr"/>
            <a:r>
              <a:rPr lang="en-US" b="1">
                <a:solidFill>
                  <a:schemeClr val="bg1"/>
                </a:solidFill>
              </a:rPr>
              <a:t>Hybrid</a:t>
            </a:r>
            <a:endParaRPr lang="en-US">
              <a:solidFill>
                <a:schemeClr val="bg1"/>
              </a:solidFill>
            </a:endParaRPr>
          </a:p>
        </p:txBody>
      </p:sp>
      <p:pic>
        <p:nvPicPr>
          <p:cNvPr id="79" name="Graphic 78" descr="Car">
            <a:extLst>
              <a:ext uri="{FF2B5EF4-FFF2-40B4-BE49-F238E27FC236}">
                <a16:creationId xmlns:a16="http://schemas.microsoft.com/office/drawing/2014/main" id="{E5084802-6943-43C0-9708-86788F481C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6962" y="1768763"/>
            <a:ext cx="910776" cy="872492"/>
          </a:xfrm>
          <a:prstGeom prst="rect">
            <a:avLst/>
          </a:prstGeom>
        </p:spPr>
      </p:pic>
      <p:grpSp>
        <p:nvGrpSpPr>
          <p:cNvPr id="115" name="Group 114">
            <a:extLst>
              <a:ext uri="{FF2B5EF4-FFF2-40B4-BE49-F238E27FC236}">
                <a16:creationId xmlns:a16="http://schemas.microsoft.com/office/drawing/2014/main" id="{CA0A14B5-1296-4F4B-BFAC-B390FD7F6B31}"/>
              </a:ext>
            </a:extLst>
          </p:cNvPr>
          <p:cNvGrpSpPr/>
          <p:nvPr/>
        </p:nvGrpSpPr>
        <p:grpSpPr>
          <a:xfrm>
            <a:off x="6553673" y="3583357"/>
            <a:ext cx="4682386" cy="461985"/>
            <a:chOff x="6238549" y="3363014"/>
            <a:chExt cx="5724937" cy="461985"/>
          </a:xfrm>
        </p:grpSpPr>
        <p:sp>
          <p:nvSpPr>
            <p:cNvPr id="116" name="Rectangle 115">
              <a:extLst>
                <a:ext uri="{FF2B5EF4-FFF2-40B4-BE49-F238E27FC236}">
                  <a16:creationId xmlns:a16="http://schemas.microsoft.com/office/drawing/2014/main" id="{89A57061-4160-4F41-A446-42BA86CFC9D5}"/>
                </a:ext>
              </a:extLst>
            </p:cNvPr>
            <p:cNvSpPr/>
            <p:nvPr/>
          </p:nvSpPr>
          <p:spPr>
            <a:xfrm>
              <a:off x="6497801" y="3494272"/>
              <a:ext cx="5465685" cy="195855"/>
            </a:xfrm>
            <a:prstGeom prst="rect">
              <a:avLst/>
            </a:prstGeom>
            <a:solidFill>
              <a:schemeClr val="tx1"/>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B532D6BC-9B11-49F4-A8C9-10ACB10D3D61}"/>
                </a:ext>
              </a:extLst>
            </p:cNvPr>
            <p:cNvSpPr txBox="1"/>
            <p:nvPr/>
          </p:nvSpPr>
          <p:spPr>
            <a:xfrm>
              <a:off x="6530821" y="3466211"/>
              <a:ext cx="5432663" cy="276999"/>
            </a:xfrm>
            <a:prstGeom prst="rect">
              <a:avLst/>
            </a:prstGeom>
            <a:noFill/>
          </p:spPr>
          <p:txBody>
            <a:bodyPr wrap="square" rtlCol="0" anchor="ctr">
              <a:spAutoFit/>
            </a:bodyPr>
            <a:lstStyle/>
            <a:p>
              <a:pPr algn="ctr"/>
              <a:r>
                <a:rPr lang="en-US" sz="1200" b="1" spc="300">
                  <a:solidFill>
                    <a:schemeClr val="bg1"/>
                  </a:solidFill>
                </a:rPr>
                <a:t>WESTBOUND</a:t>
              </a:r>
            </a:p>
          </p:txBody>
        </p:sp>
        <p:sp>
          <p:nvSpPr>
            <p:cNvPr id="118" name="Isosceles Triangle 117">
              <a:extLst>
                <a:ext uri="{FF2B5EF4-FFF2-40B4-BE49-F238E27FC236}">
                  <a16:creationId xmlns:a16="http://schemas.microsoft.com/office/drawing/2014/main" id="{763DD705-4615-4E24-8F03-BC3CD925FF80}"/>
                </a:ext>
              </a:extLst>
            </p:cNvPr>
            <p:cNvSpPr/>
            <p:nvPr/>
          </p:nvSpPr>
          <p:spPr>
            <a:xfrm rot="16200000">
              <a:off x="6190733" y="3410830"/>
              <a:ext cx="461985" cy="36635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Content Placeholder 2">
            <a:extLst>
              <a:ext uri="{FF2B5EF4-FFF2-40B4-BE49-F238E27FC236}">
                <a16:creationId xmlns:a16="http://schemas.microsoft.com/office/drawing/2014/main" id="{7A318EEF-9DFC-41B1-BAC4-1AC46163A073}"/>
              </a:ext>
            </a:extLst>
          </p:cNvPr>
          <p:cNvSpPr txBox="1">
            <a:spLocks/>
          </p:cNvSpPr>
          <p:nvPr/>
        </p:nvSpPr>
        <p:spPr>
          <a:xfrm>
            <a:off x="6890024" y="1412534"/>
            <a:ext cx="1633538" cy="290513"/>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AM Peak</a:t>
            </a:r>
          </a:p>
        </p:txBody>
      </p:sp>
      <p:sp>
        <p:nvSpPr>
          <p:cNvPr id="120" name="Content Placeholder 2">
            <a:extLst>
              <a:ext uri="{FF2B5EF4-FFF2-40B4-BE49-F238E27FC236}">
                <a16:creationId xmlns:a16="http://schemas.microsoft.com/office/drawing/2014/main" id="{18BBE1A4-3C6F-4687-8A1B-A32EB48854F2}"/>
              </a:ext>
            </a:extLst>
          </p:cNvPr>
          <p:cNvSpPr txBox="1">
            <a:spLocks/>
          </p:cNvSpPr>
          <p:nvPr/>
        </p:nvSpPr>
        <p:spPr>
          <a:xfrm>
            <a:off x="9375085" y="1402035"/>
            <a:ext cx="1634087" cy="2879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solidFill>
                  <a:schemeClr val="accent2"/>
                </a:solidFill>
              </a:rPr>
              <a:t>PM Peak</a:t>
            </a:r>
          </a:p>
        </p:txBody>
      </p:sp>
      <p:pic>
        <p:nvPicPr>
          <p:cNvPr id="121" name="Graphic 120" descr="Sun">
            <a:extLst>
              <a:ext uri="{FF2B5EF4-FFF2-40B4-BE49-F238E27FC236}">
                <a16:creationId xmlns:a16="http://schemas.microsoft.com/office/drawing/2014/main" id="{D26F0240-E817-45DB-978B-40C8A562C2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18454" y="779020"/>
            <a:ext cx="596159" cy="596159"/>
          </a:xfrm>
          <a:prstGeom prst="rect">
            <a:avLst/>
          </a:prstGeom>
        </p:spPr>
      </p:pic>
      <p:pic>
        <p:nvPicPr>
          <p:cNvPr id="122" name="Graphic 121" descr="Moon and stars">
            <a:extLst>
              <a:ext uri="{FF2B5EF4-FFF2-40B4-BE49-F238E27FC236}">
                <a16:creationId xmlns:a16="http://schemas.microsoft.com/office/drawing/2014/main" id="{C180102E-D927-494A-9DF9-BC37A19A23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99219" y="780166"/>
            <a:ext cx="596159" cy="596159"/>
          </a:xfrm>
          <a:prstGeom prst="rect">
            <a:avLst/>
          </a:prstGeom>
        </p:spPr>
      </p:pic>
      <p:pic>
        <p:nvPicPr>
          <p:cNvPr id="76" name="Picture 75">
            <a:extLst>
              <a:ext uri="{FF2B5EF4-FFF2-40B4-BE49-F238E27FC236}">
                <a16:creationId xmlns:a16="http://schemas.microsoft.com/office/drawing/2014/main" id="{A066065A-0304-4857-8831-382A30ADA2A3}"/>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Lst>
          </a:blip>
          <a:srcRect l="56130" t="59285" r="26150" b="10262"/>
          <a:stretch/>
        </p:blipFill>
        <p:spPr>
          <a:xfrm>
            <a:off x="0" y="-9888"/>
            <a:ext cx="860780" cy="832101"/>
          </a:xfrm>
          <a:prstGeom prst="rect">
            <a:avLst/>
          </a:prstGeom>
        </p:spPr>
      </p:pic>
      <p:grpSp>
        <p:nvGrpSpPr>
          <p:cNvPr id="84" name="Group 83">
            <a:extLst>
              <a:ext uri="{FF2B5EF4-FFF2-40B4-BE49-F238E27FC236}">
                <a16:creationId xmlns:a16="http://schemas.microsoft.com/office/drawing/2014/main" id="{2D8BD716-4EF8-4CCE-8B01-A93B1620CB4E}"/>
              </a:ext>
            </a:extLst>
          </p:cNvPr>
          <p:cNvGrpSpPr/>
          <p:nvPr/>
        </p:nvGrpSpPr>
        <p:grpSpPr>
          <a:xfrm>
            <a:off x="154765" y="5736948"/>
            <a:ext cx="615975" cy="323110"/>
            <a:chOff x="239159" y="3975319"/>
            <a:chExt cx="779323" cy="434826"/>
          </a:xfrm>
        </p:grpSpPr>
        <p:sp>
          <p:nvSpPr>
            <p:cNvPr id="87" name="Freeform: Shape 86">
              <a:extLst>
                <a:ext uri="{FF2B5EF4-FFF2-40B4-BE49-F238E27FC236}">
                  <a16:creationId xmlns:a16="http://schemas.microsoft.com/office/drawing/2014/main" id="{D0690D4B-E1A4-480D-BFE6-33F4F766520D}"/>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solidFill>
              <a:schemeClr val="tx1">
                <a:lumMod val="50000"/>
              </a:schemeClr>
            </a:solidFill>
            <a:ln w="883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8E651A9-7A16-4A98-803A-9884AD1DAF44}"/>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D5F6E4A5-32DA-46BA-87C3-F01AFE37896E}"/>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solidFill>
              <a:schemeClr val="tx1">
                <a:lumMod val="50000"/>
              </a:schemeClr>
            </a:solidFill>
            <a:ln w="8830" cap="flat">
              <a:noFill/>
              <a:prstDash val="solid"/>
              <a:miter/>
            </a:ln>
          </p:spPr>
          <p:txBody>
            <a:bodyPr rtlCol="0" anchor="ctr"/>
            <a:lstStyle/>
            <a:p>
              <a:endParaRPr lang="en-US"/>
            </a:p>
          </p:txBody>
        </p:sp>
      </p:grpSp>
      <p:pic>
        <p:nvPicPr>
          <p:cNvPr id="105" name="Graphic 104" descr="Car">
            <a:extLst>
              <a:ext uri="{FF2B5EF4-FFF2-40B4-BE49-F238E27FC236}">
                <a16:creationId xmlns:a16="http://schemas.microsoft.com/office/drawing/2014/main" id="{594C71FD-3D75-4768-9C36-5F2BEDC427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256" y="4347666"/>
            <a:ext cx="719875" cy="689615"/>
          </a:xfrm>
          <a:prstGeom prst="rect">
            <a:avLst/>
          </a:prstGeom>
        </p:spPr>
      </p:pic>
      <p:cxnSp>
        <p:nvCxnSpPr>
          <p:cNvPr id="131" name="Straight Connector 130">
            <a:extLst>
              <a:ext uri="{FF2B5EF4-FFF2-40B4-BE49-F238E27FC236}">
                <a16:creationId xmlns:a16="http://schemas.microsoft.com/office/drawing/2014/main" id="{4A2EF224-C020-4E91-BAD4-98724A50284D}"/>
              </a:ext>
            </a:extLst>
          </p:cNvPr>
          <p:cNvCxnSpPr/>
          <p:nvPr/>
        </p:nvCxnSpPr>
        <p:spPr>
          <a:xfrm>
            <a:off x="127000" y="5312926"/>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A41146B-76BD-4D8E-8317-FA549813451B}"/>
              </a:ext>
            </a:extLst>
          </p:cNvPr>
          <p:cNvCxnSpPr/>
          <p:nvPr/>
        </p:nvCxnSpPr>
        <p:spPr>
          <a:xfrm>
            <a:off x="127000" y="4157226"/>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677A6DC3-2385-43FC-9129-6E1E75A379FB}"/>
              </a:ext>
            </a:extLst>
          </p:cNvPr>
          <p:cNvCxnSpPr/>
          <p:nvPr/>
        </p:nvCxnSpPr>
        <p:spPr>
          <a:xfrm>
            <a:off x="127000" y="6469571"/>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719C209-7B8F-41C4-B499-748B47E99A88}"/>
              </a:ext>
            </a:extLst>
          </p:cNvPr>
          <p:cNvCxnSpPr/>
          <p:nvPr/>
        </p:nvCxnSpPr>
        <p:spPr>
          <a:xfrm>
            <a:off x="6565900" y="5300226"/>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4BEA23C7-9720-4526-9996-DE9EC112B219}"/>
              </a:ext>
            </a:extLst>
          </p:cNvPr>
          <p:cNvCxnSpPr/>
          <p:nvPr/>
        </p:nvCxnSpPr>
        <p:spPr>
          <a:xfrm>
            <a:off x="6565900" y="4119126"/>
            <a:ext cx="5275665" cy="0"/>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26E05B99-177A-424F-B1CB-566FBB6BE810}"/>
              </a:ext>
            </a:extLst>
          </p:cNvPr>
          <p:cNvCxnSpPr/>
          <p:nvPr/>
        </p:nvCxnSpPr>
        <p:spPr>
          <a:xfrm>
            <a:off x="6565900" y="6456871"/>
            <a:ext cx="5275665" cy="0"/>
          </a:xfrm>
          <a:prstGeom prst="line">
            <a:avLst/>
          </a:prstGeom>
        </p:spPr>
        <p:style>
          <a:lnRef idx="1">
            <a:schemeClr val="dk1"/>
          </a:lnRef>
          <a:fillRef idx="0">
            <a:schemeClr val="dk1"/>
          </a:fillRef>
          <a:effectRef idx="0">
            <a:schemeClr val="dk1"/>
          </a:effectRef>
          <a:fontRef idx="minor">
            <a:schemeClr val="tx1"/>
          </a:fontRef>
        </p:style>
      </p:cxnSp>
      <p:sp>
        <p:nvSpPr>
          <p:cNvPr id="71" name="Content Placeholder 2">
            <a:extLst>
              <a:ext uri="{FF2B5EF4-FFF2-40B4-BE49-F238E27FC236}">
                <a16:creationId xmlns:a16="http://schemas.microsoft.com/office/drawing/2014/main" id="{0AE3FD6F-D062-4636-A066-8DAD0C0F2B2E}"/>
              </a:ext>
            </a:extLst>
          </p:cNvPr>
          <p:cNvSpPr txBox="1">
            <a:spLocks/>
          </p:cNvSpPr>
          <p:nvPr/>
        </p:nvSpPr>
        <p:spPr>
          <a:xfrm>
            <a:off x="992424" y="1743013"/>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b="1" dirty="0"/>
              <a:t>7:08</a:t>
            </a:r>
          </a:p>
          <a:p>
            <a:pPr marL="0" indent="0" algn="ctr">
              <a:spcBef>
                <a:spcPts val="0"/>
              </a:spcBef>
              <a:buNone/>
            </a:pPr>
            <a:endParaRPr lang="en-US" sz="400" b="1" dirty="0"/>
          </a:p>
          <a:p>
            <a:pPr marL="0" indent="0" algn="ctr">
              <a:spcBef>
                <a:spcPts val="0"/>
              </a:spcBef>
              <a:buNone/>
            </a:pPr>
            <a:endParaRPr lang="en-US" sz="500" b="1" dirty="0"/>
          </a:p>
          <a:p>
            <a:pPr marL="0" indent="0" algn="ctr">
              <a:spcBef>
                <a:spcPts val="0"/>
              </a:spcBef>
              <a:buNone/>
            </a:pPr>
            <a:endParaRPr lang="en-US" sz="400" b="1" dirty="0"/>
          </a:p>
          <a:p>
            <a:pPr marL="0" indent="0" algn="ctr">
              <a:spcBef>
                <a:spcPts val="0"/>
              </a:spcBef>
              <a:buNone/>
            </a:pPr>
            <a:r>
              <a:rPr lang="en-US" sz="2400" b="1" dirty="0"/>
              <a:t>6:01</a:t>
            </a:r>
          </a:p>
        </p:txBody>
      </p:sp>
      <p:sp>
        <p:nvSpPr>
          <p:cNvPr id="72" name="Content Placeholder 2">
            <a:extLst>
              <a:ext uri="{FF2B5EF4-FFF2-40B4-BE49-F238E27FC236}">
                <a16:creationId xmlns:a16="http://schemas.microsoft.com/office/drawing/2014/main" id="{A7656B8D-2F80-4370-B8BD-51C9A024D117}"/>
              </a:ext>
            </a:extLst>
          </p:cNvPr>
          <p:cNvSpPr txBox="1">
            <a:spLocks/>
          </p:cNvSpPr>
          <p:nvPr/>
        </p:nvSpPr>
        <p:spPr>
          <a:xfrm>
            <a:off x="963625" y="2732589"/>
            <a:ext cx="1698172" cy="1041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b="1" dirty="0"/>
              <a:t>12:56</a:t>
            </a:r>
          </a:p>
          <a:p>
            <a:pPr marL="0" indent="0" algn="ctr">
              <a:spcBef>
                <a:spcPts val="0"/>
              </a:spcBef>
              <a:buNone/>
            </a:pPr>
            <a:endParaRPr lang="en-US" sz="400" b="1" dirty="0"/>
          </a:p>
          <a:p>
            <a:pPr marL="0" indent="0" algn="ctr">
              <a:spcBef>
                <a:spcPts val="0"/>
              </a:spcBef>
              <a:buNone/>
            </a:pPr>
            <a:endParaRPr lang="en-US" sz="400" b="1" dirty="0"/>
          </a:p>
          <a:p>
            <a:pPr marL="0" indent="0" algn="ctr">
              <a:spcBef>
                <a:spcPts val="0"/>
              </a:spcBef>
              <a:buNone/>
            </a:pPr>
            <a:endParaRPr lang="en-US" sz="600" b="1" dirty="0"/>
          </a:p>
          <a:p>
            <a:pPr marL="0" indent="0" algn="ctr">
              <a:spcBef>
                <a:spcPts val="0"/>
              </a:spcBef>
              <a:buNone/>
            </a:pPr>
            <a:r>
              <a:rPr lang="en-US" sz="2400" b="1" dirty="0"/>
              <a:t>8:07</a:t>
            </a:r>
          </a:p>
        </p:txBody>
      </p:sp>
      <p:sp>
        <p:nvSpPr>
          <p:cNvPr id="73" name="Content Placeholder 2">
            <a:extLst>
              <a:ext uri="{FF2B5EF4-FFF2-40B4-BE49-F238E27FC236}">
                <a16:creationId xmlns:a16="http://schemas.microsoft.com/office/drawing/2014/main" id="{C7E7457D-4CD4-4DAF-BE46-0A21F37AB9BD}"/>
              </a:ext>
            </a:extLst>
          </p:cNvPr>
          <p:cNvSpPr txBox="1">
            <a:spLocks/>
          </p:cNvSpPr>
          <p:nvPr/>
        </p:nvSpPr>
        <p:spPr>
          <a:xfrm>
            <a:off x="3475761" y="2733058"/>
            <a:ext cx="1698172" cy="1041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b="1" dirty="0"/>
              <a:t>15:08</a:t>
            </a:r>
          </a:p>
          <a:p>
            <a:pPr marL="0" indent="0" algn="ctr">
              <a:spcBef>
                <a:spcPts val="0"/>
              </a:spcBef>
              <a:buNone/>
            </a:pPr>
            <a:endParaRPr lang="en-US" sz="400" b="1" dirty="0"/>
          </a:p>
          <a:p>
            <a:pPr marL="0" indent="0" algn="ctr">
              <a:spcBef>
                <a:spcPts val="0"/>
              </a:spcBef>
              <a:buNone/>
            </a:pPr>
            <a:endParaRPr lang="en-US" sz="400" b="1" dirty="0"/>
          </a:p>
          <a:p>
            <a:pPr marL="0" indent="0" algn="ctr">
              <a:spcBef>
                <a:spcPts val="0"/>
              </a:spcBef>
              <a:buNone/>
            </a:pPr>
            <a:endParaRPr lang="en-US" sz="600" b="1" dirty="0"/>
          </a:p>
          <a:p>
            <a:pPr marL="0" indent="0" algn="ctr">
              <a:spcBef>
                <a:spcPts val="0"/>
              </a:spcBef>
              <a:buNone/>
            </a:pPr>
            <a:r>
              <a:rPr lang="en-US" sz="2400" b="1" dirty="0"/>
              <a:t>8:29</a:t>
            </a:r>
          </a:p>
        </p:txBody>
      </p:sp>
      <p:sp>
        <p:nvSpPr>
          <p:cNvPr id="74" name="Content Placeholder 2">
            <a:extLst>
              <a:ext uri="{FF2B5EF4-FFF2-40B4-BE49-F238E27FC236}">
                <a16:creationId xmlns:a16="http://schemas.microsoft.com/office/drawing/2014/main" id="{260D142B-25E6-4134-B828-F4423F270F3E}"/>
              </a:ext>
            </a:extLst>
          </p:cNvPr>
          <p:cNvSpPr txBox="1">
            <a:spLocks/>
          </p:cNvSpPr>
          <p:nvPr/>
        </p:nvSpPr>
        <p:spPr>
          <a:xfrm>
            <a:off x="9428248" y="1703604"/>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b="1" dirty="0"/>
              <a:t>9:37</a:t>
            </a:r>
          </a:p>
          <a:p>
            <a:pPr marL="0" indent="0" algn="ctr">
              <a:spcBef>
                <a:spcPts val="0"/>
              </a:spcBef>
              <a:buNone/>
            </a:pPr>
            <a:endParaRPr lang="en-US" sz="400" b="1" dirty="0"/>
          </a:p>
          <a:p>
            <a:pPr marL="0" indent="0" algn="ctr">
              <a:spcBef>
                <a:spcPts val="0"/>
              </a:spcBef>
              <a:buNone/>
            </a:pPr>
            <a:endParaRPr lang="en-US" sz="500" b="1" dirty="0"/>
          </a:p>
          <a:p>
            <a:pPr marL="0" indent="0" algn="ctr">
              <a:spcBef>
                <a:spcPts val="0"/>
              </a:spcBef>
              <a:buNone/>
            </a:pPr>
            <a:endParaRPr lang="en-US" sz="400" b="1" dirty="0"/>
          </a:p>
          <a:p>
            <a:pPr marL="0" indent="0" algn="ctr">
              <a:spcBef>
                <a:spcPts val="0"/>
              </a:spcBef>
              <a:buNone/>
            </a:pPr>
            <a:r>
              <a:rPr lang="en-US" sz="2400" b="1" dirty="0"/>
              <a:t>6:40</a:t>
            </a:r>
          </a:p>
        </p:txBody>
      </p:sp>
      <p:sp>
        <p:nvSpPr>
          <p:cNvPr id="75" name="Content Placeholder 2">
            <a:extLst>
              <a:ext uri="{FF2B5EF4-FFF2-40B4-BE49-F238E27FC236}">
                <a16:creationId xmlns:a16="http://schemas.microsoft.com/office/drawing/2014/main" id="{C5036D5D-4CF6-4DCC-A928-DDFEC58335A4}"/>
              </a:ext>
            </a:extLst>
          </p:cNvPr>
          <p:cNvSpPr txBox="1">
            <a:spLocks/>
          </p:cNvSpPr>
          <p:nvPr/>
        </p:nvSpPr>
        <p:spPr>
          <a:xfrm>
            <a:off x="6915923" y="1707126"/>
            <a:ext cx="1698172" cy="9494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b="1" dirty="0"/>
              <a:t>7:21</a:t>
            </a:r>
          </a:p>
          <a:p>
            <a:pPr marL="0" indent="0" algn="ctr">
              <a:spcBef>
                <a:spcPts val="0"/>
              </a:spcBef>
              <a:buNone/>
            </a:pPr>
            <a:endParaRPr lang="en-US" sz="400" b="1" dirty="0"/>
          </a:p>
          <a:p>
            <a:pPr marL="0" indent="0" algn="ctr">
              <a:spcBef>
                <a:spcPts val="0"/>
              </a:spcBef>
              <a:buNone/>
            </a:pPr>
            <a:endParaRPr lang="en-US" sz="500" b="1" dirty="0"/>
          </a:p>
          <a:p>
            <a:pPr marL="0" indent="0" algn="ctr">
              <a:spcBef>
                <a:spcPts val="0"/>
              </a:spcBef>
              <a:buNone/>
            </a:pPr>
            <a:endParaRPr lang="en-US" sz="400" b="1" dirty="0"/>
          </a:p>
          <a:p>
            <a:pPr marL="0" indent="0" algn="ctr">
              <a:spcBef>
                <a:spcPts val="0"/>
              </a:spcBef>
              <a:buNone/>
            </a:pPr>
            <a:r>
              <a:rPr lang="en-US" sz="2400" b="1" dirty="0"/>
              <a:t>6:09</a:t>
            </a:r>
          </a:p>
        </p:txBody>
      </p:sp>
      <p:sp>
        <p:nvSpPr>
          <p:cNvPr id="77" name="Content Placeholder 2">
            <a:extLst>
              <a:ext uri="{FF2B5EF4-FFF2-40B4-BE49-F238E27FC236}">
                <a16:creationId xmlns:a16="http://schemas.microsoft.com/office/drawing/2014/main" id="{DBE3B168-CDDA-4964-A5AE-A25F7EA9830D}"/>
              </a:ext>
            </a:extLst>
          </p:cNvPr>
          <p:cNvSpPr txBox="1">
            <a:spLocks/>
          </p:cNvSpPr>
          <p:nvPr/>
        </p:nvSpPr>
        <p:spPr>
          <a:xfrm>
            <a:off x="6887124" y="2734975"/>
            <a:ext cx="1698172" cy="1041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b="1" dirty="0"/>
              <a:t>12:31</a:t>
            </a:r>
            <a:endParaRPr lang="en-US" sz="400" b="1" dirty="0"/>
          </a:p>
          <a:p>
            <a:pPr marL="0" indent="0" algn="ctr">
              <a:spcBef>
                <a:spcPts val="0"/>
              </a:spcBef>
              <a:buNone/>
            </a:pPr>
            <a:endParaRPr lang="en-US" sz="800" b="1" dirty="0"/>
          </a:p>
          <a:p>
            <a:pPr marL="0" indent="0" algn="ctr">
              <a:spcBef>
                <a:spcPts val="0"/>
              </a:spcBef>
              <a:buNone/>
            </a:pPr>
            <a:endParaRPr lang="en-US" sz="500" b="1" dirty="0"/>
          </a:p>
          <a:p>
            <a:pPr marL="0" indent="0" algn="ctr">
              <a:spcBef>
                <a:spcPts val="0"/>
              </a:spcBef>
              <a:buNone/>
            </a:pPr>
            <a:r>
              <a:rPr lang="en-US" sz="2400" b="1" dirty="0"/>
              <a:t>8:01</a:t>
            </a:r>
          </a:p>
        </p:txBody>
      </p:sp>
      <p:sp>
        <p:nvSpPr>
          <p:cNvPr id="85" name="Content Placeholder 2">
            <a:extLst>
              <a:ext uri="{FF2B5EF4-FFF2-40B4-BE49-F238E27FC236}">
                <a16:creationId xmlns:a16="http://schemas.microsoft.com/office/drawing/2014/main" id="{ACD32775-0B2D-4A84-BC17-E97CDED13B49}"/>
              </a:ext>
            </a:extLst>
          </p:cNvPr>
          <p:cNvSpPr txBox="1">
            <a:spLocks/>
          </p:cNvSpPr>
          <p:nvPr/>
        </p:nvSpPr>
        <p:spPr>
          <a:xfrm>
            <a:off x="9448212" y="2742657"/>
            <a:ext cx="1698172" cy="10410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b="1" dirty="0"/>
              <a:t>14:03</a:t>
            </a:r>
          </a:p>
          <a:p>
            <a:pPr marL="0" indent="0" algn="ctr">
              <a:spcBef>
                <a:spcPts val="0"/>
              </a:spcBef>
              <a:buNone/>
            </a:pPr>
            <a:endParaRPr lang="en-US" sz="400" b="1" dirty="0"/>
          </a:p>
          <a:p>
            <a:pPr marL="0" indent="0" algn="ctr">
              <a:spcBef>
                <a:spcPts val="0"/>
              </a:spcBef>
              <a:buNone/>
            </a:pPr>
            <a:endParaRPr lang="en-US" sz="300" b="1" dirty="0"/>
          </a:p>
          <a:p>
            <a:pPr marL="0" indent="0" algn="ctr">
              <a:spcBef>
                <a:spcPts val="0"/>
              </a:spcBef>
              <a:buNone/>
            </a:pPr>
            <a:endParaRPr lang="en-US" sz="600" b="1" dirty="0"/>
          </a:p>
          <a:p>
            <a:pPr marL="0" indent="0" algn="ctr">
              <a:spcBef>
                <a:spcPts val="0"/>
              </a:spcBef>
              <a:buNone/>
            </a:pPr>
            <a:r>
              <a:rPr lang="en-US" sz="2400" b="1" dirty="0"/>
              <a:t>7:35</a:t>
            </a:r>
          </a:p>
        </p:txBody>
      </p:sp>
      <p:grpSp>
        <p:nvGrpSpPr>
          <p:cNvPr id="109" name="Group 108">
            <a:extLst>
              <a:ext uri="{FF2B5EF4-FFF2-40B4-BE49-F238E27FC236}">
                <a16:creationId xmlns:a16="http://schemas.microsoft.com/office/drawing/2014/main" id="{5C0EE63A-3BB9-4CB9-B215-F2E84FEAD585}"/>
              </a:ext>
            </a:extLst>
          </p:cNvPr>
          <p:cNvGrpSpPr/>
          <p:nvPr/>
        </p:nvGrpSpPr>
        <p:grpSpPr>
          <a:xfrm>
            <a:off x="5189304" y="4206267"/>
            <a:ext cx="1643299" cy="1500434"/>
            <a:chOff x="5470127" y="5043027"/>
            <a:chExt cx="1026705" cy="1500434"/>
          </a:xfrm>
        </p:grpSpPr>
        <p:sp>
          <p:nvSpPr>
            <p:cNvPr id="112" name="Content Placeholder 2">
              <a:extLst>
                <a:ext uri="{FF2B5EF4-FFF2-40B4-BE49-F238E27FC236}">
                  <a16:creationId xmlns:a16="http://schemas.microsoft.com/office/drawing/2014/main" id="{F459B158-3BFB-4204-A982-B3E5CF0D52A9}"/>
                </a:ext>
              </a:extLst>
            </p:cNvPr>
            <p:cNvSpPr txBox="1">
              <a:spLocks/>
            </p:cNvSpPr>
            <p:nvPr/>
          </p:nvSpPr>
          <p:spPr>
            <a:xfrm>
              <a:off x="5486589" y="5200011"/>
              <a:ext cx="1010243"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a:t>Existing</a:t>
              </a:r>
            </a:p>
          </p:txBody>
        </p:sp>
        <p:sp>
          <p:nvSpPr>
            <p:cNvPr id="113" name="Content Placeholder 2">
              <a:extLst>
                <a:ext uri="{FF2B5EF4-FFF2-40B4-BE49-F238E27FC236}">
                  <a16:creationId xmlns:a16="http://schemas.microsoft.com/office/drawing/2014/main" id="{2987058F-1A1F-463B-9DFD-43F378536EC6}"/>
                </a:ext>
              </a:extLst>
            </p:cNvPr>
            <p:cNvSpPr txBox="1">
              <a:spLocks/>
            </p:cNvSpPr>
            <p:nvPr/>
          </p:nvSpPr>
          <p:spPr>
            <a:xfrm>
              <a:off x="5470127" y="5990312"/>
              <a:ext cx="1010243" cy="553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a:t>Hybrid</a:t>
              </a:r>
            </a:p>
          </p:txBody>
        </p:sp>
        <p:sp>
          <p:nvSpPr>
            <p:cNvPr id="114" name="Rectangle 113">
              <a:extLst>
                <a:ext uri="{FF2B5EF4-FFF2-40B4-BE49-F238E27FC236}">
                  <a16:creationId xmlns:a16="http://schemas.microsoft.com/office/drawing/2014/main" id="{13417D4D-22AF-4B29-AF45-58AF1006C4BC}"/>
                </a:ext>
              </a:extLst>
            </p:cNvPr>
            <p:cNvSpPr/>
            <p:nvPr/>
          </p:nvSpPr>
          <p:spPr>
            <a:xfrm>
              <a:off x="5906709" y="5043027"/>
              <a:ext cx="169999" cy="156984"/>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1A84F81-FFAE-4637-8CA8-9D1CA0057D7C}"/>
                </a:ext>
              </a:extLst>
            </p:cNvPr>
            <p:cNvSpPr/>
            <p:nvPr/>
          </p:nvSpPr>
          <p:spPr>
            <a:xfrm>
              <a:off x="5890248" y="5833329"/>
              <a:ext cx="169999" cy="15698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2" name="Graphic 161" descr="Car">
            <a:extLst>
              <a:ext uri="{FF2B5EF4-FFF2-40B4-BE49-F238E27FC236}">
                <a16:creationId xmlns:a16="http://schemas.microsoft.com/office/drawing/2014/main" id="{774D3893-4A4F-4847-A4FD-DB61A5AE8B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6583643" y="4383720"/>
            <a:ext cx="694479" cy="648267"/>
          </a:xfrm>
          <a:prstGeom prst="rect">
            <a:avLst/>
          </a:prstGeom>
        </p:spPr>
      </p:pic>
      <p:pic>
        <p:nvPicPr>
          <p:cNvPr id="163" name="Graphic 162" descr="Bus">
            <a:extLst>
              <a:ext uri="{FF2B5EF4-FFF2-40B4-BE49-F238E27FC236}">
                <a16:creationId xmlns:a16="http://schemas.microsoft.com/office/drawing/2014/main" id="{BDBABFC7-8560-4C41-AF18-2AC13DBB65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576614" y="5557589"/>
            <a:ext cx="694479" cy="648266"/>
          </a:xfrm>
          <a:prstGeom prst="rect">
            <a:avLst/>
          </a:prstGeom>
        </p:spPr>
      </p:pic>
      <p:sp>
        <p:nvSpPr>
          <p:cNvPr id="80" name="Rectangle 79">
            <a:extLst>
              <a:ext uri="{FF2B5EF4-FFF2-40B4-BE49-F238E27FC236}">
                <a16:creationId xmlns:a16="http://schemas.microsoft.com/office/drawing/2014/main" id="{47A6E47C-272C-4150-BB13-2AA3B017D05A}"/>
              </a:ext>
            </a:extLst>
          </p:cNvPr>
          <p:cNvSpPr/>
          <p:nvPr/>
        </p:nvSpPr>
        <p:spPr>
          <a:xfrm>
            <a:off x="100012" y="2760149"/>
            <a:ext cx="731520" cy="369332"/>
          </a:xfrm>
          <a:prstGeom prst="rect">
            <a:avLst/>
          </a:prstGeom>
          <a:solidFill>
            <a:schemeClr val="tx1"/>
          </a:solidFill>
        </p:spPr>
        <p:txBody>
          <a:bodyPr wrap="square" lIns="0" rIns="0">
            <a:spAutoFit/>
          </a:bodyPr>
          <a:lstStyle/>
          <a:p>
            <a:pPr algn="ctr"/>
            <a:r>
              <a:rPr lang="en-US" b="1">
                <a:solidFill>
                  <a:schemeClr val="bg1"/>
                </a:solidFill>
              </a:rPr>
              <a:t>Exist.</a:t>
            </a:r>
            <a:endParaRPr lang="en-US">
              <a:solidFill>
                <a:schemeClr val="bg1"/>
              </a:solidFill>
            </a:endParaRPr>
          </a:p>
        </p:txBody>
      </p:sp>
      <p:sp>
        <p:nvSpPr>
          <p:cNvPr id="81" name="Rectangle 80">
            <a:extLst>
              <a:ext uri="{FF2B5EF4-FFF2-40B4-BE49-F238E27FC236}">
                <a16:creationId xmlns:a16="http://schemas.microsoft.com/office/drawing/2014/main" id="{BAAB7387-89B8-4AD2-812D-610F008800E2}"/>
              </a:ext>
            </a:extLst>
          </p:cNvPr>
          <p:cNvSpPr/>
          <p:nvPr/>
        </p:nvSpPr>
        <p:spPr>
          <a:xfrm>
            <a:off x="100012" y="3270714"/>
            <a:ext cx="731520" cy="369332"/>
          </a:xfrm>
          <a:prstGeom prst="rect">
            <a:avLst/>
          </a:prstGeom>
          <a:solidFill>
            <a:srgbClr val="00B050"/>
          </a:solidFill>
        </p:spPr>
        <p:txBody>
          <a:bodyPr wrap="square" lIns="0" rIns="0">
            <a:spAutoFit/>
          </a:bodyPr>
          <a:lstStyle/>
          <a:p>
            <a:pPr algn="ctr"/>
            <a:r>
              <a:rPr lang="en-US" b="1">
                <a:solidFill>
                  <a:schemeClr val="bg1"/>
                </a:solidFill>
              </a:rPr>
              <a:t>Hybrid</a:t>
            </a:r>
            <a:endParaRPr lang="en-US">
              <a:solidFill>
                <a:schemeClr val="bg1"/>
              </a:solidFill>
            </a:endParaRPr>
          </a:p>
        </p:txBody>
      </p:sp>
      <p:sp>
        <p:nvSpPr>
          <p:cNvPr id="106" name="Rectangle 105">
            <a:extLst>
              <a:ext uri="{FF2B5EF4-FFF2-40B4-BE49-F238E27FC236}">
                <a16:creationId xmlns:a16="http://schemas.microsoft.com/office/drawing/2014/main" id="{27DA5756-9912-4DD3-978A-45A6EC241DB6}"/>
              </a:ext>
            </a:extLst>
          </p:cNvPr>
          <p:cNvSpPr/>
          <p:nvPr/>
        </p:nvSpPr>
        <p:spPr>
          <a:xfrm>
            <a:off x="11365393" y="1711835"/>
            <a:ext cx="731520" cy="369332"/>
          </a:xfrm>
          <a:prstGeom prst="rect">
            <a:avLst/>
          </a:prstGeom>
          <a:solidFill>
            <a:schemeClr val="tx1"/>
          </a:solidFill>
        </p:spPr>
        <p:txBody>
          <a:bodyPr wrap="square" lIns="0" rIns="0">
            <a:spAutoFit/>
          </a:bodyPr>
          <a:lstStyle/>
          <a:p>
            <a:pPr algn="ctr"/>
            <a:r>
              <a:rPr lang="en-US" b="1">
                <a:solidFill>
                  <a:schemeClr val="bg1"/>
                </a:solidFill>
              </a:rPr>
              <a:t>Exist.</a:t>
            </a:r>
            <a:endParaRPr lang="en-US">
              <a:solidFill>
                <a:schemeClr val="bg1"/>
              </a:solidFill>
            </a:endParaRPr>
          </a:p>
        </p:txBody>
      </p:sp>
      <p:sp>
        <p:nvSpPr>
          <p:cNvPr id="107" name="Rectangle 106">
            <a:extLst>
              <a:ext uri="{FF2B5EF4-FFF2-40B4-BE49-F238E27FC236}">
                <a16:creationId xmlns:a16="http://schemas.microsoft.com/office/drawing/2014/main" id="{5C715524-9EC4-4A9E-AD2F-F40ED25B67A1}"/>
              </a:ext>
            </a:extLst>
          </p:cNvPr>
          <p:cNvSpPr/>
          <p:nvPr/>
        </p:nvSpPr>
        <p:spPr>
          <a:xfrm>
            <a:off x="11365393" y="2225538"/>
            <a:ext cx="731520" cy="369332"/>
          </a:xfrm>
          <a:prstGeom prst="rect">
            <a:avLst/>
          </a:prstGeom>
          <a:solidFill>
            <a:srgbClr val="00B050"/>
          </a:solidFill>
        </p:spPr>
        <p:txBody>
          <a:bodyPr wrap="square" lIns="0" rIns="0">
            <a:spAutoFit/>
          </a:bodyPr>
          <a:lstStyle/>
          <a:p>
            <a:pPr algn="ctr"/>
            <a:r>
              <a:rPr lang="en-US" b="1">
                <a:solidFill>
                  <a:schemeClr val="bg1"/>
                </a:solidFill>
              </a:rPr>
              <a:t>Hybrid</a:t>
            </a:r>
            <a:endParaRPr lang="en-US">
              <a:solidFill>
                <a:schemeClr val="bg1"/>
              </a:solidFill>
            </a:endParaRPr>
          </a:p>
        </p:txBody>
      </p:sp>
      <p:sp>
        <p:nvSpPr>
          <p:cNvPr id="110" name="Rectangle 109">
            <a:extLst>
              <a:ext uri="{FF2B5EF4-FFF2-40B4-BE49-F238E27FC236}">
                <a16:creationId xmlns:a16="http://schemas.microsoft.com/office/drawing/2014/main" id="{1753A52C-5CCF-4EB7-9168-665385BA8E11}"/>
              </a:ext>
            </a:extLst>
          </p:cNvPr>
          <p:cNvSpPr/>
          <p:nvPr/>
        </p:nvSpPr>
        <p:spPr>
          <a:xfrm>
            <a:off x="11365393" y="2752625"/>
            <a:ext cx="731520" cy="369332"/>
          </a:xfrm>
          <a:prstGeom prst="rect">
            <a:avLst/>
          </a:prstGeom>
          <a:solidFill>
            <a:schemeClr val="tx1"/>
          </a:solidFill>
        </p:spPr>
        <p:txBody>
          <a:bodyPr wrap="square" lIns="0" rIns="0">
            <a:spAutoFit/>
          </a:bodyPr>
          <a:lstStyle/>
          <a:p>
            <a:pPr algn="ctr"/>
            <a:r>
              <a:rPr lang="en-US" b="1">
                <a:solidFill>
                  <a:schemeClr val="bg1"/>
                </a:solidFill>
              </a:rPr>
              <a:t>Exist.</a:t>
            </a:r>
            <a:endParaRPr lang="en-US">
              <a:solidFill>
                <a:schemeClr val="bg1"/>
              </a:solidFill>
            </a:endParaRPr>
          </a:p>
        </p:txBody>
      </p:sp>
      <p:sp>
        <p:nvSpPr>
          <p:cNvPr id="111" name="Rectangle 110">
            <a:extLst>
              <a:ext uri="{FF2B5EF4-FFF2-40B4-BE49-F238E27FC236}">
                <a16:creationId xmlns:a16="http://schemas.microsoft.com/office/drawing/2014/main" id="{5A2E5D82-CF77-45C4-9E1C-C4B9B7D25FDA}"/>
              </a:ext>
            </a:extLst>
          </p:cNvPr>
          <p:cNvSpPr/>
          <p:nvPr/>
        </p:nvSpPr>
        <p:spPr>
          <a:xfrm>
            <a:off x="11365393" y="3263190"/>
            <a:ext cx="731520" cy="369332"/>
          </a:xfrm>
          <a:prstGeom prst="rect">
            <a:avLst/>
          </a:prstGeom>
          <a:solidFill>
            <a:srgbClr val="00B050"/>
          </a:solidFill>
        </p:spPr>
        <p:txBody>
          <a:bodyPr wrap="square" lIns="0" rIns="0">
            <a:spAutoFit/>
          </a:bodyPr>
          <a:lstStyle/>
          <a:p>
            <a:pPr algn="ctr"/>
            <a:r>
              <a:rPr lang="en-US" b="1">
                <a:solidFill>
                  <a:schemeClr val="bg1"/>
                </a:solidFill>
              </a:rPr>
              <a:t>Hybrid</a:t>
            </a:r>
            <a:endParaRPr lang="en-US">
              <a:solidFill>
                <a:schemeClr val="bg1"/>
              </a:solidFill>
            </a:endParaRPr>
          </a:p>
        </p:txBody>
      </p:sp>
      <p:graphicFrame>
        <p:nvGraphicFramePr>
          <p:cNvPr id="83" name="Chart 82">
            <a:extLst>
              <a:ext uri="{FF2B5EF4-FFF2-40B4-BE49-F238E27FC236}">
                <a16:creationId xmlns:a16="http://schemas.microsoft.com/office/drawing/2014/main" id="{48065E4D-0E41-4970-99D9-07261E07D110}"/>
              </a:ext>
            </a:extLst>
          </p:cNvPr>
          <p:cNvGraphicFramePr>
            <a:graphicFrameLocks/>
          </p:cNvGraphicFramePr>
          <p:nvPr>
            <p:extLst>
              <p:ext uri="{D42A27DB-BD31-4B8C-83A1-F6EECF244321}">
                <p14:modId xmlns:p14="http://schemas.microsoft.com/office/powerpoint/2010/main" val="3027952941"/>
              </p:ext>
            </p:extLst>
          </p:nvPr>
        </p:nvGraphicFramePr>
        <p:xfrm>
          <a:off x="831532" y="4034533"/>
          <a:ext cx="4856668" cy="27432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86" name="Chart 85">
            <a:extLst>
              <a:ext uri="{FF2B5EF4-FFF2-40B4-BE49-F238E27FC236}">
                <a16:creationId xmlns:a16="http://schemas.microsoft.com/office/drawing/2014/main" id="{15675023-57EC-4925-A243-C9C2877DE823}"/>
              </a:ext>
            </a:extLst>
          </p:cNvPr>
          <p:cNvGraphicFramePr>
            <a:graphicFrameLocks/>
          </p:cNvGraphicFramePr>
          <p:nvPr>
            <p:extLst>
              <p:ext uri="{D42A27DB-BD31-4B8C-83A1-F6EECF244321}">
                <p14:modId xmlns:p14="http://schemas.microsoft.com/office/powerpoint/2010/main" val="882554795"/>
              </p:ext>
            </p:extLst>
          </p:nvPr>
        </p:nvGraphicFramePr>
        <p:xfrm>
          <a:off x="7264399" y="3995161"/>
          <a:ext cx="4856667" cy="2782567"/>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816302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a:extLst>
              <a:ext uri="{FF2B5EF4-FFF2-40B4-BE49-F238E27FC236}">
                <a16:creationId xmlns:a16="http://schemas.microsoft.com/office/drawing/2014/main" id="{5AF9BF0B-8E7F-4FE4-AC7F-FC0AFEF4F778}"/>
              </a:ext>
            </a:extLst>
          </p:cNvPr>
          <p:cNvSpPr>
            <a:spLocks noGrp="1"/>
          </p:cNvSpPr>
          <p:nvPr>
            <p:ph type="title"/>
          </p:nvPr>
        </p:nvSpPr>
        <p:spPr>
          <a:xfrm>
            <a:off x="832473" y="-75502"/>
            <a:ext cx="10515600" cy="1054570"/>
          </a:xfrm>
        </p:spPr>
        <p:txBody>
          <a:bodyPr>
            <a:normAutofit/>
          </a:bodyPr>
          <a:lstStyle/>
          <a:p>
            <a:r>
              <a:rPr lang="en-US" sz="4000">
                <a:solidFill>
                  <a:schemeClr val="bg2">
                    <a:lumMod val="50000"/>
                  </a:schemeClr>
                </a:solidFill>
              </a:rPr>
              <a:t>Intersection Delay</a:t>
            </a:r>
            <a:endParaRPr lang="en-US" sz="4000" u="sng">
              <a:solidFill>
                <a:schemeClr val="bg2">
                  <a:lumMod val="50000"/>
                </a:schemeClr>
              </a:solidFill>
            </a:endParaRPr>
          </a:p>
        </p:txBody>
      </p:sp>
      <p:pic>
        <p:nvPicPr>
          <p:cNvPr id="144" name="Picture 143">
            <a:extLst>
              <a:ext uri="{FF2B5EF4-FFF2-40B4-BE49-F238E27FC236}">
                <a16:creationId xmlns:a16="http://schemas.microsoft.com/office/drawing/2014/main" id="{0FA50BEF-49EF-42E2-8525-569BD583E13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130" t="59285" r="26150" b="10262"/>
          <a:stretch/>
        </p:blipFill>
        <p:spPr>
          <a:xfrm>
            <a:off x="0" y="-9888"/>
            <a:ext cx="860780" cy="832101"/>
          </a:xfrm>
          <a:prstGeom prst="rect">
            <a:avLst/>
          </a:prstGeom>
        </p:spPr>
      </p:pic>
      <p:pic>
        <p:nvPicPr>
          <p:cNvPr id="163" name="Picture 162" descr="A close up of a map&#10;&#10;Description automatically generated">
            <a:extLst>
              <a:ext uri="{FF2B5EF4-FFF2-40B4-BE49-F238E27FC236}">
                <a16:creationId xmlns:a16="http://schemas.microsoft.com/office/drawing/2014/main" id="{85FA4EB9-F59B-4388-9BEA-C068ACFEC87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72" t="33612" r="4128" b="39304"/>
          <a:stretch/>
        </p:blipFill>
        <p:spPr>
          <a:xfrm>
            <a:off x="10335" y="1606740"/>
            <a:ext cx="12181767" cy="2315978"/>
          </a:xfrm>
          <a:prstGeom prst="rect">
            <a:avLst/>
          </a:prstGeom>
          <a:ln>
            <a:noFill/>
          </a:ln>
        </p:spPr>
      </p:pic>
      <p:pic>
        <p:nvPicPr>
          <p:cNvPr id="164" name="Picture 163" descr="A close up of a map&#10;&#10;Description automatically generated">
            <a:extLst>
              <a:ext uri="{FF2B5EF4-FFF2-40B4-BE49-F238E27FC236}">
                <a16:creationId xmlns:a16="http://schemas.microsoft.com/office/drawing/2014/main" id="{CBF3FB59-1660-4389-8166-EFAA40F81568}"/>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3472" t="40024" r="4128" b="29039"/>
          <a:stretch/>
        </p:blipFill>
        <p:spPr>
          <a:xfrm>
            <a:off x="4728" y="4158866"/>
            <a:ext cx="12181767" cy="2645300"/>
          </a:xfrm>
          <a:prstGeom prst="rect">
            <a:avLst/>
          </a:prstGeom>
          <a:ln>
            <a:noFill/>
          </a:ln>
        </p:spPr>
      </p:pic>
      <p:grpSp>
        <p:nvGrpSpPr>
          <p:cNvPr id="165" name="Group 164">
            <a:extLst>
              <a:ext uri="{FF2B5EF4-FFF2-40B4-BE49-F238E27FC236}">
                <a16:creationId xmlns:a16="http://schemas.microsoft.com/office/drawing/2014/main" id="{F1853BB2-A663-4D0D-9DD0-FCB9A7633566}"/>
              </a:ext>
            </a:extLst>
          </p:cNvPr>
          <p:cNvGrpSpPr/>
          <p:nvPr/>
        </p:nvGrpSpPr>
        <p:grpSpPr>
          <a:xfrm>
            <a:off x="593135" y="1562857"/>
            <a:ext cx="11547464" cy="5234421"/>
            <a:chOff x="573744" y="1915106"/>
            <a:chExt cx="11547464" cy="5234421"/>
          </a:xfrm>
          <a:noFill/>
          <a:effectLst>
            <a:glow rad="101600">
              <a:schemeClr val="bg1">
                <a:alpha val="60000"/>
              </a:schemeClr>
            </a:glow>
          </a:effectLst>
        </p:grpSpPr>
        <p:sp>
          <p:nvSpPr>
            <p:cNvPr id="166" name="TextBox 165">
              <a:extLst>
                <a:ext uri="{FF2B5EF4-FFF2-40B4-BE49-F238E27FC236}">
                  <a16:creationId xmlns:a16="http://schemas.microsoft.com/office/drawing/2014/main" id="{13302340-4151-4A90-8BBE-2D115504587E}"/>
                </a:ext>
              </a:extLst>
            </p:cNvPr>
            <p:cNvSpPr txBox="1"/>
            <p:nvPr/>
          </p:nvSpPr>
          <p:spPr>
            <a:xfrm rot="16200000">
              <a:off x="30166" y="6294165"/>
              <a:ext cx="1394934"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22</a:t>
              </a:r>
              <a:r>
                <a:rPr lang="en-US" sz="1400" baseline="30000">
                  <a:solidFill>
                    <a:schemeClr val="tx1"/>
                  </a:solidFill>
                </a:rPr>
                <a:t>nd</a:t>
              </a:r>
              <a:r>
                <a:rPr lang="en-US" sz="1400">
                  <a:solidFill>
                    <a:schemeClr val="tx1"/>
                  </a:solidFill>
                </a:rPr>
                <a:t> Street NW</a:t>
              </a:r>
            </a:p>
          </p:txBody>
        </p:sp>
        <p:sp>
          <p:nvSpPr>
            <p:cNvPr id="167" name="TextBox 166">
              <a:extLst>
                <a:ext uri="{FF2B5EF4-FFF2-40B4-BE49-F238E27FC236}">
                  <a16:creationId xmlns:a16="http://schemas.microsoft.com/office/drawing/2014/main" id="{79B5EA62-2691-4178-AE0D-501DD160478A}"/>
                </a:ext>
              </a:extLst>
            </p:cNvPr>
            <p:cNvSpPr txBox="1"/>
            <p:nvPr/>
          </p:nvSpPr>
          <p:spPr>
            <a:xfrm rot="16200000">
              <a:off x="1019517" y="6315004"/>
              <a:ext cx="1353256"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21</a:t>
              </a:r>
              <a:r>
                <a:rPr lang="en-US" sz="1400" baseline="30000">
                  <a:solidFill>
                    <a:schemeClr val="tx1"/>
                  </a:solidFill>
                </a:rPr>
                <a:t>st</a:t>
              </a:r>
              <a:r>
                <a:rPr lang="en-US" sz="1400">
                  <a:solidFill>
                    <a:schemeClr val="tx1"/>
                  </a:solidFill>
                </a:rPr>
                <a:t> Street NW</a:t>
              </a:r>
            </a:p>
          </p:txBody>
        </p:sp>
        <p:sp>
          <p:nvSpPr>
            <p:cNvPr id="168" name="TextBox 167">
              <a:extLst>
                <a:ext uri="{FF2B5EF4-FFF2-40B4-BE49-F238E27FC236}">
                  <a16:creationId xmlns:a16="http://schemas.microsoft.com/office/drawing/2014/main" id="{46E60A5A-53E9-4F5D-9317-1E9394670429}"/>
                </a:ext>
              </a:extLst>
            </p:cNvPr>
            <p:cNvSpPr txBox="1"/>
            <p:nvPr/>
          </p:nvSpPr>
          <p:spPr>
            <a:xfrm rot="16200000">
              <a:off x="1851204" y="6315003"/>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20</a:t>
              </a:r>
              <a:r>
                <a:rPr lang="en-US" sz="1400" baseline="30000">
                  <a:solidFill>
                    <a:schemeClr val="tx1"/>
                  </a:solidFill>
                </a:rPr>
                <a:t>th</a:t>
              </a:r>
              <a:r>
                <a:rPr lang="en-US" sz="1400">
                  <a:solidFill>
                    <a:schemeClr val="tx1"/>
                  </a:solidFill>
                </a:rPr>
                <a:t> Street NW</a:t>
              </a:r>
            </a:p>
          </p:txBody>
        </p:sp>
        <p:sp>
          <p:nvSpPr>
            <p:cNvPr id="169" name="TextBox 168">
              <a:extLst>
                <a:ext uri="{FF2B5EF4-FFF2-40B4-BE49-F238E27FC236}">
                  <a16:creationId xmlns:a16="http://schemas.microsoft.com/office/drawing/2014/main" id="{89CBD56C-3C04-43C5-A18A-D7D598DF0377}"/>
                </a:ext>
              </a:extLst>
            </p:cNvPr>
            <p:cNvSpPr txBox="1"/>
            <p:nvPr/>
          </p:nvSpPr>
          <p:spPr>
            <a:xfrm rot="16200000">
              <a:off x="2481317" y="6310997"/>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19</a:t>
              </a:r>
              <a:r>
                <a:rPr lang="en-US" sz="1400" baseline="30000">
                  <a:solidFill>
                    <a:schemeClr val="tx1"/>
                  </a:solidFill>
                </a:rPr>
                <a:t>th</a:t>
              </a:r>
              <a:r>
                <a:rPr lang="en-US" sz="1400">
                  <a:solidFill>
                    <a:schemeClr val="tx1"/>
                  </a:solidFill>
                </a:rPr>
                <a:t> Street NW</a:t>
              </a:r>
            </a:p>
          </p:txBody>
        </p:sp>
        <p:sp>
          <p:nvSpPr>
            <p:cNvPr id="173" name="TextBox 172">
              <a:extLst>
                <a:ext uri="{FF2B5EF4-FFF2-40B4-BE49-F238E27FC236}">
                  <a16:creationId xmlns:a16="http://schemas.microsoft.com/office/drawing/2014/main" id="{EC4F47B0-9737-4189-BE9B-E03BB1883151}"/>
                </a:ext>
              </a:extLst>
            </p:cNvPr>
            <p:cNvSpPr txBox="1"/>
            <p:nvPr/>
          </p:nvSpPr>
          <p:spPr>
            <a:xfrm rot="16200000">
              <a:off x="3264962" y="6309297"/>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18</a:t>
              </a:r>
              <a:r>
                <a:rPr lang="en-US" sz="1400" baseline="30000">
                  <a:solidFill>
                    <a:schemeClr val="tx1"/>
                  </a:solidFill>
                </a:rPr>
                <a:t>th</a:t>
              </a:r>
              <a:r>
                <a:rPr lang="en-US" sz="1400">
                  <a:solidFill>
                    <a:schemeClr val="tx1"/>
                  </a:solidFill>
                </a:rPr>
                <a:t> Street NW</a:t>
              </a:r>
            </a:p>
          </p:txBody>
        </p:sp>
        <p:sp>
          <p:nvSpPr>
            <p:cNvPr id="175" name="TextBox 174">
              <a:extLst>
                <a:ext uri="{FF2B5EF4-FFF2-40B4-BE49-F238E27FC236}">
                  <a16:creationId xmlns:a16="http://schemas.microsoft.com/office/drawing/2014/main" id="{3FCA9ABF-38DC-4C55-96AD-1FEB67C67BC3}"/>
                </a:ext>
              </a:extLst>
            </p:cNvPr>
            <p:cNvSpPr txBox="1"/>
            <p:nvPr/>
          </p:nvSpPr>
          <p:spPr>
            <a:xfrm rot="16200000">
              <a:off x="8682589" y="6309292"/>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13</a:t>
              </a:r>
              <a:r>
                <a:rPr lang="en-US" sz="1400" baseline="30000">
                  <a:solidFill>
                    <a:schemeClr val="tx1"/>
                  </a:solidFill>
                </a:rPr>
                <a:t>th</a:t>
              </a:r>
              <a:r>
                <a:rPr lang="en-US" sz="1400">
                  <a:solidFill>
                    <a:schemeClr val="tx1"/>
                  </a:solidFill>
                </a:rPr>
                <a:t> Street NW</a:t>
              </a:r>
            </a:p>
          </p:txBody>
        </p:sp>
        <p:sp>
          <p:nvSpPr>
            <p:cNvPr id="176" name="TextBox 175">
              <a:extLst>
                <a:ext uri="{FF2B5EF4-FFF2-40B4-BE49-F238E27FC236}">
                  <a16:creationId xmlns:a16="http://schemas.microsoft.com/office/drawing/2014/main" id="{9394CC8A-8399-4AAF-90C7-D5B9385F2E24}"/>
                </a:ext>
              </a:extLst>
            </p:cNvPr>
            <p:cNvSpPr txBox="1"/>
            <p:nvPr/>
          </p:nvSpPr>
          <p:spPr>
            <a:xfrm rot="16200000">
              <a:off x="9411756" y="6304833"/>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12</a:t>
              </a:r>
              <a:r>
                <a:rPr lang="en-US" sz="1400" baseline="30000">
                  <a:solidFill>
                    <a:schemeClr val="tx1"/>
                  </a:solidFill>
                </a:rPr>
                <a:t>th</a:t>
              </a:r>
              <a:r>
                <a:rPr lang="en-US" sz="1400">
                  <a:solidFill>
                    <a:schemeClr val="tx1"/>
                  </a:solidFill>
                </a:rPr>
                <a:t> Street NW</a:t>
              </a:r>
            </a:p>
          </p:txBody>
        </p:sp>
        <p:sp>
          <p:nvSpPr>
            <p:cNvPr id="177" name="TextBox 176">
              <a:extLst>
                <a:ext uri="{FF2B5EF4-FFF2-40B4-BE49-F238E27FC236}">
                  <a16:creationId xmlns:a16="http://schemas.microsoft.com/office/drawing/2014/main" id="{C596054D-DA9A-4D82-A0C3-8D4C433C51E7}"/>
                </a:ext>
              </a:extLst>
            </p:cNvPr>
            <p:cNvSpPr txBox="1"/>
            <p:nvPr/>
          </p:nvSpPr>
          <p:spPr>
            <a:xfrm rot="16200000">
              <a:off x="9882633" y="6300895"/>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11</a:t>
              </a:r>
              <a:r>
                <a:rPr lang="en-US" sz="1400" baseline="30000">
                  <a:solidFill>
                    <a:schemeClr val="tx1"/>
                  </a:solidFill>
                </a:rPr>
                <a:t>th</a:t>
              </a:r>
              <a:r>
                <a:rPr lang="en-US" sz="1400">
                  <a:solidFill>
                    <a:schemeClr val="tx1"/>
                  </a:solidFill>
                </a:rPr>
                <a:t> Street NW</a:t>
              </a:r>
            </a:p>
          </p:txBody>
        </p:sp>
        <p:sp>
          <p:nvSpPr>
            <p:cNvPr id="178" name="TextBox 177">
              <a:extLst>
                <a:ext uri="{FF2B5EF4-FFF2-40B4-BE49-F238E27FC236}">
                  <a16:creationId xmlns:a16="http://schemas.microsoft.com/office/drawing/2014/main" id="{3456D58D-4790-4219-B811-81AC26E61A53}"/>
                </a:ext>
              </a:extLst>
            </p:cNvPr>
            <p:cNvSpPr txBox="1"/>
            <p:nvPr/>
          </p:nvSpPr>
          <p:spPr>
            <a:xfrm rot="16200000">
              <a:off x="10383900" y="6300895"/>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10</a:t>
              </a:r>
              <a:r>
                <a:rPr lang="en-US" sz="1400" baseline="30000">
                  <a:solidFill>
                    <a:schemeClr val="tx1"/>
                  </a:solidFill>
                </a:rPr>
                <a:t>th</a:t>
              </a:r>
              <a:r>
                <a:rPr lang="en-US" sz="1400">
                  <a:solidFill>
                    <a:schemeClr val="tx1"/>
                  </a:solidFill>
                </a:rPr>
                <a:t> Street NW</a:t>
              </a:r>
            </a:p>
          </p:txBody>
        </p:sp>
        <p:sp>
          <p:nvSpPr>
            <p:cNvPr id="179" name="TextBox 178">
              <a:extLst>
                <a:ext uri="{FF2B5EF4-FFF2-40B4-BE49-F238E27FC236}">
                  <a16:creationId xmlns:a16="http://schemas.microsoft.com/office/drawing/2014/main" id="{4AD556E5-D667-4A7B-97AD-3596B5FF090B}"/>
                </a:ext>
              </a:extLst>
            </p:cNvPr>
            <p:cNvSpPr txBox="1"/>
            <p:nvPr/>
          </p:nvSpPr>
          <p:spPr>
            <a:xfrm rot="16200000">
              <a:off x="11286683" y="6300894"/>
              <a:ext cx="1361273"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a:solidFill>
                    <a:schemeClr val="tx1"/>
                  </a:solidFill>
                </a:rPr>
                <a:t>9</a:t>
              </a:r>
              <a:r>
                <a:rPr lang="en-US" sz="1400" baseline="30000">
                  <a:solidFill>
                    <a:schemeClr val="tx1"/>
                  </a:solidFill>
                </a:rPr>
                <a:t>th</a:t>
              </a:r>
              <a:r>
                <a:rPr lang="en-US" sz="1400">
                  <a:solidFill>
                    <a:schemeClr val="tx1"/>
                  </a:solidFill>
                </a:rPr>
                <a:t> Street NW</a:t>
              </a:r>
            </a:p>
          </p:txBody>
        </p:sp>
        <p:sp>
          <p:nvSpPr>
            <p:cNvPr id="180" name="TextBox 179">
              <a:extLst>
                <a:ext uri="{FF2B5EF4-FFF2-40B4-BE49-F238E27FC236}">
                  <a16:creationId xmlns:a16="http://schemas.microsoft.com/office/drawing/2014/main" id="{90965B90-4C28-48C0-B749-5199C3D29414}"/>
                </a:ext>
              </a:extLst>
            </p:cNvPr>
            <p:cNvSpPr txBox="1"/>
            <p:nvPr/>
          </p:nvSpPr>
          <p:spPr>
            <a:xfrm rot="17788019">
              <a:off x="7356837" y="2224325"/>
              <a:ext cx="1141658" cy="523220"/>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Vermont</a:t>
              </a:r>
              <a:br>
                <a:rPr lang="en-US" sz="1400">
                  <a:solidFill>
                    <a:schemeClr val="tx1"/>
                  </a:solidFill>
                </a:rPr>
              </a:br>
              <a:r>
                <a:rPr lang="en-US" sz="1400">
                  <a:solidFill>
                    <a:schemeClr val="tx1"/>
                  </a:solidFill>
                </a:rPr>
                <a:t>Avenue NW</a:t>
              </a:r>
            </a:p>
          </p:txBody>
        </p:sp>
        <p:sp>
          <p:nvSpPr>
            <p:cNvPr id="181" name="TextBox 180">
              <a:extLst>
                <a:ext uri="{FF2B5EF4-FFF2-40B4-BE49-F238E27FC236}">
                  <a16:creationId xmlns:a16="http://schemas.microsoft.com/office/drawing/2014/main" id="{221F860F-9733-4522-954B-351EDF3852C0}"/>
                </a:ext>
              </a:extLst>
            </p:cNvPr>
            <p:cNvSpPr txBox="1"/>
            <p:nvPr/>
          </p:nvSpPr>
          <p:spPr>
            <a:xfrm rot="16200000">
              <a:off x="4686106" y="6309296"/>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17</a:t>
              </a:r>
              <a:r>
                <a:rPr lang="en-US" sz="1400" baseline="30000">
                  <a:solidFill>
                    <a:schemeClr val="tx1"/>
                  </a:solidFill>
                </a:rPr>
                <a:t>th</a:t>
              </a:r>
              <a:r>
                <a:rPr lang="en-US" sz="1400">
                  <a:solidFill>
                    <a:schemeClr val="tx1"/>
                  </a:solidFill>
                </a:rPr>
                <a:t> Street NW</a:t>
              </a:r>
            </a:p>
          </p:txBody>
        </p:sp>
        <p:sp>
          <p:nvSpPr>
            <p:cNvPr id="182" name="TextBox 181">
              <a:extLst>
                <a:ext uri="{FF2B5EF4-FFF2-40B4-BE49-F238E27FC236}">
                  <a16:creationId xmlns:a16="http://schemas.microsoft.com/office/drawing/2014/main" id="{830DA179-B109-4369-81DA-E23E65C593F0}"/>
                </a:ext>
              </a:extLst>
            </p:cNvPr>
            <p:cNvSpPr txBox="1"/>
            <p:nvPr/>
          </p:nvSpPr>
          <p:spPr>
            <a:xfrm rot="16200000">
              <a:off x="5583910" y="6309295"/>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16</a:t>
              </a:r>
              <a:r>
                <a:rPr lang="en-US" sz="1400" baseline="30000">
                  <a:solidFill>
                    <a:schemeClr val="tx1"/>
                  </a:solidFill>
                </a:rPr>
                <a:t>th</a:t>
              </a:r>
              <a:r>
                <a:rPr lang="en-US" sz="1400">
                  <a:solidFill>
                    <a:schemeClr val="tx1"/>
                  </a:solidFill>
                </a:rPr>
                <a:t> Street NW</a:t>
              </a:r>
            </a:p>
          </p:txBody>
        </p:sp>
        <p:sp>
          <p:nvSpPr>
            <p:cNvPr id="183" name="TextBox 182">
              <a:extLst>
                <a:ext uri="{FF2B5EF4-FFF2-40B4-BE49-F238E27FC236}">
                  <a16:creationId xmlns:a16="http://schemas.microsoft.com/office/drawing/2014/main" id="{9D762E61-41F5-4031-8A67-C6DFAE0DBD80}"/>
                </a:ext>
              </a:extLst>
            </p:cNvPr>
            <p:cNvSpPr txBox="1"/>
            <p:nvPr/>
          </p:nvSpPr>
          <p:spPr>
            <a:xfrm rot="16200000">
              <a:off x="6454901" y="6309294"/>
              <a:ext cx="1327608"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15</a:t>
              </a:r>
              <a:r>
                <a:rPr lang="en-US" sz="1400" baseline="30000">
                  <a:solidFill>
                    <a:schemeClr val="tx1"/>
                  </a:solidFill>
                </a:rPr>
                <a:t>h</a:t>
              </a:r>
              <a:r>
                <a:rPr lang="en-US" sz="1400">
                  <a:solidFill>
                    <a:schemeClr val="tx1"/>
                  </a:solidFill>
                </a:rPr>
                <a:t> Street NW</a:t>
              </a:r>
            </a:p>
          </p:txBody>
        </p:sp>
        <p:sp>
          <p:nvSpPr>
            <p:cNvPr id="184" name="TextBox 183">
              <a:extLst>
                <a:ext uri="{FF2B5EF4-FFF2-40B4-BE49-F238E27FC236}">
                  <a16:creationId xmlns:a16="http://schemas.microsoft.com/office/drawing/2014/main" id="{8D1AC478-867B-4795-874B-D616B22FCE0E}"/>
                </a:ext>
              </a:extLst>
            </p:cNvPr>
            <p:cNvSpPr txBox="1"/>
            <p:nvPr/>
          </p:nvSpPr>
          <p:spPr>
            <a:xfrm rot="16200000">
              <a:off x="7674030" y="6309293"/>
              <a:ext cx="1361270" cy="307777"/>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14</a:t>
              </a:r>
              <a:r>
                <a:rPr lang="en-US" sz="1400" baseline="30000">
                  <a:solidFill>
                    <a:schemeClr val="tx1"/>
                  </a:solidFill>
                </a:rPr>
                <a:t>th</a:t>
              </a:r>
              <a:r>
                <a:rPr lang="en-US" sz="1400">
                  <a:solidFill>
                    <a:schemeClr val="tx1"/>
                  </a:solidFill>
                </a:rPr>
                <a:t> Street NW</a:t>
              </a:r>
            </a:p>
          </p:txBody>
        </p:sp>
        <p:sp>
          <p:nvSpPr>
            <p:cNvPr id="185" name="TextBox 184">
              <a:extLst>
                <a:ext uri="{FF2B5EF4-FFF2-40B4-BE49-F238E27FC236}">
                  <a16:creationId xmlns:a16="http://schemas.microsoft.com/office/drawing/2014/main" id="{09CC891F-86F8-480A-8B88-B9DB18C96B44}"/>
                </a:ext>
              </a:extLst>
            </p:cNvPr>
            <p:cNvSpPr txBox="1"/>
            <p:nvPr/>
          </p:nvSpPr>
          <p:spPr>
            <a:xfrm rot="3798148">
              <a:off x="4056192" y="2276670"/>
              <a:ext cx="1191352" cy="523220"/>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400">
                  <a:solidFill>
                    <a:schemeClr val="tx1"/>
                  </a:solidFill>
                </a:rPr>
                <a:t>Connecticut</a:t>
              </a:r>
              <a:br>
                <a:rPr lang="en-US" sz="1400">
                  <a:solidFill>
                    <a:schemeClr val="tx1"/>
                  </a:solidFill>
                </a:rPr>
              </a:br>
              <a:r>
                <a:rPr lang="en-US" sz="1400">
                  <a:solidFill>
                    <a:schemeClr val="tx1"/>
                  </a:solidFill>
                </a:rPr>
                <a:t> Avenue NW</a:t>
              </a:r>
            </a:p>
          </p:txBody>
        </p:sp>
      </p:grpSp>
      <p:sp>
        <p:nvSpPr>
          <p:cNvPr id="186" name="Rectangle 185">
            <a:extLst>
              <a:ext uri="{FF2B5EF4-FFF2-40B4-BE49-F238E27FC236}">
                <a16:creationId xmlns:a16="http://schemas.microsoft.com/office/drawing/2014/main" id="{29151859-43ED-4B23-8A6D-0F10BA7DB446}"/>
              </a:ext>
            </a:extLst>
          </p:cNvPr>
          <p:cNvSpPr/>
          <p:nvPr/>
        </p:nvSpPr>
        <p:spPr>
          <a:xfrm>
            <a:off x="10335" y="4203010"/>
            <a:ext cx="2005677" cy="369332"/>
          </a:xfrm>
          <a:prstGeom prst="rect">
            <a:avLst/>
          </a:prstGeom>
          <a:solidFill>
            <a:srgbClr val="00B050"/>
          </a:solidFill>
        </p:spPr>
        <p:txBody>
          <a:bodyPr wrap="none">
            <a:spAutoFit/>
          </a:bodyPr>
          <a:lstStyle/>
          <a:p>
            <a:r>
              <a:rPr lang="en-US" b="1">
                <a:solidFill>
                  <a:schemeClr val="bg1"/>
                </a:solidFill>
              </a:rPr>
              <a:t>Hybrid Alternative</a:t>
            </a:r>
            <a:endParaRPr lang="en-US">
              <a:solidFill>
                <a:schemeClr val="bg1"/>
              </a:solidFill>
            </a:endParaRPr>
          </a:p>
        </p:txBody>
      </p:sp>
      <p:grpSp>
        <p:nvGrpSpPr>
          <p:cNvPr id="187" name="Group 186">
            <a:extLst>
              <a:ext uri="{FF2B5EF4-FFF2-40B4-BE49-F238E27FC236}">
                <a16:creationId xmlns:a16="http://schemas.microsoft.com/office/drawing/2014/main" id="{33C0FFA2-D962-400F-958D-D850A6F02F3A}"/>
              </a:ext>
            </a:extLst>
          </p:cNvPr>
          <p:cNvGrpSpPr/>
          <p:nvPr/>
        </p:nvGrpSpPr>
        <p:grpSpPr>
          <a:xfrm>
            <a:off x="7637026" y="52938"/>
            <a:ext cx="5176378" cy="1382735"/>
            <a:chOff x="8986900" y="-381946"/>
            <a:chExt cx="3086936" cy="1382735"/>
          </a:xfrm>
        </p:grpSpPr>
        <p:sp>
          <p:nvSpPr>
            <p:cNvPr id="188" name="Rectangle 187">
              <a:extLst>
                <a:ext uri="{FF2B5EF4-FFF2-40B4-BE49-F238E27FC236}">
                  <a16:creationId xmlns:a16="http://schemas.microsoft.com/office/drawing/2014/main" id="{937EC723-63F3-449F-8A14-848315D63FCB}"/>
                </a:ext>
              </a:extLst>
            </p:cNvPr>
            <p:cNvSpPr/>
            <p:nvPr/>
          </p:nvSpPr>
          <p:spPr>
            <a:xfrm>
              <a:off x="9374826" y="-381946"/>
              <a:ext cx="2301323" cy="138273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9" name="Group 188">
              <a:extLst>
                <a:ext uri="{FF2B5EF4-FFF2-40B4-BE49-F238E27FC236}">
                  <a16:creationId xmlns:a16="http://schemas.microsoft.com/office/drawing/2014/main" id="{B2414CFD-E3C1-4A43-9D70-CC092EDD8228}"/>
                </a:ext>
              </a:extLst>
            </p:cNvPr>
            <p:cNvGrpSpPr/>
            <p:nvPr/>
          </p:nvGrpSpPr>
          <p:grpSpPr>
            <a:xfrm>
              <a:off x="8986900" y="-165094"/>
              <a:ext cx="3086936" cy="368158"/>
              <a:chOff x="1213370" y="1902726"/>
              <a:chExt cx="3086936" cy="368158"/>
            </a:xfrm>
          </p:grpSpPr>
          <p:grpSp>
            <p:nvGrpSpPr>
              <p:cNvPr id="196" name="Group 195">
                <a:extLst>
                  <a:ext uri="{FF2B5EF4-FFF2-40B4-BE49-F238E27FC236}">
                    <a16:creationId xmlns:a16="http://schemas.microsoft.com/office/drawing/2014/main" id="{AA029A93-9ADE-437C-ADA1-6207BB0924A3}"/>
                  </a:ext>
                </a:extLst>
              </p:cNvPr>
              <p:cNvGrpSpPr/>
              <p:nvPr/>
            </p:nvGrpSpPr>
            <p:grpSpPr>
              <a:xfrm>
                <a:off x="2186518" y="1902992"/>
                <a:ext cx="1198292" cy="367625"/>
                <a:chOff x="7852356" y="1835979"/>
                <a:chExt cx="4195519" cy="388344"/>
              </a:xfrm>
            </p:grpSpPr>
            <p:sp>
              <p:nvSpPr>
                <p:cNvPr id="199" name="Content Placeholder 2">
                  <a:extLst>
                    <a:ext uri="{FF2B5EF4-FFF2-40B4-BE49-F238E27FC236}">
                      <a16:creationId xmlns:a16="http://schemas.microsoft.com/office/drawing/2014/main" id="{6F3FBE05-A068-4C41-862C-C986BF3FA302}"/>
                    </a:ext>
                  </a:extLst>
                </p:cNvPr>
                <p:cNvSpPr txBox="1">
                  <a:spLocks/>
                </p:cNvSpPr>
                <p:nvPr/>
              </p:nvSpPr>
              <p:spPr>
                <a:xfrm>
                  <a:off x="9941124" y="1835981"/>
                  <a:ext cx="1058460" cy="388342"/>
                </a:xfrm>
                <a:prstGeom prst="rect">
                  <a:avLst/>
                </a:prstGeom>
                <a:solidFill>
                  <a:schemeClr val="accent4"/>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00" name="Content Placeholder 2">
                  <a:extLst>
                    <a:ext uri="{FF2B5EF4-FFF2-40B4-BE49-F238E27FC236}">
                      <a16:creationId xmlns:a16="http://schemas.microsoft.com/office/drawing/2014/main" id="{5293EE7E-8D11-45EB-9A28-1B9421C27545}"/>
                    </a:ext>
                  </a:extLst>
                </p:cNvPr>
                <p:cNvSpPr txBox="1">
                  <a:spLocks/>
                </p:cNvSpPr>
                <p:nvPr/>
              </p:nvSpPr>
              <p:spPr>
                <a:xfrm>
                  <a:off x="10989415" y="1835981"/>
                  <a:ext cx="1058460" cy="388341"/>
                </a:xfrm>
                <a:prstGeom prst="rect">
                  <a:avLst/>
                </a:prstGeom>
                <a:solidFill>
                  <a:schemeClr val="accent1"/>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01" name="Content Placeholder 2">
                  <a:extLst>
                    <a:ext uri="{FF2B5EF4-FFF2-40B4-BE49-F238E27FC236}">
                      <a16:creationId xmlns:a16="http://schemas.microsoft.com/office/drawing/2014/main" id="{0EC21B1D-CF7F-4482-A323-770F39E482A7}"/>
                    </a:ext>
                  </a:extLst>
                </p:cNvPr>
                <p:cNvSpPr txBox="1">
                  <a:spLocks/>
                </p:cNvSpPr>
                <p:nvPr/>
              </p:nvSpPr>
              <p:spPr>
                <a:xfrm>
                  <a:off x="8900647" y="1835979"/>
                  <a:ext cx="1058460" cy="388342"/>
                </a:xfrm>
                <a:prstGeom prst="rect">
                  <a:avLst/>
                </a:prstGeom>
                <a:solidFill>
                  <a:schemeClr val="accent5">
                    <a:lumMod val="75000"/>
                  </a:schemeClr>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highlight>
                      <a:srgbClr val="FFFF00"/>
                    </a:highlight>
                  </a:endParaRPr>
                </a:p>
              </p:txBody>
            </p:sp>
            <p:sp>
              <p:nvSpPr>
                <p:cNvPr id="202" name="Content Placeholder 2">
                  <a:extLst>
                    <a:ext uri="{FF2B5EF4-FFF2-40B4-BE49-F238E27FC236}">
                      <a16:creationId xmlns:a16="http://schemas.microsoft.com/office/drawing/2014/main" id="{3EA89732-5470-49CE-AAAA-3ED3FA5F3CC6}"/>
                    </a:ext>
                  </a:extLst>
                </p:cNvPr>
                <p:cNvSpPr txBox="1">
                  <a:spLocks/>
                </p:cNvSpPr>
                <p:nvPr/>
              </p:nvSpPr>
              <p:spPr>
                <a:xfrm>
                  <a:off x="7852356" y="1839969"/>
                  <a:ext cx="1058460" cy="380364"/>
                </a:xfrm>
                <a:prstGeom prst="rect">
                  <a:avLst/>
                </a:prstGeom>
                <a:solidFill>
                  <a:schemeClr val="accent3"/>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grpSp>
          <p:sp>
            <p:nvSpPr>
              <p:cNvPr id="197" name="Content Placeholder 2">
                <a:extLst>
                  <a:ext uri="{FF2B5EF4-FFF2-40B4-BE49-F238E27FC236}">
                    <a16:creationId xmlns:a16="http://schemas.microsoft.com/office/drawing/2014/main" id="{CCF1871A-3EB1-46BE-A3AD-EF06FBE6CA04}"/>
                  </a:ext>
                </a:extLst>
              </p:cNvPr>
              <p:cNvSpPr txBox="1">
                <a:spLocks/>
              </p:cNvSpPr>
              <p:nvPr/>
            </p:nvSpPr>
            <p:spPr>
              <a:xfrm>
                <a:off x="1213370" y="1902726"/>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Good</a:t>
                </a:r>
              </a:p>
            </p:txBody>
          </p:sp>
          <p:sp>
            <p:nvSpPr>
              <p:cNvPr id="198" name="Content Placeholder 2">
                <a:extLst>
                  <a:ext uri="{FF2B5EF4-FFF2-40B4-BE49-F238E27FC236}">
                    <a16:creationId xmlns:a16="http://schemas.microsoft.com/office/drawing/2014/main" id="{E891C850-BA66-4F34-A091-DFA14B64326C}"/>
                  </a:ext>
                </a:extLst>
              </p:cNvPr>
              <p:cNvSpPr txBox="1">
                <a:spLocks/>
              </p:cNvSpPr>
              <p:nvPr/>
            </p:nvSpPr>
            <p:spPr>
              <a:xfrm>
                <a:off x="3108392" y="1902726"/>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Poor</a:t>
                </a:r>
              </a:p>
            </p:txBody>
          </p:sp>
        </p:grpSp>
        <p:grpSp>
          <p:nvGrpSpPr>
            <p:cNvPr id="191" name="Group 190">
              <a:extLst>
                <a:ext uri="{FF2B5EF4-FFF2-40B4-BE49-F238E27FC236}">
                  <a16:creationId xmlns:a16="http://schemas.microsoft.com/office/drawing/2014/main" id="{35A104EC-2399-4E28-805B-6B746A0EF4DA}"/>
                </a:ext>
              </a:extLst>
            </p:cNvPr>
            <p:cNvGrpSpPr/>
            <p:nvPr/>
          </p:nvGrpSpPr>
          <p:grpSpPr>
            <a:xfrm>
              <a:off x="9743127" y="325516"/>
              <a:ext cx="1557772" cy="528026"/>
              <a:chOff x="10571595" y="965016"/>
              <a:chExt cx="1557772" cy="528026"/>
            </a:xfrm>
          </p:grpSpPr>
          <p:sp>
            <p:nvSpPr>
              <p:cNvPr id="192" name="Partial Circle 191">
                <a:extLst>
                  <a:ext uri="{FF2B5EF4-FFF2-40B4-BE49-F238E27FC236}">
                    <a16:creationId xmlns:a16="http://schemas.microsoft.com/office/drawing/2014/main" id="{8F66085C-DACB-40DE-8271-DA07FFCDAC3E}"/>
                  </a:ext>
                </a:extLst>
              </p:cNvPr>
              <p:cNvSpPr/>
              <p:nvPr/>
            </p:nvSpPr>
            <p:spPr>
              <a:xfrm rot="10800000">
                <a:off x="11253164" y="965016"/>
                <a:ext cx="405573" cy="528025"/>
              </a:xfrm>
              <a:prstGeom prst="pie">
                <a:avLst>
                  <a:gd name="adj1" fmla="val 5336220"/>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3" name="Partial Circle 192">
                <a:extLst>
                  <a:ext uri="{FF2B5EF4-FFF2-40B4-BE49-F238E27FC236}">
                    <a16:creationId xmlns:a16="http://schemas.microsoft.com/office/drawing/2014/main" id="{942E9950-7B56-4F07-9AD9-11A0928D97C6}"/>
                  </a:ext>
                </a:extLst>
              </p:cNvPr>
              <p:cNvSpPr/>
              <p:nvPr/>
            </p:nvSpPr>
            <p:spPr>
              <a:xfrm>
                <a:off x="11082585" y="965017"/>
                <a:ext cx="405573" cy="528025"/>
              </a:xfrm>
              <a:prstGeom prst="pie">
                <a:avLst>
                  <a:gd name="adj1" fmla="val 5372126"/>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4" name="Content Placeholder 2">
                <a:extLst>
                  <a:ext uri="{FF2B5EF4-FFF2-40B4-BE49-F238E27FC236}">
                    <a16:creationId xmlns:a16="http://schemas.microsoft.com/office/drawing/2014/main" id="{33B70979-A772-4536-8339-B6031D683228}"/>
                  </a:ext>
                </a:extLst>
              </p:cNvPr>
              <p:cNvSpPr txBox="1">
                <a:spLocks/>
              </p:cNvSpPr>
              <p:nvPr/>
            </p:nvSpPr>
            <p:spPr>
              <a:xfrm>
                <a:off x="10571595" y="1107014"/>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AM</a:t>
                </a:r>
              </a:p>
            </p:txBody>
          </p:sp>
          <p:sp>
            <p:nvSpPr>
              <p:cNvPr id="195" name="Content Placeholder 2">
                <a:extLst>
                  <a:ext uri="{FF2B5EF4-FFF2-40B4-BE49-F238E27FC236}">
                    <a16:creationId xmlns:a16="http://schemas.microsoft.com/office/drawing/2014/main" id="{51448D07-43F0-42AC-9FEA-5E0658AFB398}"/>
                  </a:ext>
                </a:extLst>
              </p:cNvPr>
              <p:cNvSpPr txBox="1">
                <a:spLocks/>
              </p:cNvSpPr>
              <p:nvPr/>
            </p:nvSpPr>
            <p:spPr>
              <a:xfrm>
                <a:off x="11526908" y="1086077"/>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PM</a:t>
                </a:r>
              </a:p>
            </p:txBody>
          </p:sp>
        </p:grpSp>
      </p:grpSp>
      <p:sp>
        <p:nvSpPr>
          <p:cNvPr id="304" name="Rectangle 303">
            <a:extLst>
              <a:ext uri="{FF2B5EF4-FFF2-40B4-BE49-F238E27FC236}">
                <a16:creationId xmlns:a16="http://schemas.microsoft.com/office/drawing/2014/main" id="{203E3F67-5A48-4522-AF71-2C9926FAB1DE}"/>
              </a:ext>
            </a:extLst>
          </p:cNvPr>
          <p:cNvSpPr/>
          <p:nvPr/>
        </p:nvSpPr>
        <p:spPr>
          <a:xfrm>
            <a:off x="13490" y="2186031"/>
            <a:ext cx="1467068" cy="369332"/>
          </a:xfrm>
          <a:prstGeom prst="rect">
            <a:avLst/>
          </a:prstGeom>
          <a:solidFill>
            <a:schemeClr val="tx1"/>
          </a:solidFill>
        </p:spPr>
        <p:txBody>
          <a:bodyPr wrap="square">
            <a:spAutoFit/>
          </a:bodyPr>
          <a:lstStyle/>
          <a:p>
            <a:r>
              <a:rPr lang="en-US" b="1">
                <a:solidFill>
                  <a:schemeClr val="bg1"/>
                </a:solidFill>
              </a:rPr>
              <a:t>Existing</a:t>
            </a:r>
            <a:endParaRPr lang="en-US">
              <a:solidFill>
                <a:schemeClr val="bg1"/>
              </a:solidFill>
            </a:endParaRPr>
          </a:p>
        </p:txBody>
      </p:sp>
      <p:grpSp>
        <p:nvGrpSpPr>
          <p:cNvPr id="305" name="Group 304">
            <a:extLst>
              <a:ext uri="{FF2B5EF4-FFF2-40B4-BE49-F238E27FC236}">
                <a16:creationId xmlns:a16="http://schemas.microsoft.com/office/drawing/2014/main" id="{38D045E8-D388-4C40-9795-B17F22290B7D}"/>
              </a:ext>
            </a:extLst>
          </p:cNvPr>
          <p:cNvGrpSpPr/>
          <p:nvPr/>
        </p:nvGrpSpPr>
        <p:grpSpPr>
          <a:xfrm>
            <a:off x="575763" y="2786919"/>
            <a:ext cx="11493940" cy="350057"/>
            <a:chOff x="589908" y="3089898"/>
            <a:chExt cx="11493940" cy="350057"/>
          </a:xfrm>
        </p:grpSpPr>
        <p:grpSp>
          <p:nvGrpSpPr>
            <p:cNvPr id="306" name="Group 305">
              <a:extLst>
                <a:ext uri="{FF2B5EF4-FFF2-40B4-BE49-F238E27FC236}">
                  <a16:creationId xmlns:a16="http://schemas.microsoft.com/office/drawing/2014/main" id="{F3965576-378E-4562-974A-BE6F915AC7A4}"/>
                </a:ext>
              </a:extLst>
            </p:cNvPr>
            <p:cNvGrpSpPr/>
            <p:nvPr/>
          </p:nvGrpSpPr>
          <p:grpSpPr>
            <a:xfrm>
              <a:off x="596756" y="3089898"/>
              <a:ext cx="11487092" cy="350056"/>
              <a:chOff x="596756" y="3080828"/>
              <a:chExt cx="11487092" cy="350056"/>
            </a:xfrm>
          </p:grpSpPr>
          <p:sp>
            <p:nvSpPr>
              <p:cNvPr id="308" name="Partial Circle 307">
                <a:extLst>
                  <a:ext uri="{FF2B5EF4-FFF2-40B4-BE49-F238E27FC236}">
                    <a16:creationId xmlns:a16="http://schemas.microsoft.com/office/drawing/2014/main" id="{13F0942C-D880-4F4C-91D8-23E509967D4C}"/>
                  </a:ext>
                </a:extLst>
              </p:cNvPr>
              <p:cNvSpPr/>
              <p:nvPr/>
            </p:nvSpPr>
            <p:spPr>
              <a:xfrm rot="10953686">
                <a:off x="596756" y="3080828"/>
                <a:ext cx="363353" cy="35005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09" name="Group 308">
                <a:extLst>
                  <a:ext uri="{FF2B5EF4-FFF2-40B4-BE49-F238E27FC236}">
                    <a16:creationId xmlns:a16="http://schemas.microsoft.com/office/drawing/2014/main" id="{798C287E-B4CB-4B4D-8D4D-D70A45A9B829}"/>
                  </a:ext>
                </a:extLst>
              </p:cNvPr>
              <p:cNvGrpSpPr/>
              <p:nvPr/>
            </p:nvGrpSpPr>
            <p:grpSpPr>
              <a:xfrm>
                <a:off x="1565268" y="3080829"/>
                <a:ext cx="363353" cy="350055"/>
                <a:chOff x="582469" y="4195805"/>
                <a:chExt cx="409796" cy="391695"/>
              </a:xfrm>
              <a:solidFill>
                <a:srgbClr val="92D050"/>
              </a:solidFill>
            </p:grpSpPr>
            <p:sp>
              <p:nvSpPr>
                <p:cNvPr id="352" name="Partial Circle 351">
                  <a:extLst>
                    <a:ext uri="{FF2B5EF4-FFF2-40B4-BE49-F238E27FC236}">
                      <a16:creationId xmlns:a16="http://schemas.microsoft.com/office/drawing/2014/main" id="{30510479-B515-4A52-A5FC-68940BCB7EE6}"/>
                    </a:ext>
                  </a:extLst>
                </p:cNvPr>
                <p:cNvSpPr/>
                <p:nvPr/>
              </p:nvSpPr>
              <p:spPr>
                <a:xfrm rot="10953686">
                  <a:off x="582469" y="4195805"/>
                  <a:ext cx="409796" cy="391694"/>
                </a:xfrm>
                <a:prstGeom prst="pie">
                  <a:avLst>
                    <a:gd name="adj1" fmla="val 5336220"/>
                    <a:gd name="adj2" fmla="val 16121644"/>
                  </a:avLst>
                </a:prstGeom>
                <a:solidFill>
                  <a:srgbClr val="F8EA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3" name="Partial Circle 352">
                  <a:extLst>
                    <a:ext uri="{FF2B5EF4-FFF2-40B4-BE49-F238E27FC236}">
                      <a16:creationId xmlns:a16="http://schemas.microsoft.com/office/drawing/2014/main" id="{95725A29-EBD1-465E-A7C0-AC9BCE0648FA}"/>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0" name="Group 309">
                <a:extLst>
                  <a:ext uri="{FF2B5EF4-FFF2-40B4-BE49-F238E27FC236}">
                    <a16:creationId xmlns:a16="http://schemas.microsoft.com/office/drawing/2014/main" id="{B340542F-B179-4EEA-A4F8-901B07CD15AB}"/>
                  </a:ext>
                </a:extLst>
              </p:cNvPr>
              <p:cNvGrpSpPr/>
              <p:nvPr/>
            </p:nvGrpSpPr>
            <p:grpSpPr>
              <a:xfrm>
                <a:off x="2345754" y="3080829"/>
                <a:ext cx="363353" cy="350055"/>
                <a:chOff x="582469" y="4195805"/>
                <a:chExt cx="409796" cy="391695"/>
              </a:xfrm>
              <a:solidFill>
                <a:srgbClr val="92D050"/>
              </a:solidFill>
            </p:grpSpPr>
            <p:sp>
              <p:nvSpPr>
                <p:cNvPr id="350" name="Partial Circle 349">
                  <a:extLst>
                    <a:ext uri="{FF2B5EF4-FFF2-40B4-BE49-F238E27FC236}">
                      <a16:creationId xmlns:a16="http://schemas.microsoft.com/office/drawing/2014/main" id="{2068708E-1C82-440E-BE42-82649DC6C4C3}"/>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1" name="Partial Circle 350">
                  <a:extLst>
                    <a:ext uri="{FF2B5EF4-FFF2-40B4-BE49-F238E27FC236}">
                      <a16:creationId xmlns:a16="http://schemas.microsoft.com/office/drawing/2014/main" id="{92D7173E-DD9D-4050-83BF-7FDC0CB72A72}"/>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1" name="Group 310">
                <a:extLst>
                  <a:ext uri="{FF2B5EF4-FFF2-40B4-BE49-F238E27FC236}">
                    <a16:creationId xmlns:a16="http://schemas.microsoft.com/office/drawing/2014/main" id="{0ADB88E1-717D-4005-B2B4-C12A49529A5B}"/>
                  </a:ext>
                </a:extLst>
              </p:cNvPr>
              <p:cNvGrpSpPr/>
              <p:nvPr/>
            </p:nvGrpSpPr>
            <p:grpSpPr>
              <a:xfrm>
                <a:off x="2997406" y="3080829"/>
                <a:ext cx="363353" cy="350055"/>
                <a:chOff x="582469" y="4195805"/>
                <a:chExt cx="409796" cy="391695"/>
              </a:xfrm>
              <a:solidFill>
                <a:srgbClr val="92D050"/>
              </a:solidFill>
            </p:grpSpPr>
            <p:sp>
              <p:nvSpPr>
                <p:cNvPr id="348" name="Partial Circle 347">
                  <a:extLst>
                    <a:ext uri="{FF2B5EF4-FFF2-40B4-BE49-F238E27FC236}">
                      <a16:creationId xmlns:a16="http://schemas.microsoft.com/office/drawing/2014/main" id="{3BEB4B20-2B9C-419C-B7B5-47261DCF1ECD}"/>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9" name="Partial Circle 348">
                  <a:extLst>
                    <a:ext uri="{FF2B5EF4-FFF2-40B4-BE49-F238E27FC236}">
                      <a16:creationId xmlns:a16="http://schemas.microsoft.com/office/drawing/2014/main" id="{E01048C2-DE62-406D-8B0A-2C2D0BB62787}"/>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2" name="Group 311">
                <a:extLst>
                  <a:ext uri="{FF2B5EF4-FFF2-40B4-BE49-F238E27FC236}">
                    <a16:creationId xmlns:a16="http://schemas.microsoft.com/office/drawing/2014/main" id="{AB449902-9B7C-48BB-A5F9-EB261DACBE77}"/>
                  </a:ext>
                </a:extLst>
              </p:cNvPr>
              <p:cNvGrpSpPr/>
              <p:nvPr/>
            </p:nvGrpSpPr>
            <p:grpSpPr>
              <a:xfrm>
                <a:off x="3769344" y="3080829"/>
                <a:ext cx="363353" cy="350055"/>
                <a:chOff x="582469" y="4195805"/>
                <a:chExt cx="409796" cy="391695"/>
              </a:xfrm>
              <a:solidFill>
                <a:srgbClr val="92D050"/>
              </a:solidFill>
            </p:grpSpPr>
            <p:sp>
              <p:nvSpPr>
                <p:cNvPr id="346" name="Partial Circle 345">
                  <a:extLst>
                    <a:ext uri="{FF2B5EF4-FFF2-40B4-BE49-F238E27FC236}">
                      <a16:creationId xmlns:a16="http://schemas.microsoft.com/office/drawing/2014/main" id="{7F2A5952-18AD-4948-BB2C-484D88449350}"/>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7" name="Partial Circle 346">
                  <a:extLst>
                    <a:ext uri="{FF2B5EF4-FFF2-40B4-BE49-F238E27FC236}">
                      <a16:creationId xmlns:a16="http://schemas.microsoft.com/office/drawing/2014/main" id="{A3455722-7B41-4164-A332-E747C0AA8D6A}"/>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3" name="Group 312">
                <a:extLst>
                  <a:ext uri="{FF2B5EF4-FFF2-40B4-BE49-F238E27FC236}">
                    <a16:creationId xmlns:a16="http://schemas.microsoft.com/office/drawing/2014/main" id="{D4E92375-1BAB-47FD-9B94-7A2DE8E9DBA3}"/>
                  </a:ext>
                </a:extLst>
              </p:cNvPr>
              <p:cNvGrpSpPr/>
              <p:nvPr/>
            </p:nvGrpSpPr>
            <p:grpSpPr>
              <a:xfrm>
                <a:off x="4770579" y="3080829"/>
                <a:ext cx="363353" cy="350055"/>
                <a:chOff x="582469" y="4195805"/>
                <a:chExt cx="409796" cy="391695"/>
              </a:xfrm>
              <a:solidFill>
                <a:srgbClr val="92D050"/>
              </a:solidFill>
            </p:grpSpPr>
            <p:sp>
              <p:nvSpPr>
                <p:cNvPr id="344" name="Partial Circle 343">
                  <a:extLst>
                    <a:ext uri="{FF2B5EF4-FFF2-40B4-BE49-F238E27FC236}">
                      <a16:creationId xmlns:a16="http://schemas.microsoft.com/office/drawing/2014/main" id="{6853D083-FFBC-4533-A072-B906F47C51CF}"/>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5" name="Partial Circle 344">
                  <a:extLst>
                    <a:ext uri="{FF2B5EF4-FFF2-40B4-BE49-F238E27FC236}">
                      <a16:creationId xmlns:a16="http://schemas.microsoft.com/office/drawing/2014/main" id="{C88406B4-22C8-4D6B-AA27-DA2F9C95418D}"/>
                    </a:ext>
                  </a:extLst>
                </p:cNvPr>
                <p:cNvSpPr/>
                <p:nvPr/>
              </p:nvSpPr>
              <p:spPr>
                <a:xfrm rot="153686">
                  <a:off x="582469" y="4195806"/>
                  <a:ext cx="409796" cy="391694"/>
                </a:xfrm>
                <a:prstGeom prst="pie">
                  <a:avLst>
                    <a:gd name="adj1" fmla="val 5238085"/>
                    <a:gd name="adj2" fmla="val 16121644"/>
                  </a:avLst>
                </a:prstGeom>
                <a:solidFill>
                  <a:srgbClr val="F8EA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4" name="Group 313">
                <a:extLst>
                  <a:ext uri="{FF2B5EF4-FFF2-40B4-BE49-F238E27FC236}">
                    <a16:creationId xmlns:a16="http://schemas.microsoft.com/office/drawing/2014/main" id="{A4471658-FFC0-4E63-BD91-C778B69F6131}"/>
                  </a:ext>
                </a:extLst>
              </p:cNvPr>
              <p:cNvGrpSpPr/>
              <p:nvPr/>
            </p:nvGrpSpPr>
            <p:grpSpPr>
              <a:xfrm>
                <a:off x="5192934" y="3080829"/>
                <a:ext cx="363353" cy="350055"/>
                <a:chOff x="582469" y="4195805"/>
                <a:chExt cx="409796" cy="391695"/>
              </a:xfrm>
              <a:solidFill>
                <a:srgbClr val="92D050"/>
              </a:solidFill>
            </p:grpSpPr>
            <p:sp>
              <p:nvSpPr>
                <p:cNvPr id="342" name="Partial Circle 341">
                  <a:extLst>
                    <a:ext uri="{FF2B5EF4-FFF2-40B4-BE49-F238E27FC236}">
                      <a16:creationId xmlns:a16="http://schemas.microsoft.com/office/drawing/2014/main" id="{1A3D5030-1509-4905-9FE3-5EDBFB637FE1}"/>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3" name="Partial Circle 342">
                  <a:extLst>
                    <a:ext uri="{FF2B5EF4-FFF2-40B4-BE49-F238E27FC236}">
                      <a16:creationId xmlns:a16="http://schemas.microsoft.com/office/drawing/2014/main" id="{80641AF0-3AAF-444F-BBDB-BCC76429C2DA}"/>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5" name="Group 314">
                <a:extLst>
                  <a:ext uri="{FF2B5EF4-FFF2-40B4-BE49-F238E27FC236}">
                    <a16:creationId xmlns:a16="http://schemas.microsoft.com/office/drawing/2014/main" id="{6D5F98BC-79F2-4A3B-9E5A-2164D15CCC5B}"/>
                  </a:ext>
                </a:extLst>
              </p:cNvPr>
              <p:cNvGrpSpPr/>
              <p:nvPr/>
            </p:nvGrpSpPr>
            <p:grpSpPr>
              <a:xfrm>
                <a:off x="6112059" y="3080829"/>
                <a:ext cx="363353" cy="350055"/>
                <a:chOff x="582469" y="4195805"/>
                <a:chExt cx="409796" cy="391695"/>
              </a:xfrm>
              <a:solidFill>
                <a:srgbClr val="92D050"/>
              </a:solidFill>
            </p:grpSpPr>
            <p:sp>
              <p:nvSpPr>
                <p:cNvPr id="340" name="Partial Circle 339">
                  <a:extLst>
                    <a:ext uri="{FF2B5EF4-FFF2-40B4-BE49-F238E27FC236}">
                      <a16:creationId xmlns:a16="http://schemas.microsoft.com/office/drawing/2014/main" id="{A4A29AB2-F0F8-4EE6-90F7-90E8E56BB806}"/>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1" name="Partial Circle 340">
                  <a:extLst>
                    <a:ext uri="{FF2B5EF4-FFF2-40B4-BE49-F238E27FC236}">
                      <a16:creationId xmlns:a16="http://schemas.microsoft.com/office/drawing/2014/main" id="{1399AF01-DD2B-4088-8FC7-328281FFDD07}"/>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6" name="Group 315">
                <a:extLst>
                  <a:ext uri="{FF2B5EF4-FFF2-40B4-BE49-F238E27FC236}">
                    <a16:creationId xmlns:a16="http://schemas.microsoft.com/office/drawing/2014/main" id="{B2B8AA88-9070-42AD-9877-E051C731707D}"/>
                  </a:ext>
                </a:extLst>
              </p:cNvPr>
              <p:cNvGrpSpPr/>
              <p:nvPr/>
            </p:nvGrpSpPr>
            <p:grpSpPr>
              <a:xfrm>
                <a:off x="6961538" y="3080829"/>
                <a:ext cx="363353" cy="350055"/>
                <a:chOff x="582469" y="4195805"/>
                <a:chExt cx="409796" cy="391695"/>
              </a:xfrm>
              <a:solidFill>
                <a:srgbClr val="92D050"/>
              </a:solidFill>
            </p:grpSpPr>
            <p:sp>
              <p:nvSpPr>
                <p:cNvPr id="338" name="Partial Circle 337">
                  <a:extLst>
                    <a:ext uri="{FF2B5EF4-FFF2-40B4-BE49-F238E27FC236}">
                      <a16:creationId xmlns:a16="http://schemas.microsoft.com/office/drawing/2014/main" id="{41905EC1-D369-4037-95C8-681E72955689}"/>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339" name="Partial Circle 338">
                  <a:extLst>
                    <a:ext uri="{FF2B5EF4-FFF2-40B4-BE49-F238E27FC236}">
                      <a16:creationId xmlns:a16="http://schemas.microsoft.com/office/drawing/2014/main" id="{E72D3CEC-8BBE-4AEA-A3AB-A084B6D2DA84}"/>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317" name="Group 316">
                <a:extLst>
                  <a:ext uri="{FF2B5EF4-FFF2-40B4-BE49-F238E27FC236}">
                    <a16:creationId xmlns:a16="http://schemas.microsoft.com/office/drawing/2014/main" id="{06C8F64B-4E20-4FC1-97BA-708E8FD9BE23}"/>
                  </a:ext>
                </a:extLst>
              </p:cNvPr>
              <p:cNvGrpSpPr/>
              <p:nvPr/>
            </p:nvGrpSpPr>
            <p:grpSpPr>
              <a:xfrm>
                <a:off x="7433571" y="3080829"/>
                <a:ext cx="363353" cy="350055"/>
                <a:chOff x="582469" y="4195805"/>
                <a:chExt cx="409796" cy="391695"/>
              </a:xfrm>
              <a:solidFill>
                <a:srgbClr val="92D050"/>
              </a:solidFill>
            </p:grpSpPr>
            <p:sp>
              <p:nvSpPr>
                <p:cNvPr id="336" name="Partial Circle 335">
                  <a:extLst>
                    <a:ext uri="{FF2B5EF4-FFF2-40B4-BE49-F238E27FC236}">
                      <a16:creationId xmlns:a16="http://schemas.microsoft.com/office/drawing/2014/main" id="{D3AF6C0D-2A47-428D-B569-2D8D8674E383}"/>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337" name="Partial Circle 336">
                  <a:extLst>
                    <a:ext uri="{FF2B5EF4-FFF2-40B4-BE49-F238E27FC236}">
                      <a16:creationId xmlns:a16="http://schemas.microsoft.com/office/drawing/2014/main" id="{998408F7-6E18-4A53-A6A9-1339D145733E}"/>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318" name="Group 317">
                <a:extLst>
                  <a:ext uri="{FF2B5EF4-FFF2-40B4-BE49-F238E27FC236}">
                    <a16:creationId xmlns:a16="http://schemas.microsoft.com/office/drawing/2014/main" id="{CC875752-D6BC-4567-8F3E-5A81B15CD731}"/>
                  </a:ext>
                </a:extLst>
              </p:cNvPr>
              <p:cNvGrpSpPr/>
              <p:nvPr/>
            </p:nvGrpSpPr>
            <p:grpSpPr>
              <a:xfrm>
                <a:off x="8171196" y="3080829"/>
                <a:ext cx="363353" cy="350055"/>
                <a:chOff x="582469" y="4195805"/>
                <a:chExt cx="409796" cy="391695"/>
              </a:xfrm>
              <a:solidFill>
                <a:srgbClr val="92D050"/>
              </a:solidFill>
            </p:grpSpPr>
            <p:sp>
              <p:nvSpPr>
                <p:cNvPr id="334" name="Partial Circle 333">
                  <a:extLst>
                    <a:ext uri="{FF2B5EF4-FFF2-40B4-BE49-F238E27FC236}">
                      <a16:creationId xmlns:a16="http://schemas.microsoft.com/office/drawing/2014/main" id="{C2FAEA6D-781A-403D-9C5B-41A23BAA209F}"/>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335" name="Partial Circle 334">
                  <a:extLst>
                    <a:ext uri="{FF2B5EF4-FFF2-40B4-BE49-F238E27FC236}">
                      <a16:creationId xmlns:a16="http://schemas.microsoft.com/office/drawing/2014/main" id="{43C3A93D-20BE-4458-89C1-99D56DE1B8AB}"/>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319" name="Group 318">
                <a:extLst>
                  <a:ext uri="{FF2B5EF4-FFF2-40B4-BE49-F238E27FC236}">
                    <a16:creationId xmlns:a16="http://schemas.microsoft.com/office/drawing/2014/main" id="{53E7E86C-7CF0-4012-BBCB-5BBE360FFFD7}"/>
                  </a:ext>
                </a:extLst>
              </p:cNvPr>
              <p:cNvGrpSpPr/>
              <p:nvPr/>
            </p:nvGrpSpPr>
            <p:grpSpPr>
              <a:xfrm>
                <a:off x="9208086" y="3080829"/>
                <a:ext cx="363353" cy="350055"/>
                <a:chOff x="582469" y="4195805"/>
                <a:chExt cx="409796" cy="391695"/>
              </a:xfrm>
              <a:solidFill>
                <a:srgbClr val="92D050"/>
              </a:solidFill>
            </p:grpSpPr>
            <p:sp>
              <p:nvSpPr>
                <p:cNvPr id="332" name="Partial Circle 331">
                  <a:extLst>
                    <a:ext uri="{FF2B5EF4-FFF2-40B4-BE49-F238E27FC236}">
                      <a16:creationId xmlns:a16="http://schemas.microsoft.com/office/drawing/2014/main" id="{2DDEE03B-D43C-40D6-977E-8BFD4F0041B5}"/>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3" name="Partial Circle 332">
                  <a:extLst>
                    <a:ext uri="{FF2B5EF4-FFF2-40B4-BE49-F238E27FC236}">
                      <a16:creationId xmlns:a16="http://schemas.microsoft.com/office/drawing/2014/main" id="{4E04ED36-5581-4EA7-BD57-43A2D493282A}"/>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0" name="Group 319">
                <a:extLst>
                  <a:ext uri="{FF2B5EF4-FFF2-40B4-BE49-F238E27FC236}">
                    <a16:creationId xmlns:a16="http://schemas.microsoft.com/office/drawing/2014/main" id="{4E3101B2-359C-4723-B8C4-D34AF4DE7E87}"/>
                  </a:ext>
                </a:extLst>
              </p:cNvPr>
              <p:cNvGrpSpPr/>
              <p:nvPr/>
            </p:nvGrpSpPr>
            <p:grpSpPr>
              <a:xfrm>
                <a:off x="9892938" y="3080829"/>
                <a:ext cx="363353" cy="350055"/>
                <a:chOff x="582469" y="4195805"/>
                <a:chExt cx="409796" cy="391695"/>
              </a:xfrm>
              <a:solidFill>
                <a:srgbClr val="92D050"/>
              </a:solidFill>
            </p:grpSpPr>
            <p:sp>
              <p:nvSpPr>
                <p:cNvPr id="330" name="Partial Circle 329">
                  <a:extLst>
                    <a:ext uri="{FF2B5EF4-FFF2-40B4-BE49-F238E27FC236}">
                      <a16:creationId xmlns:a16="http://schemas.microsoft.com/office/drawing/2014/main" id="{257C1783-EE39-4D5E-B08F-A397C95CE165}"/>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1" name="Partial Circle 330">
                  <a:extLst>
                    <a:ext uri="{FF2B5EF4-FFF2-40B4-BE49-F238E27FC236}">
                      <a16:creationId xmlns:a16="http://schemas.microsoft.com/office/drawing/2014/main" id="{10CB91B1-C7F2-4B69-ABCD-63B2BDAFF780}"/>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1" name="Group 320">
                <a:extLst>
                  <a:ext uri="{FF2B5EF4-FFF2-40B4-BE49-F238E27FC236}">
                    <a16:creationId xmlns:a16="http://schemas.microsoft.com/office/drawing/2014/main" id="{19729674-D166-4194-ABA5-F38900598C25}"/>
                  </a:ext>
                </a:extLst>
              </p:cNvPr>
              <p:cNvGrpSpPr/>
              <p:nvPr/>
            </p:nvGrpSpPr>
            <p:grpSpPr>
              <a:xfrm>
                <a:off x="10364344" y="3080829"/>
                <a:ext cx="363353" cy="350055"/>
                <a:chOff x="582469" y="4195805"/>
                <a:chExt cx="409796" cy="391695"/>
              </a:xfrm>
              <a:solidFill>
                <a:srgbClr val="92D050"/>
              </a:solidFill>
            </p:grpSpPr>
            <p:sp>
              <p:nvSpPr>
                <p:cNvPr id="328" name="Partial Circle 327">
                  <a:extLst>
                    <a:ext uri="{FF2B5EF4-FFF2-40B4-BE49-F238E27FC236}">
                      <a16:creationId xmlns:a16="http://schemas.microsoft.com/office/drawing/2014/main" id="{A13C6016-61C2-410B-9011-4992EB902B95}"/>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9" name="Partial Circle 328">
                  <a:extLst>
                    <a:ext uri="{FF2B5EF4-FFF2-40B4-BE49-F238E27FC236}">
                      <a16:creationId xmlns:a16="http://schemas.microsoft.com/office/drawing/2014/main" id="{1CAD58BB-0568-4E4D-B9CF-9EBF63CDBC31}"/>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2" name="Group 321">
                <a:extLst>
                  <a:ext uri="{FF2B5EF4-FFF2-40B4-BE49-F238E27FC236}">
                    <a16:creationId xmlns:a16="http://schemas.microsoft.com/office/drawing/2014/main" id="{AB386DF0-5F3F-4410-A444-FD2746319BEA}"/>
                  </a:ext>
                </a:extLst>
              </p:cNvPr>
              <p:cNvGrpSpPr/>
              <p:nvPr/>
            </p:nvGrpSpPr>
            <p:grpSpPr>
              <a:xfrm>
                <a:off x="10839078" y="3080829"/>
                <a:ext cx="363353" cy="350055"/>
                <a:chOff x="582469" y="4195805"/>
                <a:chExt cx="409796" cy="391695"/>
              </a:xfrm>
              <a:solidFill>
                <a:srgbClr val="92D050"/>
              </a:solidFill>
            </p:grpSpPr>
            <p:sp>
              <p:nvSpPr>
                <p:cNvPr id="326" name="Partial Circle 325">
                  <a:extLst>
                    <a:ext uri="{FF2B5EF4-FFF2-40B4-BE49-F238E27FC236}">
                      <a16:creationId xmlns:a16="http://schemas.microsoft.com/office/drawing/2014/main" id="{DF85ECE5-FEB8-4C8C-B54E-B58A144A1A01}"/>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7" name="Partial Circle 326">
                  <a:extLst>
                    <a:ext uri="{FF2B5EF4-FFF2-40B4-BE49-F238E27FC236}">
                      <a16:creationId xmlns:a16="http://schemas.microsoft.com/office/drawing/2014/main" id="{3102545F-D6D7-41D8-ACD4-AE0A8E5DD6BB}"/>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3" name="Group 322">
                <a:extLst>
                  <a:ext uri="{FF2B5EF4-FFF2-40B4-BE49-F238E27FC236}">
                    <a16:creationId xmlns:a16="http://schemas.microsoft.com/office/drawing/2014/main" id="{FC5D6435-0BEE-4B8F-8078-AFF9885CD995}"/>
                  </a:ext>
                </a:extLst>
              </p:cNvPr>
              <p:cNvGrpSpPr/>
              <p:nvPr/>
            </p:nvGrpSpPr>
            <p:grpSpPr>
              <a:xfrm>
                <a:off x="11720495" y="3080829"/>
                <a:ext cx="363353" cy="350055"/>
                <a:chOff x="582469" y="4195805"/>
                <a:chExt cx="409796" cy="391695"/>
              </a:xfrm>
              <a:solidFill>
                <a:srgbClr val="92D050"/>
              </a:solidFill>
            </p:grpSpPr>
            <p:sp>
              <p:nvSpPr>
                <p:cNvPr id="324" name="Partial Circle 323">
                  <a:extLst>
                    <a:ext uri="{FF2B5EF4-FFF2-40B4-BE49-F238E27FC236}">
                      <a16:creationId xmlns:a16="http://schemas.microsoft.com/office/drawing/2014/main" id="{FAEF4B2E-96C3-46FE-AC82-CA23AE85B600}"/>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5" name="Partial Circle 324">
                  <a:extLst>
                    <a:ext uri="{FF2B5EF4-FFF2-40B4-BE49-F238E27FC236}">
                      <a16:creationId xmlns:a16="http://schemas.microsoft.com/office/drawing/2014/main" id="{C388102C-9FFA-4995-9735-A930D31EE0CD}"/>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307" name="Partial Circle 306">
              <a:extLst>
                <a:ext uri="{FF2B5EF4-FFF2-40B4-BE49-F238E27FC236}">
                  <a16:creationId xmlns:a16="http://schemas.microsoft.com/office/drawing/2014/main" id="{B544DFB4-02B5-4449-9EC4-11207783AF0F}"/>
                </a:ext>
              </a:extLst>
            </p:cNvPr>
            <p:cNvSpPr/>
            <p:nvPr/>
          </p:nvSpPr>
          <p:spPr>
            <a:xfrm rot="153686">
              <a:off x="589908" y="3089901"/>
              <a:ext cx="363353" cy="35005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4" name="Group 73">
            <a:extLst>
              <a:ext uri="{FF2B5EF4-FFF2-40B4-BE49-F238E27FC236}">
                <a16:creationId xmlns:a16="http://schemas.microsoft.com/office/drawing/2014/main" id="{73A1BF50-580E-4D7C-86E4-28BD30C1143E}"/>
              </a:ext>
            </a:extLst>
          </p:cNvPr>
          <p:cNvGrpSpPr/>
          <p:nvPr/>
        </p:nvGrpSpPr>
        <p:grpSpPr>
          <a:xfrm>
            <a:off x="593135" y="4836719"/>
            <a:ext cx="11487092" cy="350057"/>
            <a:chOff x="596756" y="3080829"/>
            <a:chExt cx="11487092" cy="350057"/>
          </a:xfrm>
        </p:grpSpPr>
        <p:grpSp>
          <p:nvGrpSpPr>
            <p:cNvPr id="75" name="Group 74">
              <a:extLst>
                <a:ext uri="{FF2B5EF4-FFF2-40B4-BE49-F238E27FC236}">
                  <a16:creationId xmlns:a16="http://schemas.microsoft.com/office/drawing/2014/main" id="{D710E34F-2C40-4289-A18B-57184E5CEA42}"/>
                </a:ext>
              </a:extLst>
            </p:cNvPr>
            <p:cNvGrpSpPr/>
            <p:nvPr/>
          </p:nvGrpSpPr>
          <p:grpSpPr>
            <a:xfrm>
              <a:off x="596756" y="3080829"/>
              <a:ext cx="363353" cy="350055"/>
              <a:chOff x="582469" y="4195805"/>
              <a:chExt cx="409796" cy="391695"/>
            </a:xfrm>
            <a:solidFill>
              <a:srgbClr val="92D050"/>
            </a:solidFill>
          </p:grpSpPr>
          <p:sp>
            <p:nvSpPr>
              <p:cNvPr id="121" name="Partial Circle 120">
                <a:extLst>
                  <a:ext uri="{FF2B5EF4-FFF2-40B4-BE49-F238E27FC236}">
                    <a16:creationId xmlns:a16="http://schemas.microsoft.com/office/drawing/2014/main" id="{7867EA20-90C4-4483-BE68-554AE7B228AB}"/>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Partial Circle 121">
                <a:extLst>
                  <a:ext uri="{FF2B5EF4-FFF2-40B4-BE49-F238E27FC236}">
                    <a16:creationId xmlns:a16="http://schemas.microsoft.com/office/drawing/2014/main" id="{6E6E20D6-2659-4C3E-88D4-4167EAF01DF8}"/>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6" name="Group 75">
              <a:extLst>
                <a:ext uri="{FF2B5EF4-FFF2-40B4-BE49-F238E27FC236}">
                  <a16:creationId xmlns:a16="http://schemas.microsoft.com/office/drawing/2014/main" id="{350EC3B3-8EDD-42DF-B7E3-C995D64C59F1}"/>
                </a:ext>
              </a:extLst>
            </p:cNvPr>
            <p:cNvGrpSpPr/>
            <p:nvPr/>
          </p:nvGrpSpPr>
          <p:grpSpPr>
            <a:xfrm>
              <a:off x="1565268" y="3080829"/>
              <a:ext cx="363353" cy="350055"/>
              <a:chOff x="582469" y="4195805"/>
              <a:chExt cx="409796" cy="391695"/>
            </a:xfrm>
            <a:solidFill>
              <a:srgbClr val="92D050"/>
            </a:solidFill>
          </p:grpSpPr>
          <p:sp>
            <p:nvSpPr>
              <p:cNvPr id="119" name="Partial Circle 118">
                <a:extLst>
                  <a:ext uri="{FF2B5EF4-FFF2-40B4-BE49-F238E27FC236}">
                    <a16:creationId xmlns:a16="http://schemas.microsoft.com/office/drawing/2014/main" id="{0CD3FAA9-DF29-4701-A897-8D16DE9B62EB}"/>
                  </a:ext>
                </a:extLst>
              </p:cNvPr>
              <p:cNvSpPr/>
              <p:nvPr/>
            </p:nvSpPr>
            <p:spPr>
              <a:xfrm rot="10953686">
                <a:off x="582469" y="4195805"/>
                <a:ext cx="409796" cy="391694"/>
              </a:xfrm>
              <a:prstGeom prst="pie">
                <a:avLst>
                  <a:gd name="adj1" fmla="val 5336220"/>
                  <a:gd name="adj2" fmla="val 16121644"/>
                </a:avLst>
              </a:prstGeom>
              <a:solidFill>
                <a:srgbClr val="F8EA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Partial Circle 119">
                <a:extLst>
                  <a:ext uri="{FF2B5EF4-FFF2-40B4-BE49-F238E27FC236}">
                    <a16:creationId xmlns:a16="http://schemas.microsoft.com/office/drawing/2014/main" id="{19E688F7-AD44-41CA-9702-A7310F961909}"/>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7" name="Group 76">
              <a:extLst>
                <a:ext uri="{FF2B5EF4-FFF2-40B4-BE49-F238E27FC236}">
                  <a16:creationId xmlns:a16="http://schemas.microsoft.com/office/drawing/2014/main" id="{5BE8C763-002C-4897-96F7-603C4C328DF9}"/>
                </a:ext>
              </a:extLst>
            </p:cNvPr>
            <p:cNvGrpSpPr/>
            <p:nvPr/>
          </p:nvGrpSpPr>
          <p:grpSpPr>
            <a:xfrm>
              <a:off x="2345754" y="3080829"/>
              <a:ext cx="363353" cy="350055"/>
              <a:chOff x="582469" y="4195805"/>
              <a:chExt cx="409796" cy="391695"/>
            </a:xfrm>
            <a:solidFill>
              <a:srgbClr val="92D050"/>
            </a:solidFill>
          </p:grpSpPr>
          <p:sp>
            <p:nvSpPr>
              <p:cNvPr id="117" name="Partial Circle 116">
                <a:extLst>
                  <a:ext uri="{FF2B5EF4-FFF2-40B4-BE49-F238E27FC236}">
                    <a16:creationId xmlns:a16="http://schemas.microsoft.com/office/drawing/2014/main" id="{4319614A-7B40-460E-B8D4-9A089582C2B8}"/>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Partial Circle 117">
                <a:extLst>
                  <a:ext uri="{FF2B5EF4-FFF2-40B4-BE49-F238E27FC236}">
                    <a16:creationId xmlns:a16="http://schemas.microsoft.com/office/drawing/2014/main" id="{C92527C0-EB23-4899-B57F-FF55E9C53701}"/>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8" name="Group 77">
              <a:extLst>
                <a:ext uri="{FF2B5EF4-FFF2-40B4-BE49-F238E27FC236}">
                  <a16:creationId xmlns:a16="http://schemas.microsoft.com/office/drawing/2014/main" id="{0A4D8D83-9B7F-4CC1-AAF7-B70779953E27}"/>
                </a:ext>
              </a:extLst>
            </p:cNvPr>
            <p:cNvGrpSpPr/>
            <p:nvPr/>
          </p:nvGrpSpPr>
          <p:grpSpPr>
            <a:xfrm>
              <a:off x="2997406" y="3080829"/>
              <a:ext cx="363353" cy="350055"/>
              <a:chOff x="582469" y="4195805"/>
              <a:chExt cx="409796" cy="391695"/>
            </a:xfrm>
            <a:solidFill>
              <a:srgbClr val="92D050"/>
            </a:solidFill>
          </p:grpSpPr>
          <p:sp>
            <p:nvSpPr>
              <p:cNvPr id="115" name="Partial Circle 114">
                <a:extLst>
                  <a:ext uri="{FF2B5EF4-FFF2-40B4-BE49-F238E27FC236}">
                    <a16:creationId xmlns:a16="http://schemas.microsoft.com/office/drawing/2014/main" id="{06785297-9274-4695-BDD9-75592651CBA4}"/>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6" name="Partial Circle 115">
                <a:extLst>
                  <a:ext uri="{FF2B5EF4-FFF2-40B4-BE49-F238E27FC236}">
                    <a16:creationId xmlns:a16="http://schemas.microsoft.com/office/drawing/2014/main" id="{D515F85A-C6B5-4414-BD4B-F5AA2A89511A}"/>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79" name="Group 78">
              <a:extLst>
                <a:ext uri="{FF2B5EF4-FFF2-40B4-BE49-F238E27FC236}">
                  <a16:creationId xmlns:a16="http://schemas.microsoft.com/office/drawing/2014/main" id="{8B3E3E8A-48A9-46FA-BCC7-F67A7AB52507}"/>
                </a:ext>
              </a:extLst>
            </p:cNvPr>
            <p:cNvGrpSpPr/>
            <p:nvPr/>
          </p:nvGrpSpPr>
          <p:grpSpPr>
            <a:xfrm>
              <a:off x="3769344" y="3080829"/>
              <a:ext cx="363353" cy="350055"/>
              <a:chOff x="582469" y="4195805"/>
              <a:chExt cx="409796" cy="391695"/>
            </a:xfrm>
            <a:solidFill>
              <a:srgbClr val="92D050"/>
            </a:solidFill>
          </p:grpSpPr>
          <p:sp>
            <p:nvSpPr>
              <p:cNvPr id="113" name="Partial Circle 112">
                <a:extLst>
                  <a:ext uri="{FF2B5EF4-FFF2-40B4-BE49-F238E27FC236}">
                    <a16:creationId xmlns:a16="http://schemas.microsoft.com/office/drawing/2014/main" id="{5C14804A-D096-4AB2-8AEA-9E4016CC197E}"/>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4" name="Partial Circle 113">
                <a:extLst>
                  <a:ext uri="{FF2B5EF4-FFF2-40B4-BE49-F238E27FC236}">
                    <a16:creationId xmlns:a16="http://schemas.microsoft.com/office/drawing/2014/main" id="{A5738F8B-137B-40BB-83BF-24B330207725}"/>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a:extLst>
                <a:ext uri="{FF2B5EF4-FFF2-40B4-BE49-F238E27FC236}">
                  <a16:creationId xmlns:a16="http://schemas.microsoft.com/office/drawing/2014/main" id="{A7177C20-80C0-458B-BD41-BE343ADB1966}"/>
                </a:ext>
              </a:extLst>
            </p:cNvPr>
            <p:cNvGrpSpPr/>
            <p:nvPr/>
          </p:nvGrpSpPr>
          <p:grpSpPr>
            <a:xfrm>
              <a:off x="4770579" y="3080830"/>
              <a:ext cx="363353" cy="350056"/>
              <a:chOff x="582469" y="4195805"/>
              <a:chExt cx="409796" cy="391696"/>
            </a:xfrm>
            <a:solidFill>
              <a:srgbClr val="92D050"/>
            </a:solidFill>
          </p:grpSpPr>
          <p:sp>
            <p:nvSpPr>
              <p:cNvPr id="111" name="Partial Circle 110">
                <a:extLst>
                  <a:ext uri="{FF2B5EF4-FFF2-40B4-BE49-F238E27FC236}">
                    <a16:creationId xmlns:a16="http://schemas.microsoft.com/office/drawing/2014/main" id="{A8EED042-F3E9-4096-ACB8-55C37F9476ED}"/>
                  </a:ext>
                </a:extLst>
              </p:cNvPr>
              <p:cNvSpPr/>
              <p:nvPr/>
            </p:nvSpPr>
            <p:spPr>
              <a:xfrm rot="10953686">
                <a:off x="582469" y="4195805"/>
                <a:ext cx="409796" cy="391694"/>
              </a:xfrm>
              <a:prstGeom prst="pie">
                <a:avLst>
                  <a:gd name="adj1" fmla="val 5336220"/>
                  <a:gd name="adj2" fmla="val 16121644"/>
                </a:avLst>
              </a:prstGeom>
              <a:solidFill>
                <a:srgbClr val="F8EA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Partial Circle 111">
                <a:extLst>
                  <a:ext uri="{FF2B5EF4-FFF2-40B4-BE49-F238E27FC236}">
                    <a16:creationId xmlns:a16="http://schemas.microsoft.com/office/drawing/2014/main" id="{2ECF7FAC-DF92-4EC5-B81E-7A98268318DE}"/>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1" name="Group 80">
              <a:extLst>
                <a:ext uri="{FF2B5EF4-FFF2-40B4-BE49-F238E27FC236}">
                  <a16:creationId xmlns:a16="http://schemas.microsoft.com/office/drawing/2014/main" id="{1A53D551-EBFB-4934-9412-F7923F7F327D}"/>
                </a:ext>
              </a:extLst>
            </p:cNvPr>
            <p:cNvGrpSpPr/>
            <p:nvPr/>
          </p:nvGrpSpPr>
          <p:grpSpPr>
            <a:xfrm>
              <a:off x="5192934" y="3080829"/>
              <a:ext cx="363353" cy="350055"/>
              <a:chOff x="582469" y="4195805"/>
              <a:chExt cx="409796" cy="391695"/>
            </a:xfrm>
            <a:solidFill>
              <a:srgbClr val="92D050"/>
            </a:solidFill>
          </p:grpSpPr>
          <p:sp>
            <p:nvSpPr>
              <p:cNvPr id="109" name="Partial Circle 108">
                <a:extLst>
                  <a:ext uri="{FF2B5EF4-FFF2-40B4-BE49-F238E27FC236}">
                    <a16:creationId xmlns:a16="http://schemas.microsoft.com/office/drawing/2014/main" id="{5D3B9A40-D791-41A4-B9CD-D4614041B5F8}"/>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Partial Circle 109">
                <a:extLst>
                  <a:ext uri="{FF2B5EF4-FFF2-40B4-BE49-F238E27FC236}">
                    <a16:creationId xmlns:a16="http://schemas.microsoft.com/office/drawing/2014/main" id="{A30ED9B9-23C9-41B7-A37E-D575C17FC66C}"/>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2" name="Group 81">
              <a:extLst>
                <a:ext uri="{FF2B5EF4-FFF2-40B4-BE49-F238E27FC236}">
                  <a16:creationId xmlns:a16="http://schemas.microsoft.com/office/drawing/2014/main" id="{1D180818-0DE7-46FF-B46E-8BA8256181F1}"/>
                </a:ext>
              </a:extLst>
            </p:cNvPr>
            <p:cNvGrpSpPr/>
            <p:nvPr/>
          </p:nvGrpSpPr>
          <p:grpSpPr>
            <a:xfrm>
              <a:off x="6112059" y="3080829"/>
              <a:ext cx="363353" cy="350055"/>
              <a:chOff x="582469" y="4195805"/>
              <a:chExt cx="409796" cy="391695"/>
            </a:xfrm>
            <a:solidFill>
              <a:srgbClr val="92D050"/>
            </a:solidFill>
          </p:grpSpPr>
          <p:sp>
            <p:nvSpPr>
              <p:cNvPr id="107" name="Partial Circle 106">
                <a:extLst>
                  <a:ext uri="{FF2B5EF4-FFF2-40B4-BE49-F238E27FC236}">
                    <a16:creationId xmlns:a16="http://schemas.microsoft.com/office/drawing/2014/main" id="{0C69856A-28D9-4040-9795-3C25B4049BC2}"/>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Partial Circle 107">
                <a:extLst>
                  <a:ext uri="{FF2B5EF4-FFF2-40B4-BE49-F238E27FC236}">
                    <a16:creationId xmlns:a16="http://schemas.microsoft.com/office/drawing/2014/main" id="{BB9D6CE7-A492-4CB1-AB72-BCD25DC4D350}"/>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3" name="Group 82">
              <a:extLst>
                <a:ext uri="{FF2B5EF4-FFF2-40B4-BE49-F238E27FC236}">
                  <a16:creationId xmlns:a16="http://schemas.microsoft.com/office/drawing/2014/main" id="{A6F8AC2B-5C02-4793-93EA-EF588F9ACA5D}"/>
                </a:ext>
              </a:extLst>
            </p:cNvPr>
            <p:cNvGrpSpPr/>
            <p:nvPr/>
          </p:nvGrpSpPr>
          <p:grpSpPr>
            <a:xfrm>
              <a:off x="6961538" y="3080829"/>
              <a:ext cx="363353" cy="350055"/>
              <a:chOff x="582469" y="4195805"/>
              <a:chExt cx="409796" cy="391695"/>
            </a:xfrm>
            <a:solidFill>
              <a:srgbClr val="92D050"/>
            </a:solidFill>
          </p:grpSpPr>
          <p:sp>
            <p:nvSpPr>
              <p:cNvPr id="105" name="Partial Circle 104">
                <a:extLst>
                  <a:ext uri="{FF2B5EF4-FFF2-40B4-BE49-F238E27FC236}">
                    <a16:creationId xmlns:a16="http://schemas.microsoft.com/office/drawing/2014/main" id="{E9F915DF-65EB-47C1-B4A2-B38E53579DB0}"/>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106" name="Partial Circle 105">
                <a:extLst>
                  <a:ext uri="{FF2B5EF4-FFF2-40B4-BE49-F238E27FC236}">
                    <a16:creationId xmlns:a16="http://schemas.microsoft.com/office/drawing/2014/main" id="{88FD8F25-DF35-4C48-A161-BDA01A6B8054}"/>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84" name="Group 83">
              <a:extLst>
                <a:ext uri="{FF2B5EF4-FFF2-40B4-BE49-F238E27FC236}">
                  <a16:creationId xmlns:a16="http://schemas.microsoft.com/office/drawing/2014/main" id="{1F36E992-E25D-4AAF-BA82-F97800D89A62}"/>
                </a:ext>
              </a:extLst>
            </p:cNvPr>
            <p:cNvGrpSpPr/>
            <p:nvPr/>
          </p:nvGrpSpPr>
          <p:grpSpPr>
            <a:xfrm>
              <a:off x="7433571" y="3080829"/>
              <a:ext cx="363353" cy="350055"/>
              <a:chOff x="582469" y="4195805"/>
              <a:chExt cx="409796" cy="391695"/>
            </a:xfrm>
            <a:solidFill>
              <a:srgbClr val="92D050"/>
            </a:solidFill>
          </p:grpSpPr>
          <p:sp>
            <p:nvSpPr>
              <p:cNvPr id="103" name="Partial Circle 102">
                <a:extLst>
                  <a:ext uri="{FF2B5EF4-FFF2-40B4-BE49-F238E27FC236}">
                    <a16:creationId xmlns:a16="http://schemas.microsoft.com/office/drawing/2014/main" id="{0E22BFB4-CFD0-433F-A335-3DD3C6672900}"/>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sp>
            <p:nvSpPr>
              <p:cNvPr id="104" name="Partial Circle 103">
                <a:extLst>
                  <a:ext uri="{FF2B5EF4-FFF2-40B4-BE49-F238E27FC236}">
                    <a16:creationId xmlns:a16="http://schemas.microsoft.com/office/drawing/2014/main" id="{8D6B091C-41EC-41F7-B7B8-2E2CE28649E3}"/>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85" name="Group 84">
              <a:extLst>
                <a:ext uri="{FF2B5EF4-FFF2-40B4-BE49-F238E27FC236}">
                  <a16:creationId xmlns:a16="http://schemas.microsoft.com/office/drawing/2014/main" id="{004758BC-2BE5-4573-A5D2-D4949A4CDA51}"/>
                </a:ext>
              </a:extLst>
            </p:cNvPr>
            <p:cNvGrpSpPr/>
            <p:nvPr/>
          </p:nvGrpSpPr>
          <p:grpSpPr>
            <a:xfrm>
              <a:off x="8171196" y="3080829"/>
              <a:ext cx="363353" cy="350055"/>
              <a:chOff x="582469" y="4195805"/>
              <a:chExt cx="409796" cy="391695"/>
            </a:xfrm>
            <a:solidFill>
              <a:srgbClr val="92D050"/>
            </a:solidFill>
          </p:grpSpPr>
          <p:sp>
            <p:nvSpPr>
              <p:cNvPr id="101" name="Partial Circle 100">
                <a:extLst>
                  <a:ext uri="{FF2B5EF4-FFF2-40B4-BE49-F238E27FC236}">
                    <a16:creationId xmlns:a16="http://schemas.microsoft.com/office/drawing/2014/main" id="{0F99950C-DEF1-430B-AAB3-7B2EA249B5C8}"/>
                  </a:ext>
                </a:extLst>
              </p:cNvPr>
              <p:cNvSpPr/>
              <p:nvPr/>
            </p:nvSpPr>
            <p:spPr>
              <a:xfrm rot="10953686">
                <a:off x="582469" y="4195805"/>
                <a:ext cx="409796" cy="391694"/>
              </a:xfrm>
              <a:prstGeom prst="pie">
                <a:avLst>
                  <a:gd name="adj1" fmla="val 5336220"/>
                  <a:gd name="adj2" fmla="val 16121644"/>
                </a:avLst>
              </a:prstGeom>
              <a:solidFill>
                <a:srgbClr val="F8EA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Partial Circle 101">
                <a:extLst>
                  <a:ext uri="{FF2B5EF4-FFF2-40B4-BE49-F238E27FC236}">
                    <a16:creationId xmlns:a16="http://schemas.microsoft.com/office/drawing/2014/main" id="{C5AC9779-A365-4E56-967C-427A649AD3BD}"/>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solidFill>
                    <a:schemeClr val="tx1"/>
                  </a:solidFill>
                </a:endParaRPr>
              </a:p>
            </p:txBody>
          </p:sp>
        </p:grpSp>
        <p:grpSp>
          <p:nvGrpSpPr>
            <p:cNvPr id="86" name="Group 85">
              <a:extLst>
                <a:ext uri="{FF2B5EF4-FFF2-40B4-BE49-F238E27FC236}">
                  <a16:creationId xmlns:a16="http://schemas.microsoft.com/office/drawing/2014/main" id="{245408F6-7A13-49AF-8354-8AC3FD22CEDF}"/>
                </a:ext>
              </a:extLst>
            </p:cNvPr>
            <p:cNvGrpSpPr/>
            <p:nvPr/>
          </p:nvGrpSpPr>
          <p:grpSpPr>
            <a:xfrm>
              <a:off x="9208086" y="3080829"/>
              <a:ext cx="363353" cy="350055"/>
              <a:chOff x="582469" y="4195805"/>
              <a:chExt cx="409796" cy="391695"/>
            </a:xfrm>
            <a:solidFill>
              <a:srgbClr val="92D050"/>
            </a:solidFill>
          </p:grpSpPr>
          <p:sp>
            <p:nvSpPr>
              <p:cNvPr id="99" name="Partial Circle 98">
                <a:extLst>
                  <a:ext uri="{FF2B5EF4-FFF2-40B4-BE49-F238E27FC236}">
                    <a16:creationId xmlns:a16="http://schemas.microsoft.com/office/drawing/2014/main" id="{49CD2163-0613-48C4-A0E1-636F6AD0C182}"/>
                  </a:ext>
                </a:extLst>
              </p:cNvPr>
              <p:cNvSpPr/>
              <p:nvPr/>
            </p:nvSpPr>
            <p:spPr>
              <a:xfrm rot="10953686">
                <a:off x="582469" y="4195805"/>
                <a:ext cx="409796" cy="391694"/>
              </a:xfrm>
              <a:prstGeom prst="pie">
                <a:avLst>
                  <a:gd name="adj1" fmla="val 5336220"/>
                  <a:gd name="adj2" fmla="val 16121644"/>
                </a:avLst>
              </a:prstGeom>
              <a:solidFill>
                <a:srgbClr val="F8EA4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Partial Circle 99">
                <a:extLst>
                  <a:ext uri="{FF2B5EF4-FFF2-40B4-BE49-F238E27FC236}">
                    <a16:creationId xmlns:a16="http://schemas.microsoft.com/office/drawing/2014/main" id="{052E2869-B4D9-40CD-8923-F5439A0E159D}"/>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7" name="Group 86">
              <a:extLst>
                <a:ext uri="{FF2B5EF4-FFF2-40B4-BE49-F238E27FC236}">
                  <a16:creationId xmlns:a16="http://schemas.microsoft.com/office/drawing/2014/main" id="{37A9139A-2EAD-467F-9771-EB60E986D07A}"/>
                </a:ext>
              </a:extLst>
            </p:cNvPr>
            <p:cNvGrpSpPr/>
            <p:nvPr/>
          </p:nvGrpSpPr>
          <p:grpSpPr>
            <a:xfrm>
              <a:off x="9892938" y="3080829"/>
              <a:ext cx="363353" cy="350055"/>
              <a:chOff x="582469" y="4195805"/>
              <a:chExt cx="409796" cy="391695"/>
            </a:xfrm>
            <a:solidFill>
              <a:srgbClr val="92D050"/>
            </a:solidFill>
          </p:grpSpPr>
          <p:sp>
            <p:nvSpPr>
              <p:cNvPr id="97" name="Partial Circle 96">
                <a:extLst>
                  <a:ext uri="{FF2B5EF4-FFF2-40B4-BE49-F238E27FC236}">
                    <a16:creationId xmlns:a16="http://schemas.microsoft.com/office/drawing/2014/main" id="{CEDEC7A8-DDD0-4803-BE11-93462CE20D72}"/>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Partial Circle 97">
                <a:extLst>
                  <a:ext uri="{FF2B5EF4-FFF2-40B4-BE49-F238E27FC236}">
                    <a16:creationId xmlns:a16="http://schemas.microsoft.com/office/drawing/2014/main" id="{78547025-A3E0-4FCB-A75E-22C58C3C69B0}"/>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8" name="Group 87">
              <a:extLst>
                <a:ext uri="{FF2B5EF4-FFF2-40B4-BE49-F238E27FC236}">
                  <a16:creationId xmlns:a16="http://schemas.microsoft.com/office/drawing/2014/main" id="{0100B9A8-FDE5-4424-AFE4-DA6981EF2F06}"/>
                </a:ext>
              </a:extLst>
            </p:cNvPr>
            <p:cNvGrpSpPr/>
            <p:nvPr/>
          </p:nvGrpSpPr>
          <p:grpSpPr>
            <a:xfrm>
              <a:off x="10364344" y="3080829"/>
              <a:ext cx="363353" cy="350055"/>
              <a:chOff x="582469" y="4195805"/>
              <a:chExt cx="409796" cy="391695"/>
            </a:xfrm>
            <a:solidFill>
              <a:srgbClr val="92D050"/>
            </a:solidFill>
          </p:grpSpPr>
          <p:sp>
            <p:nvSpPr>
              <p:cNvPr id="95" name="Partial Circle 94">
                <a:extLst>
                  <a:ext uri="{FF2B5EF4-FFF2-40B4-BE49-F238E27FC236}">
                    <a16:creationId xmlns:a16="http://schemas.microsoft.com/office/drawing/2014/main" id="{B394A598-7A0D-4180-9E83-155F937152BC}"/>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Partial Circle 95">
                <a:extLst>
                  <a:ext uri="{FF2B5EF4-FFF2-40B4-BE49-F238E27FC236}">
                    <a16:creationId xmlns:a16="http://schemas.microsoft.com/office/drawing/2014/main" id="{F340B120-ECD8-4C7F-8A80-CCC92EB8AE21}"/>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89" name="Group 88">
              <a:extLst>
                <a:ext uri="{FF2B5EF4-FFF2-40B4-BE49-F238E27FC236}">
                  <a16:creationId xmlns:a16="http://schemas.microsoft.com/office/drawing/2014/main" id="{E4860A65-F2CA-4CF6-87AD-AB47DB8C6219}"/>
                </a:ext>
              </a:extLst>
            </p:cNvPr>
            <p:cNvGrpSpPr/>
            <p:nvPr/>
          </p:nvGrpSpPr>
          <p:grpSpPr>
            <a:xfrm>
              <a:off x="10839078" y="3080829"/>
              <a:ext cx="363353" cy="350055"/>
              <a:chOff x="582469" y="4195805"/>
              <a:chExt cx="409796" cy="391695"/>
            </a:xfrm>
            <a:solidFill>
              <a:srgbClr val="92D050"/>
            </a:solidFill>
          </p:grpSpPr>
          <p:sp>
            <p:nvSpPr>
              <p:cNvPr id="93" name="Partial Circle 92">
                <a:extLst>
                  <a:ext uri="{FF2B5EF4-FFF2-40B4-BE49-F238E27FC236}">
                    <a16:creationId xmlns:a16="http://schemas.microsoft.com/office/drawing/2014/main" id="{055F2F1E-984A-44C2-8B26-8E4DCB6D93DC}"/>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Partial Circle 93">
                <a:extLst>
                  <a:ext uri="{FF2B5EF4-FFF2-40B4-BE49-F238E27FC236}">
                    <a16:creationId xmlns:a16="http://schemas.microsoft.com/office/drawing/2014/main" id="{D184C080-D82F-47EA-8846-1D7390EF550E}"/>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0" name="Group 89">
              <a:extLst>
                <a:ext uri="{FF2B5EF4-FFF2-40B4-BE49-F238E27FC236}">
                  <a16:creationId xmlns:a16="http://schemas.microsoft.com/office/drawing/2014/main" id="{DB3D770B-11E0-4990-88E0-0EF932682381}"/>
                </a:ext>
              </a:extLst>
            </p:cNvPr>
            <p:cNvGrpSpPr/>
            <p:nvPr/>
          </p:nvGrpSpPr>
          <p:grpSpPr>
            <a:xfrm>
              <a:off x="11720495" y="3080829"/>
              <a:ext cx="363353" cy="350055"/>
              <a:chOff x="582469" y="4195805"/>
              <a:chExt cx="409796" cy="391695"/>
            </a:xfrm>
            <a:solidFill>
              <a:srgbClr val="92D050"/>
            </a:solidFill>
          </p:grpSpPr>
          <p:sp>
            <p:nvSpPr>
              <p:cNvPr id="91" name="Partial Circle 90">
                <a:extLst>
                  <a:ext uri="{FF2B5EF4-FFF2-40B4-BE49-F238E27FC236}">
                    <a16:creationId xmlns:a16="http://schemas.microsoft.com/office/drawing/2014/main" id="{7E180F0C-C9AB-477F-A313-A9A7923BE1FF}"/>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Partial Circle 91">
                <a:extLst>
                  <a:ext uri="{FF2B5EF4-FFF2-40B4-BE49-F238E27FC236}">
                    <a16:creationId xmlns:a16="http://schemas.microsoft.com/office/drawing/2014/main" id="{C5411A3A-C877-480B-908B-5EA772FEEB2B}"/>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760351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FC9CBF5-8831-4B2A-8616-A3CF88235D19}"/>
              </a:ext>
            </a:extLst>
          </p:cNvPr>
          <p:cNvGrpSpPr/>
          <p:nvPr/>
        </p:nvGrpSpPr>
        <p:grpSpPr>
          <a:xfrm>
            <a:off x="7163507" y="1625639"/>
            <a:ext cx="2173769" cy="2300228"/>
            <a:chOff x="7223857" y="1662943"/>
            <a:chExt cx="2173769" cy="2300228"/>
          </a:xfrm>
        </p:grpSpPr>
        <p:sp>
          <p:nvSpPr>
            <p:cNvPr id="3" name="TextBox 2">
              <a:extLst>
                <a:ext uri="{FF2B5EF4-FFF2-40B4-BE49-F238E27FC236}">
                  <a16:creationId xmlns:a16="http://schemas.microsoft.com/office/drawing/2014/main" id="{A13308D5-1347-4E71-8387-B76A9C9573C0}"/>
                </a:ext>
              </a:extLst>
            </p:cNvPr>
            <p:cNvSpPr txBox="1"/>
            <p:nvPr/>
          </p:nvSpPr>
          <p:spPr>
            <a:xfrm>
              <a:off x="7223857" y="1662943"/>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Connecticut Avenue NW</a:t>
              </a:r>
            </a:p>
          </p:txBody>
        </p:sp>
        <p:pic>
          <p:nvPicPr>
            <p:cNvPr id="4" name="Picture 3" descr="A close up of a map&#10;&#10;Description automatically generated">
              <a:extLst>
                <a:ext uri="{FF2B5EF4-FFF2-40B4-BE49-F238E27FC236}">
                  <a16:creationId xmlns:a16="http://schemas.microsoft.com/office/drawing/2014/main" id="{6EC29314-E7F8-41D5-A184-0EE98FDFCD38}"/>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568" t="39271" r="51019" b="39240"/>
            <a:stretch/>
          </p:blipFill>
          <p:spPr>
            <a:xfrm>
              <a:off x="7228777" y="2125494"/>
              <a:ext cx="2163931" cy="1837677"/>
            </a:xfrm>
            <a:prstGeom prst="rect">
              <a:avLst/>
            </a:prstGeom>
            <a:ln>
              <a:solidFill>
                <a:schemeClr val="tx1"/>
              </a:solidFill>
            </a:ln>
          </p:spPr>
        </p:pic>
        <p:grpSp>
          <p:nvGrpSpPr>
            <p:cNvPr id="5" name="Group 4">
              <a:extLst>
                <a:ext uri="{FF2B5EF4-FFF2-40B4-BE49-F238E27FC236}">
                  <a16:creationId xmlns:a16="http://schemas.microsoft.com/office/drawing/2014/main" id="{F34B59B1-59F7-4A8B-81D0-254895106AAD}"/>
                </a:ext>
              </a:extLst>
            </p:cNvPr>
            <p:cNvGrpSpPr/>
            <p:nvPr/>
          </p:nvGrpSpPr>
          <p:grpSpPr>
            <a:xfrm>
              <a:off x="8153107" y="2833792"/>
              <a:ext cx="363353" cy="350055"/>
              <a:chOff x="582469" y="4195805"/>
              <a:chExt cx="409796" cy="391695"/>
            </a:xfrm>
            <a:solidFill>
              <a:srgbClr val="92D050"/>
            </a:solidFill>
          </p:grpSpPr>
          <p:sp>
            <p:nvSpPr>
              <p:cNvPr id="6" name="Partial Circle 5">
                <a:extLst>
                  <a:ext uri="{FF2B5EF4-FFF2-40B4-BE49-F238E27FC236}">
                    <a16:creationId xmlns:a16="http://schemas.microsoft.com/office/drawing/2014/main" id="{03A8E3DC-9344-4FA7-8E86-EEEE70881637}"/>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Partial Circle 6">
                <a:extLst>
                  <a:ext uri="{FF2B5EF4-FFF2-40B4-BE49-F238E27FC236}">
                    <a16:creationId xmlns:a16="http://schemas.microsoft.com/office/drawing/2014/main" id="{EE070828-1FA0-4A1F-8770-9045DA8C19E2}"/>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 name="Arrow: Right 7">
              <a:extLst>
                <a:ext uri="{FF2B5EF4-FFF2-40B4-BE49-F238E27FC236}">
                  <a16:creationId xmlns:a16="http://schemas.microsoft.com/office/drawing/2014/main" id="{DD2FD62F-A109-4146-A465-55656F8B84BA}"/>
                </a:ext>
              </a:extLst>
            </p:cNvPr>
            <p:cNvSpPr/>
            <p:nvPr/>
          </p:nvSpPr>
          <p:spPr>
            <a:xfrm>
              <a:off x="7428801" y="2825847"/>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Arrow: Right 13">
              <a:extLst>
                <a:ext uri="{FF2B5EF4-FFF2-40B4-BE49-F238E27FC236}">
                  <a16:creationId xmlns:a16="http://schemas.microsoft.com/office/drawing/2014/main" id="{84E78C14-8232-463F-8590-B2F96BD6ADC5}"/>
                </a:ext>
              </a:extLst>
            </p:cNvPr>
            <p:cNvSpPr/>
            <p:nvPr/>
          </p:nvSpPr>
          <p:spPr>
            <a:xfrm>
              <a:off x="7428802" y="3044332"/>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E755CF19-10B3-456D-8D0A-931B8E9392D5}"/>
                </a:ext>
              </a:extLst>
            </p:cNvPr>
            <p:cNvSpPr/>
            <p:nvPr/>
          </p:nvSpPr>
          <p:spPr>
            <a:xfrm rot="10800000">
              <a:off x="8578416" y="2825846"/>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Arrow: Right 15">
              <a:extLst>
                <a:ext uri="{FF2B5EF4-FFF2-40B4-BE49-F238E27FC236}">
                  <a16:creationId xmlns:a16="http://schemas.microsoft.com/office/drawing/2014/main" id="{4BA49BCC-3EB3-4315-8368-1E3464DA0105}"/>
                </a:ext>
              </a:extLst>
            </p:cNvPr>
            <p:cNvSpPr/>
            <p:nvPr/>
          </p:nvSpPr>
          <p:spPr>
            <a:xfrm rot="10800000">
              <a:off x="8578417" y="3044331"/>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138BB14-22C1-4CA7-9836-D53D3C3DC948}"/>
                </a:ext>
              </a:extLst>
            </p:cNvPr>
            <p:cNvSpPr/>
            <p:nvPr/>
          </p:nvSpPr>
          <p:spPr>
            <a:xfrm rot="16200000">
              <a:off x="7928326" y="3470841"/>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Arrow: Right 17">
              <a:extLst>
                <a:ext uri="{FF2B5EF4-FFF2-40B4-BE49-F238E27FC236}">
                  <a16:creationId xmlns:a16="http://schemas.microsoft.com/office/drawing/2014/main" id="{2A38C1D0-1818-467A-9D98-7D2BDEAA5CBB}"/>
                </a:ext>
              </a:extLst>
            </p:cNvPr>
            <p:cNvSpPr/>
            <p:nvPr/>
          </p:nvSpPr>
          <p:spPr>
            <a:xfrm rot="16200000">
              <a:off x="8163060" y="3470840"/>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BA0A78B5-59E2-4393-92E8-6075F7527CBD}"/>
                </a:ext>
              </a:extLst>
            </p:cNvPr>
            <p:cNvSpPr/>
            <p:nvPr/>
          </p:nvSpPr>
          <p:spPr>
            <a:xfrm rot="3805464">
              <a:off x="7755594" y="2418516"/>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row: Right 19">
              <a:extLst>
                <a:ext uri="{FF2B5EF4-FFF2-40B4-BE49-F238E27FC236}">
                  <a16:creationId xmlns:a16="http://schemas.microsoft.com/office/drawing/2014/main" id="{FD26A4B9-51E8-4BBA-9679-05EEBBE8F84C}"/>
                </a:ext>
              </a:extLst>
            </p:cNvPr>
            <p:cNvSpPr/>
            <p:nvPr/>
          </p:nvSpPr>
          <p:spPr>
            <a:xfrm rot="3805464">
              <a:off x="7990328" y="2418516"/>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46D3DFC-72DB-41F4-9676-A77A0C17B698}"/>
                </a:ext>
              </a:extLst>
            </p:cNvPr>
            <p:cNvSpPr txBox="1"/>
            <p:nvPr/>
          </p:nvSpPr>
          <p:spPr>
            <a:xfrm>
              <a:off x="7366178" y="282573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2" name="TextBox 21">
              <a:extLst>
                <a:ext uri="{FF2B5EF4-FFF2-40B4-BE49-F238E27FC236}">
                  <a16:creationId xmlns:a16="http://schemas.microsoft.com/office/drawing/2014/main" id="{E8264C1B-965E-40AB-BE37-DC5B41EB93C3}"/>
                </a:ext>
              </a:extLst>
            </p:cNvPr>
            <p:cNvSpPr txBox="1"/>
            <p:nvPr/>
          </p:nvSpPr>
          <p:spPr>
            <a:xfrm>
              <a:off x="7361408" y="304433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3" name="TextBox 22">
              <a:extLst>
                <a:ext uri="{FF2B5EF4-FFF2-40B4-BE49-F238E27FC236}">
                  <a16:creationId xmlns:a16="http://schemas.microsoft.com/office/drawing/2014/main" id="{DD950CB5-BD6E-4FE6-B51B-4795810DB946}"/>
                </a:ext>
              </a:extLst>
            </p:cNvPr>
            <p:cNvSpPr txBox="1"/>
            <p:nvPr/>
          </p:nvSpPr>
          <p:spPr>
            <a:xfrm>
              <a:off x="8955531" y="281713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4" name="TextBox 23">
              <a:extLst>
                <a:ext uri="{FF2B5EF4-FFF2-40B4-BE49-F238E27FC236}">
                  <a16:creationId xmlns:a16="http://schemas.microsoft.com/office/drawing/2014/main" id="{50DAE4E1-B798-48F5-8726-D018A2539B3D}"/>
                </a:ext>
              </a:extLst>
            </p:cNvPr>
            <p:cNvSpPr txBox="1"/>
            <p:nvPr/>
          </p:nvSpPr>
          <p:spPr>
            <a:xfrm>
              <a:off x="8950761" y="303573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5" name="TextBox 24">
              <a:extLst>
                <a:ext uri="{FF2B5EF4-FFF2-40B4-BE49-F238E27FC236}">
                  <a16:creationId xmlns:a16="http://schemas.microsoft.com/office/drawing/2014/main" id="{6B6BEC6C-284E-48E3-8C2A-5297725AB97C}"/>
                </a:ext>
              </a:extLst>
            </p:cNvPr>
            <p:cNvSpPr txBox="1"/>
            <p:nvPr/>
          </p:nvSpPr>
          <p:spPr>
            <a:xfrm rot="16200000">
              <a:off x="8048892" y="3635213"/>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26" name="TextBox 25">
              <a:extLst>
                <a:ext uri="{FF2B5EF4-FFF2-40B4-BE49-F238E27FC236}">
                  <a16:creationId xmlns:a16="http://schemas.microsoft.com/office/drawing/2014/main" id="{0AB0ECE5-1992-4178-9806-ECDEC4232397}"/>
                </a:ext>
              </a:extLst>
            </p:cNvPr>
            <p:cNvSpPr txBox="1"/>
            <p:nvPr/>
          </p:nvSpPr>
          <p:spPr>
            <a:xfrm rot="16200000">
              <a:off x="8287131" y="364474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7" name="TextBox 26">
              <a:extLst>
                <a:ext uri="{FF2B5EF4-FFF2-40B4-BE49-F238E27FC236}">
                  <a16:creationId xmlns:a16="http://schemas.microsoft.com/office/drawing/2014/main" id="{4F2FBF17-2432-4945-A752-6B697C6F0F70}"/>
                </a:ext>
              </a:extLst>
            </p:cNvPr>
            <p:cNvSpPr txBox="1"/>
            <p:nvPr/>
          </p:nvSpPr>
          <p:spPr>
            <a:xfrm rot="3728531">
              <a:off x="7787733" y="226206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8" name="TextBox 27">
              <a:extLst>
                <a:ext uri="{FF2B5EF4-FFF2-40B4-BE49-F238E27FC236}">
                  <a16:creationId xmlns:a16="http://schemas.microsoft.com/office/drawing/2014/main" id="{5F301DF5-8B19-415E-A7B8-EDFBB3F90E11}"/>
                </a:ext>
              </a:extLst>
            </p:cNvPr>
            <p:cNvSpPr txBox="1"/>
            <p:nvPr/>
          </p:nvSpPr>
          <p:spPr>
            <a:xfrm rot="3728531">
              <a:off x="8026281" y="226572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414" name="Group 413">
            <a:extLst>
              <a:ext uri="{FF2B5EF4-FFF2-40B4-BE49-F238E27FC236}">
                <a16:creationId xmlns:a16="http://schemas.microsoft.com/office/drawing/2014/main" id="{4CBFE3CB-326A-4541-8D5F-7D6B0B5ADA66}"/>
              </a:ext>
            </a:extLst>
          </p:cNvPr>
          <p:cNvGrpSpPr/>
          <p:nvPr/>
        </p:nvGrpSpPr>
        <p:grpSpPr>
          <a:xfrm>
            <a:off x="9797748" y="1625639"/>
            <a:ext cx="2173769" cy="2300228"/>
            <a:chOff x="9532883" y="1662057"/>
            <a:chExt cx="2173769" cy="2300228"/>
          </a:xfrm>
        </p:grpSpPr>
        <p:sp>
          <p:nvSpPr>
            <p:cNvPr id="29" name="TextBox 28">
              <a:extLst>
                <a:ext uri="{FF2B5EF4-FFF2-40B4-BE49-F238E27FC236}">
                  <a16:creationId xmlns:a16="http://schemas.microsoft.com/office/drawing/2014/main" id="{4E88888B-FE74-462C-ABB3-E0F6A38AA2C3}"/>
                </a:ext>
              </a:extLst>
            </p:cNvPr>
            <p:cNvSpPr txBox="1"/>
            <p:nvPr/>
          </p:nvSpPr>
          <p:spPr>
            <a:xfrm>
              <a:off x="9532883" y="1662057"/>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15</a:t>
              </a:r>
              <a:r>
                <a:rPr lang="en-US" sz="1200" b="1" baseline="30000" dirty="0"/>
                <a:t>th</a:t>
              </a:r>
              <a:r>
                <a:rPr lang="en-US" sz="1200" b="1" dirty="0"/>
                <a:t> Street NW (west)</a:t>
              </a:r>
            </a:p>
          </p:txBody>
        </p:sp>
        <p:pic>
          <p:nvPicPr>
            <p:cNvPr id="30" name="Picture 29" descr="A close up of a map&#10;&#10;Description automatically generated">
              <a:extLst>
                <a:ext uri="{FF2B5EF4-FFF2-40B4-BE49-F238E27FC236}">
                  <a16:creationId xmlns:a16="http://schemas.microsoft.com/office/drawing/2014/main" id="{47E15B4A-E339-473A-BE8F-30CD8821BD2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9342" t="39591" r="34245" b="38920"/>
            <a:stretch/>
          </p:blipFill>
          <p:spPr>
            <a:xfrm>
              <a:off x="9537803" y="2124608"/>
              <a:ext cx="2163931" cy="1837677"/>
            </a:xfrm>
            <a:prstGeom prst="rect">
              <a:avLst/>
            </a:prstGeom>
            <a:ln>
              <a:solidFill>
                <a:schemeClr val="tx1"/>
              </a:solidFill>
            </a:ln>
          </p:spPr>
        </p:pic>
        <p:grpSp>
          <p:nvGrpSpPr>
            <p:cNvPr id="31" name="Group 30">
              <a:extLst>
                <a:ext uri="{FF2B5EF4-FFF2-40B4-BE49-F238E27FC236}">
                  <a16:creationId xmlns:a16="http://schemas.microsoft.com/office/drawing/2014/main" id="{0C216D87-2E0F-403E-A3EE-249B112BC392}"/>
                </a:ext>
              </a:extLst>
            </p:cNvPr>
            <p:cNvGrpSpPr/>
            <p:nvPr/>
          </p:nvGrpSpPr>
          <p:grpSpPr>
            <a:xfrm>
              <a:off x="10462133" y="2832906"/>
              <a:ext cx="363353" cy="350055"/>
              <a:chOff x="582469" y="4195805"/>
              <a:chExt cx="409796" cy="391695"/>
            </a:xfrm>
            <a:solidFill>
              <a:srgbClr val="92D050"/>
            </a:solidFill>
          </p:grpSpPr>
          <p:sp>
            <p:nvSpPr>
              <p:cNvPr id="32" name="Partial Circle 31">
                <a:extLst>
                  <a:ext uri="{FF2B5EF4-FFF2-40B4-BE49-F238E27FC236}">
                    <a16:creationId xmlns:a16="http://schemas.microsoft.com/office/drawing/2014/main" id="{A987976E-C66D-4302-9191-E0B88EAC6618}"/>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Partial Circle 32">
                <a:extLst>
                  <a:ext uri="{FF2B5EF4-FFF2-40B4-BE49-F238E27FC236}">
                    <a16:creationId xmlns:a16="http://schemas.microsoft.com/office/drawing/2014/main" id="{C5BA23B5-1FBD-4E34-B08E-92A4DF5D4596}"/>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4" name="Arrow: Right 33">
              <a:extLst>
                <a:ext uri="{FF2B5EF4-FFF2-40B4-BE49-F238E27FC236}">
                  <a16:creationId xmlns:a16="http://schemas.microsoft.com/office/drawing/2014/main" id="{C1C15C04-9F4D-410E-8A4D-248CFEBDC05D}"/>
                </a:ext>
              </a:extLst>
            </p:cNvPr>
            <p:cNvSpPr/>
            <p:nvPr/>
          </p:nvSpPr>
          <p:spPr>
            <a:xfrm>
              <a:off x="9737827" y="2824961"/>
              <a:ext cx="68922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 name="Arrow: Right 34">
              <a:extLst>
                <a:ext uri="{FF2B5EF4-FFF2-40B4-BE49-F238E27FC236}">
                  <a16:creationId xmlns:a16="http://schemas.microsoft.com/office/drawing/2014/main" id="{F2BE000C-087B-48D2-A50F-9737558AC35A}"/>
                </a:ext>
              </a:extLst>
            </p:cNvPr>
            <p:cNvSpPr/>
            <p:nvPr/>
          </p:nvSpPr>
          <p:spPr>
            <a:xfrm>
              <a:off x="9737828" y="3043446"/>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8901B259-BAD7-420C-AA07-E3C1AE686BD7}"/>
                </a:ext>
              </a:extLst>
            </p:cNvPr>
            <p:cNvSpPr/>
            <p:nvPr/>
          </p:nvSpPr>
          <p:spPr>
            <a:xfrm rot="10800000">
              <a:off x="10887442" y="2824960"/>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7" name="Arrow: Right 36">
              <a:extLst>
                <a:ext uri="{FF2B5EF4-FFF2-40B4-BE49-F238E27FC236}">
                  <a16:creationId xmlns:a16="http://schemas.microsoft.com/office/drawing/2014/main" id="{87F2D7FC-E26D-4E90-8FC3-7A84F7F30477}"/>
                </a:ext>
              </a:extLst>
            </p:cNvPr>
            <p:cNvSpPr/>
            <p:nvPr/>
          </p:nvSpPr>
          <p:spPr>
            <a:xfrm rot="10800000">
              <a:off x="10887443" y="3043445"/>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E839F9CC-C77F-4606-A7F2-95DAB446F21D}"/>
                </a:ext>
              </a:extLst>
            </p:cNvPr>
            <p:cNvSpPr/>
            <p:nvPr/>
          </p:nvSpPr>
          <p:spPr>
            <a:xfrm rot="16200000">
              <a:off x="10237352" y="3469955"/>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9" name="Arrow: Right 38">
              <a:extLst>
                <a:ext uri="{FF2B5EF4-FFF2-40B4-BE49-F238E27FC236}">
                  <a16:creationId xmlns:a16="http://schemas.microsoft.com/office/drawing/2014/main" id="{09525E8C-2D76-46BF-ADF8-39107E14F870}"/>
                </a:ext>
              </a:extLst>
            </p:cNvPr>
            <p:cNvSpPr/>
            <p:nvPr/>
          </p:nvSpPr>
          <p:spPr>
            <a:xfrm rot="16200000">
              <a:off x="10472086" y="3469954"/>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B979706C-48E7-42CD-A155-5E2D6A6E1D1F}"/>
                </a:ext>
              </a:extLst>
            </p:cNvPr>
            <p:cNvSpPr/>
            <p:nvPr/>
          </p:nvSpPr>
          <p:spPr>
            <a:xfrm rot="5400000">
              <a:off x="10265532" y="2391316"/>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Arrow: Right 40">
              <a:extLst>
                <a:ext uri="{FF2B5EF4-FFF2-40B4-BE49-F238E27FC236}">
                  <a16:creationId xmlns:a16="http://schemas.microsoft.com/office/drawing/2014/main" id="{89AA656E-F018-4C9B-9F94-9A7B3737ACF4}"/>
                </a:ext>
              </a:extLst>
            </p:cNvPr>
            <p:cNvSpPr/>
            <p:nvPr/>
          </p:nvSpPr>
          <p:spPr>
            <a:xfrm rot="5400000">
              <a:off x="10494228" y="2391316"/>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3D4B8F2-5123-4D3A-B103-9D36163A9FAF}"/>
                </a:ext>
              </a:extLst>
            </p:cNvPr>
            <p:cNvSpPr txBox="1"/>
            <p:nvPr/>
          </p:nvSpPr>
          <p:spPr>
            <a:xfrm>
              <a:off x="9675204" y="282484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3" name="TextBox 42">
              <a:extLst>
                <a:ext uri="{FF2B5EF4-FFF2-40B4-BE49-F238E27FC236}">
                  <a16:creationId xmlns:a16="http://schemas.microsoft.com/office/drawing/2014/main" id="{F50EBF33-6886-4051-A326-5B9F41165F33}"/>
                </a:ext>
              </a:extLst>
            </p:cNvPr>
            <p:cNvSpPr txBox="1"/>
            <p:nvPr/>
          </p:nvSpPr>
          <p:spPr>
            <a:xfrm>
              <a:off x="9670434" y="304344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4" name="TextBox 43">
              <a:extLst>
                <a:ext uri="{FF2B5EF4-FFF2-40B4-BE49-F238E27FC236}">
                  <a16:creationId xmlns:a16="http://schemas.microsoft.com/office/drawing/2014/main" id="{D4B71431-DCFC-4B76-A90C-92353A21D7CB}"/>
                </a:ext>
              </a:extLst>
            </p:cNvPr>
            <p:cNvSpPr txBox="1"/>
            <p:nvPr/>
          </p:nvSpPr>
          <p:spPr>
            <a:xfrm>
              <a:off x="11264557" y="281625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5" name="TextBox 44">
              <a:extLst>
                <a:ext uri="{FF2B5EF4-FFF2-40B4-BE49-F238E27FC236}">
                  <a16:creationId xmlns:a16="http://schemas.microsoft.com/office/drawing/2014/main" id="{6833FA7A-B479-4C3D-920B-12404BE98649}"/>
                </a:ext>
              </a:extLst>
            </p:cNvPr>
            <p:cNvSpPr txBox="1"/>
            <p:nvPr/>
          </p:nvSpPr>
          <p:spPr>
            <a:xfrm>
              <a:off x="11259787" y="303485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6" name="TextBox 45">
              <a:extLst>
                <a:ext uri="{FF2B5EF4-FFF2-40B4-BE49-F238E27FC236}">
                  <a16:creationId xmlns:a16="http://schemas.microsoft.com/office/drawing/2014/main" id="{DCA6780E-4399-476D-A429-1C70AEA837B4}"/>
                </a:ext>
              </a:extLst>
            </p:cNvPr>
            <p:cNvSpPr txBox="1"/>
            <p:nvPr/>
          </p:nvSpPr>
          <p:spPr>
            <a:xfrm rot="16200000">
              <a:off x="10357918" y="363432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7" name="TextBox 46">
              <a:extLst>
                <a:ext uri="{FF2B5EF4-FFF2-40B4-BE49-F238E27FC236}">
                  <a16:creationId xmlns:a16="http://schemas.microsoft.com/office/drawing/2014/main" id="{7CD3CB8A-A7BB-4F50-809A-D6651BB0B15B}"/>
                </a:ext>
              </a:extLst>
            </p:cNvPr>
            <p:cNvSpPr txBox="1"/>
            <p:nvPr/>
          </p:nvSpPr>
          <p:spPr>
            <a:xfrm rot="16200000">
              <a:off x="10596157" y="364385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48" name="TextBox 47">
              <a:extLst>
                <a:ext uri="{FF2B5EF4-FFF2-40B4-BE49-F238E27FC236}">
                  <a16:creationId xmlns:a16="http://schemas.microsoft.com/office/drawing/2014/main" id="{78D59058-7213-4B4E-82D2-55FC7036DAD2}"/>
                </a:ext>
              </a:extLst>
            </p:cNvPr>
            <p:cNvSpPr txBox="1"/>
            <p:nvPr/>
          </p:nvSpPr>
          <p:spPr>
            <a:xfrm rot="5323067">
              <a:off x="10377716" y="223486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49" name="TextBox 48">
              <a:extLst>
                <a:ext uri="{FF2B5EF4-FFF2-40B4-BE49-F238E27FC236}">
                  <a16:creationId xmlns:a16="http://schemas.microsoft.com/office/drawing/2014/main" id="{A306CCB1-1B4D-4D86-AD45-2D7E07476CCB}"/>
                </a:ext>
              </a:extLst>
            </p:cNvPr>
            <p:cNvSpPr txBox="1"/>
            <p:nvPr/>
          </p:nvSpPr>
          <p:spPr>
            <a:xfrm rot="5323067">
              <a:off x="10601976" y="223852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124" name="Group 123">
            <a:extLst>
              <a:ext uri="{FF2B5EF4-FFF2-40B4-BE49-F238E27FC236}">
                <a16:creationId xmlns:a16="http://schemas.microsoft.com/office/drawing/2014/main" id="{73440963-FD24-4272-BD34-EFC1DF5D9E8B}"/>
              </a:ext>
            </a:extLst>
          </p:cNvPr>
          <p:cNvGrpSpPr/>
          <p:nvPr/>
        </p:nvGrpSpPr>
        <p:grpSpPr>
          <a:xfrm>
            <a:off x="7160739" y="4150791"/>
            <a:ext cx="2173769" cy="2300228"/>
            <a:chOff x="7223857" y="4086856"/>
            <a:chExt cx="2173769" cy="2300228"/>
          </a:xfrm>
        </p:grpSpPr>
        <p:sp>
          <p:nvSpPr>
            <p:cNvPr id="126" name="TextBox 125">
              <a:extLst>
                <a:ext uri="{FF2B5EF4-FFF2-40B4-BE49-F238E27FC236}">
                  <a16:creationId xmlns:a16="http://schemas.microsoft.com/office/drawing/2014/main" id="{C651F494-2A1A-46FE-BACC-5D24739F87D5}"/>
                </a:ext>
              </a:extLst>
            </p:cNvPr>
            <p:cNvSpPr txBox="1"/>
            <p:nvPr/>
          </p:nvSpPr>
          <p:spPr>
            <a:xfrm>
              <a:off x="7223857" y="4086856"/>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Connecticut Avenue NW</a:t>
              </a:r>
            </a:p>
          </p:txBody>
        </p:sp>
        <p:pic>
          <p:nvPicPr>
            <p:cNvPr id="127" name="Picture 126" descr="A close up of a map&#10;&#10;Description automatically generated">
              <a:extLst>
                <a:ext uri="{FF2B5EF4-FFF2-40B4-BE49-F238E27FC236}">
                  <a16:creationId xmlns:a16="http://schemas.microsoft.com/office/drawing/2014/main" id="{144334B4-A792-4CEF-BBBF-6F4CAA192C2F}"/>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2568" t="39271" r="51019" b="39240"/>
            <a:stretch/>
          </p:blipFill>
          <p:spPr>
            <a:xfrm>
              <a:off x="7228777" y="4549407"/>
              <a:ext cx="2163931" cy="1837677"/>
            </a:xfrm>
            <a:prstGeom prst="rect">
              <a:avLst/>
            </a:prstGeom>
            <a:ln>
              <a:solidFill>
                <a:schemeClr val="tx1"/>
              </a:solidFill>
            </a:ln>
          </p:spPr>
        </p:pic>
        <p:grpSp>
          <p:nvGrpSpPr>
            <p:cNvPr id="128" name="Group 127">
              <a:extLst>
                <a:ext uri="{FF2B5EF4-FFF2-40B4-BE49-F238E27FC236}">
                  <a16:creationId xmlns:a16="http://schemas.microsoft.com/office/drawing/2014/main" id="{39289539-845F-404D-B1A6-8DFF763EDB0E}"/>
                </a:ext>
              </a:extLst>
            </p:cNvPr>
            <p:cNvGrpSpPr/>
            <p:nvPr/>
          </p:nvGrpSpPr>
          <p:grpSpPr>
            <a:xfrm>
              <a:off x="8153107" y="5257705"/>
              <a:ext cx="363353" cy="350055"/>
              <a:chOff x="582469" y="4195805"/>
              <a:chExt cx="409796" cy="391695"/>
            </a:xfrm>
            <a:solidFill>
              <a:srgbClr val="92D050"/>
            </a:solidFill>
          </p:grpSpPr>
          <p:sp>
            <p:nvSpPr>
              <p:cNvPr id="129" name="Partial Circle 128">
                <a:extLst>
                  <a:ext uri="{FF2B5EF4-FFF2-40B4-BE49-F238E27FC236}">
                    <a16:creationId xmlns:a16="http://schemas.microsoft.com/office/drawing/2014/main" id="{5FB18837-CCEE-4A42-BE1C-5366061A7C5A}"/>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0" name="Partial Circle 129">
                <a:extLst>
                  <a:ext uri="{FF2B5EF4-FFF2-40B4-BE49-F238E27FC236}">
                    <a16:creationId xmlns:a16="http://schemas.microsoft.com/office/drawing/2014/main" id="{9C8CC320-7CA8-4FE3-89E0-FECA39D2768D}"/>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31" name="Arrow: Right 130">
              <a:extLst>
                <a:ext uri="{FF2B5EF4-FFF2-40B4-BE49-F238E27FC236}">
                  <a16:creationId xmlns:a16="http://schemas.microsoft.com/office/drawing/2014/main" id="{C52D2A92-F127-4756-B0B6-5E51B16A4E41}"/>
                </a:ext>
              </a:extLst>
            </p:cNvPr>
            <p:cNvSpPr/>
            <p:nvPr/>
          </p:nvSpPr>
          <p:spPr>
            <a:xfrm>
              <a:off x="7428801" y="5249760"/>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2" name="Arrow: Right 131">
              <a:extLst>
                <a:ext uri="{FF2B5EF4-FFF2-40B4-BE49-F238E27FC236}">
                  <a16:creationId xmlns:a16="http://schemas.microsoft.com/office/drawing/2014/main" id="{6D76E3CB-B3B2-4AD9-8F2F-67BE3173E492}"/>
                </a:ext>
              </a:extLst>
            </p:cNvPr>
            <p:cNvSpPr/>
            <p:nvPr/>
          </p:nvSpPr>
          <p:spPr>
            <a:xfrm>
              <a:off x="7428802" y="5468245"/>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Arrow: Right 132">
              <a:extLst>
                <a:ext uri="{FF2B5EF4-FFF2-40B4-BE49-F238E27FC236}">
                  <a16:creationId xmlns:a16="http://schemas.microsoft.com/office/drawing/2014/main" id="{2B9B8134-33B0-4480-8E9F-71C4AF3165C0}"/>
                </a:ext>
              </a:extLst>
            </p:cNvPr>
            <p:cNvSpPr/>
            <p:nvPr/>
          </p:nvSpPr>
          <p:spPr>
            <a:xfrm rot="10800000">
              <a:off x="8578416" y="524975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4" name="Arrow: Right 133">
              <a:extLst>
                <a:ext uri="{FF2B5EF4-FFF2-40B4-BE49-F238E27FC236}">
                  <a16:creationId xmlns:a16="http://schemas.microsoft.com/office/drawing/2014/main" id="{FFD5DEF2-EA88-42C0-868B-73B52ACF9497}"/>
                </a:ext>
              </a:extLst>
            </p:cNvPr>
            <p:cNvSpPr/>
            <p:nvPr/>
          </p:nvSpPr>
          <p:spPr>
            <a:xfrm rot="10800000">
              <a:off x="8578417" y="546824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Right 134">
              <a:extLst>
                <a:ext uri="{FF2B5EF4-FFF2-40B4-BE49-F238E27FC236}">
                  <a16:creationId xmlns:a16="http://schemas.microsoft.com/office/drawing/2014/main" id="{3E79B04F-4398-40F7-B077-B4DCE140D4EE}"/>
                </a:ext>
              </a:extLst>
            </p:cNvPr>
            <p:cNvSpPr/>
            <p:nvPr/>
          </p:nvSpPr>
          <p:spPr>
            <a:xfrm rot="16200000">
              <a:off x="7928326" y="5894754"/>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6" name="Arrow: Right 135">
              <a:extLst>
                <a:ext uri="{FF2B5EF4-FFF2-40B4-BE49-F238E27FC236}">
                  <a16:creationId xmlns:a16="http://schemas.microsoft.com/office/drawing/2014/main" id="{2E30C81B-2CC3-4E2F-AD91-DB4D04B22487}"/>
                </a:ext>
              </a:extLst>
            </p:cNvPr>
            <p:cNvSpPr/>
            <p:nvPr/>
          </p:nvSpPr>
          <p:spPr>
            <a:xfrm rot="16200000">
              <a:off x="8163060" y="5894753"/>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row: Right 136">
              <a:extLst>
                <a:ext uri="{FF2B5EF4-FFF2-40B4-BE49-F238E27FC236}">
                  <a16:creationId xmlns:a16="http://schemas.microsoft.com/office/drawing/2014/main" id="{61FFCD1D-6F3E-40FB-BF52-32F520855AB4}"/>
                </a:ext>
              </a:extLst>
            </p:cNvPr>
            <p:cNvSpPr/>
            <p:nvPr/>
          </p:nvSpPr>
          <p:spPr>
            <a:xfrm rot="3805464">
              <a:off x="7755594" y="4842429"/>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8" name="Arrow: Right 137">
              <a:extLst>
                <a:ext uri="{FF2B5EF4-FFF2-40B4-BE49-F238E27FC236}">
                  <a16:creationId xmlns:a16="http://schemas.microsoft.com/office/drawing/2014/main" id="{81BA4446-BB71-4149-894F-8D367D4E536F}"/>
                </a:ext>
              </a:extLst>
            </p:cNvPr>
            <p:cNvSpPr/>
            <p:nvPr/>
          </p:nvSpPr>
          <p:spPr>
            <a:xfrm rot="3805464">
              <a:off x="7990328" y="4842429"/>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E044D993-4D2C-4EB4-9BC6-8094FFE17AA1}"/>
                </a:ext>
              </a:extLst>
            </p:cNvPr>
            <p:cNvSpPr txBox="1"/>
            <p:nvPr/>
          </p:nvSpPr>
          <p:spPr>
            <a:xfrm>
              <a:off x="7366178" y="524964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40" name="TextBox 139">
              <a:extLst>
                <a:ext uri="{FF2B5EF4-FFF2-40B4-BE49-F238E27FC236}">
                  <a16:creationId xmlns:a16="http://schemas.microsoft.com/office/drawing/2014/main" id="{1116ABC5-51AC-47C3-96C0-7AEDB639579C}"/>
                </a:ext>
              </a:extLst>
            </p:cNvPr>
            <p:cNvSpPr txBox="1"/>
            <p:nvPr/>
          </p:nvSpPr>
          <p:spPr>
            <a:xfrm>
              <a:off x="7361408" y="5468244"/>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141" name="TextBox 140">
              <a:extLst>
                <a:ext uri="{FF2B5EF4-FFF2-40B4-BE49-F238E27FC236}">
                  <a16:creationId xmlns:a16="http://schemas.microsoft.com/office/drawing/2014/main" id="{ACF373AE-81A4-4A83-9FD3-8E2ADF3EEACF}"/>
                </a:ext>
              </a:extLst>
            </p:cNvPr>
            <p:cNvSpPr txBox="1"/>
            <p:nvPr/>
          </p:nvSpPr>
          <p:spPr>
            <a:xfrm>
              <a:off x="8955531" y="524105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42" name="TextBox 141">
              <a:extLst>
                <a:ext uri="{FF2B5EF4-FFF2-40B4-BE49-F238E27FC236}">
                  <a16:creationId xmlns:a16="http://schemas.microsoft.com/office/drawing/2014/main" id="{B57C0741-5905-41F5-8154-C5426C682CBC}"/>
                </a:ext>
              </a:extLst>
            </p:cNvPr>
            <p:cNvSpPr txBox="1"/>
            <p:nvPr/>
          </p:nvSpPr>
          <p:spPr>
            <a:xfrm>
              <a:off x="8950761" y="545965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43" name="TextBox 142">
              <a:extLst>
                <a:ext uri="{FF2B5EF4-FFF2-40B4-BE49-F238E27FC236}">
                  <a16:creationId xmlns:a16="http://schemas.microsoft.com/office/drawing/2014/main" id="{37A0F8CC-9853-45E4-9A06-7997959FD303}"/>
                </a:ext>
              </a:extLst>
            </p:cNvPr>
            <p:cNvSpPr txBox="1"/>
            <p:nvPr/>
          </p:nvSpPr>
          <p:spPr>
            <a:xfrm rot="16200000">
              <a:off x="8048892" y="605912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44" name="TextBox 143">
              <a:extLst>
                <a:ext uri="{FF2B5EF4-FFF2-40B4-BE49-F238E27FC236}">
                  <a16:creationId xmlns:a16="http://schemas.microsoft.com/office/drawing/2014/main" id="{AE4DB785-8335-4177-B562-1F5C7066838E}"/>
                </a:ext>
              </a:extLst>
            </p:cNvPr>
            <p:cNvSpPr txBox="1"/>
            <p:nvPr/>
          </p:nvSpPr>
          <p:spPr>
            <a:xfrm rot="16200000">
              <a:off x="8287131" y="606865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45" name="TextBox 144">
              <a:extLst>
                <a:ext uri="{FF2B5EF4-FFF2-40B4-BE49-F238E27FC236}">
                  <a16:creationId xmlns:a16="http://schemas.microsoft.com/office/drawing/2014/main" id="{851CDD41-D9D8-4F54-9BF6-BC9F474D288B}"/>
                </a:ext>
              </a:extLst>
            </p:cNvPr>
            <p:cNvSpPr txBox="1"/>
            <p:nvPr/>
          </p:nvSpPr>
          <p:spPr>
            <a:xfrm rot="3728531">
              <a:off x="7787733" y="468598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46" name="TextBox 145">
              <a:extLst>
                <a:ext uri="{FF2B5EF4-FFF2-40B4-BE49-F238E27FC236}">
                  <a16:creationId xmlns:a16="http://schemas.microsoft.com/office/drawing/2014/main" id="{605493FF-68B0-4117-A52C-7A284219D42D}"/>
                </a:ext>
              </a:extLst>
            </p:cNvPr>
            <p:cNvSpPr txBox="1"/>
            <p:nvPr/>
          </p:nvSpPr>
          <p:spPr>
            <a:xfrm rot="3728531">
              <a:off x="8026281" y="468963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sp>
        <p:nvSpPr>
          <p:cNvPr id="330" name="Rectangle 329">
            <a:extLst>
              <a:ext uri="{FF2B5EF4-FFF2-40B4-BE49-F238E27FC236}">
                <a16:creationId xmlns:a16="http://schemas.microsoft.com/office/drawing/2014/main" id="{27384F7D-22A0-4642-957E-565BC568547D}"/>
              </a:ext>
            </a:extLst>
          </p:cNvPr>
          <p:cNvSpPr/>
          <p:nvPr/>
        </p:nvSpPr>
        <p:spPr>
          <a:xfrm rot="16200000">
            <a:off x="3193063" y="2638383"/>
            <a:ext cx="1827264" cy="369332"/>
          </a:xfrm>
          <a:prstGeom prst="rect">
            <a:avLst/>
          </a:prstGeom>
          <a:solidFill>
            <a:schemeClr val="tx1"/>
          </a:solidFill>
        </p:spPr>
        <p:txBody>
          <a:bodyPr wrap="square">
            <a:spAutoFit/>
          </a:bodyPr>
          <a:lstStyle/>
          <a:p>
            <a:pPr algn="ctr"/>
            <a:r>
              <a:rPr lang="en-US" b="1">
                <a:solidFill>
                  <a:schemeClr val="bg1"/>
                </a:solidFill>
              </a:rPr>
              <a:t>Existing</a:t>
            </a:r>
            <a:endParaRPr lang="en-US">
              <a:solidFill>
                <a:schemeClr val="bg1"/>
              </a:solidFill>
            </a:endParaRPr>
          </a:p>
        </p:txBody>
      </p:sp>
      <p:sp>
        <p:nvSpPr>
          <p:cNvPr id="331" name="Title 1">
            <a:extLst>
              <a:ext uri="{FF2B5EF4-FFF2-40B4-BE49-F238E27FC236}">
                <a16:creationId xmlns:a16="http://schemas.microsoft.com/office/drawing/2014/main" id="{E48C431F-3F8E-4431-899B-E33AF2283B09}"/>
              </a:ext>
            </a:extLst>
          </p:cNvPr>
          <p:cNvSpPr>
            <a:spLocks noGrp="1"/>
          </p:cNvSpPr>
          <p:nvPr>
            <p:ph type="title"/>
          </p:nvPr>
        </p:nvSpPr>
        <p:spPr>
          <a:xfrm>
            <a:off x="838200" y="-227986"/>
            <a:ext cx="10515600" cy="1325563"/>
          </a:xfrm>
        </p:spPr>
        <p:txBody>
          <a:bodyPr>
            <a:normAutofit/>
          </a:bodyPr>
          <a:lstStyle/>
          <a:p>
            <a:r>
              <a:rPr lang="en-US" sz="4000">
                <a:solidFill>
                  <a:schemeClr val="bg2">
                    <a:lumMod val="50000"/>
                  </a:schemeClr>
                </a:solidFill>
              </a:rPr>
              <a:t>Approach Delay</a:t>
            </a:r>
            <a:endParaRPr lang="en-US" sz="4000" u="sng">
              <a:solidFill>
                <a:schemeClr val="bg2">
                  <a:lumMod val="50000"/>
                </a:schemeClr>
              </a:solidFill>
            </a:endParaRPr>
          </a:p>
        </p:txBody>
      </p:sp>
      <p:pic>
        <p:nvPicPr>
          <p:cNvPr id="332" name="Picture 331">
            <a:extLst>
              <a:ext uri="{FF2B5EF4-FFF2-40B4-BE49-F238E27FC236}">
                <a16:creationId xmlns:a16="http://schemas.microsoft.com/office/drawing/2014/main" id="{51A9CEBA-3698-4022-8941-AE7CBFEEB3CF}"/>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56130" t="59285" r="26150" b="10262"/>
          <a:stretch/>
        </p:blipFill>
        <p:spPr>
          <a:xfrm>
            <a:off x="0" y="-9888"/>
            <a:ext cx="860780" cy="832101"/>
          </a:xfrm>
          <a:prstGeom prst="rect">
            <a:avLst/>
          </a:prstGeom>
        </p:spPr>
      </p:pic>
      <p:grpSp>
        <p:nvGrpSpPr>
          <p:cNvPr id="335" name="Group 334">
            <a:extLst>
              <a:ext uri="{FF2B5EF4-FFF2-40B4-BE49-F238E27FC236}">
                <a16:creationId xmlns:a16="http://schemas.microsoft.com/office/drawing/2014/main" id="{0E38A295-B795-4A04-82E7-32955F51A92D}"/>
              </a:ext>
            </a:extLst>
          </p:cNvPr>
          <p:cNvGrpSpPr/>
          <p:nvPr/>
        </p:nvGrpSpPr>
        <p:grpSpPr>
          <a:xfrm>
            <a:off x="4501636" y="1607206"/>
            <a:ext cx="2212367" cy="2300228"/>
            <a:chOff x="2663810" y="5580986"/>
            <a:chExt cx="2212367" cy="2300228"/>
          </a:xfrm>
        </p:grpSpPr>
        <p:sp>
          <p:nvSpPr>
            <p:cNvPr id="336" name="TextBox 335">
              <a:extLst>
                <a:ext uri="{FF2B5EF4-FFF2-40B4-BE49-F238E27FC236}">
                  <a16:creationId xmlns:a16="http://schemas.microsoft.com/office/drawing/2014/main" id="{D700A20E-FAB9-43F5-9E44-C9C0980D49BB}"/>
                </a:ext>
              </a:extLst>
            </p:cNvPr>
            <p:cNvSpPr txBox="1"/>
            <p:nvPr/>
          </p:nvSpPr>
          <p:spPr>
            <a:xfrm>
              <a:off x="2702408" y="5580986"/>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21</a:t>
              </a:r>
              <a:r>
                <a:rPr lang="en-US" sz="1200" b="1" baseline="30000"/>
                <a:t>st</a:t>
              </a:r>
              <a:r>
                <a:rPr lang="en-US" sz="1200" b="1"/>
                <a:t> Street NW</a:t>
              </a:r>
            </a:p>
          </p:txBody>
        </p:sp>
        <p:pic>
          <p:nvPicPr>
            <p:cNvPr id="337" name="Picture 336" descr="A close up of a map&#10;&#10;Description automatically generated">
              <a:extLst>
                <a:ext uri="{FF2B5EF4-FFF2-40B4-BE49-F238E27FC236}">
                  <a16:creationId xmlns:a16="http://schemas.microsoft.com/office/drawing/2014/main" id="{49814281-6A10-44B5-8AE6-C65E1D583AC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5" t="39671" r="75852" b="38840"/>
            <a:stretch/>
          </p:blipFill>
          <p:spPr>
            <a:xfrm>
              <a:off x="2707328" y="6043537"/>
              <a:ext cx="2163931" cy="1837677"/>
            </a:xfrm>
            <a:prstGeom prst="rect">
              <a:avLst/>
            </a:prstGeom>
            <a:ln>
              <a:solidFill>
                <a:schemeClr val="tx1"/>
              </a:solidFill>
            </a:ln>
          </p:spPr>
        </p:pic>
        <p:grpSp>
          <p:nvGrpSpPr>
            <p:cNvPr id="338" name="Group 337">
              <a:extLst>
                <a:ext uri="{FF2B5EF4-FFF2-40B4-BE49-F238E27FC236}">
                  <a16:creationId xmlns:a16="http://schemas.microsoft.com/office/drawing/2014/main" id="{8E0FD881-16DE-424F-8943-3D4DF2DF24F4}"/>
                </a:ext>
              </a:extLst>
            </p:cNvPr>
            <p:cNvGrpSpPr/>
            <p:nvPr/>
          </p:nvGrpSpPr>
          <p:grpSpPr>
            <a:xfrm>
              <a:off x="3631658" y="6751835"/>
              <a:ext cx="363353" cy="350055"/>
              <a:chOff x="582469" y="4195805"/>
              <a:chExt cx="409796" cy="391695"/>
            </a:xfrm>
            <a:solidFill>
              <a:srgbClr val="92D050"/>
            </a:solidFill>
          </p:grpSpPr>
          <p:sp>
            <p:nvSpPr>
              <p:cNvPr id="358" name="Partial Circle 357">
                <a:extLst>
                  <a:ext uri="{FF2B5EF4-FFF2-40B4-BE49-F238E27FC236}">
                    <a16:creationId xmlns:a16="http://schemas.microsoft.com/office/drawing/2014/main" id="{FCBAD1FB-7377-443F-9521-021F00DC2E46}"/>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9" name="Partial Circle 358">
                <a:extLst>
                  <a:ext uri="{FF2B5EF4-FFF2-40B4-BE49-F238E27FC236}">
                    <a16:creationId xmlns:a16="http://schemas.microsoft.com/office/drawing/2014/main" id="{E561CB52-8F9C-4435-9B8F-8243C75C5E6E}"/>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39" name="Arrow: Right 338">
              <a:extLst>
                <a:ext uri="{FF2B5EF4-FFF2-40B4-BE49-F238E27FC236}">
                  <a16:creationId xmlns:a16="http://schemas.microsoft.com/office/drawing/2014/main" id="{D5093EFF-C2B4-4370-AA21-F00C1E8DB365}"/>
                </a:ext>
              </a:extLst>
            </p:cNvPr>
            <p:cNvSpPr/>
            <p:nvPr/>
          </p:nvSpPr>
          <p:spPr>
            <a:xfrm>
              <a:off x="2731204" y="672873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0" name="Arrow: Right 339">
              <a:extLst>
                <a:ext uri="{FF2B5EF4-FFF2-40B4-BE49-F238E27FC236}">
                  <a16:creationId xmlns:a16="http://schemas.microsoft.com/office/drawing/2014/main" id="{D90843A7-DD6B-4417-8F00-AFF8E2857A60}"/>
                </a:ext>
              </a:extLst>
            </p:cNvPr>
            <p:cNvSpPr/>
            <p:nvPr/>
          </p:nvSpPr>
          <p:spPr>
            <a:xfrm>
              <a:off x="2731205" y="694721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Arrow: Right 340">
              <a:extLst>
                <a:ext uri="{FF2B5EF4-FFF2-40B4-BE49-F238E27FC236}">
                  <a16:creationId xmlns:a16="http://schemas.microsoft.com/office/drawing/2014/main" id="{7D135F43-1B0F-46C0-B2E2-3114E9710C96}"/>
                </a:ext>
              </a:extLst>
            </p:cNvPr>
            <p:cNvSpPr/>
            <p:nvPr/>
          </p:nvSpPr>
          <p:spPr>
            <a:xfrm rot="10800000">
              <a:off x="4056967" y="674388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2" name="Arrow: Right 341">
              <a:extLst>
                <a:ext uri="{FF2B5EF4-FFF2-40B4-BE49-F238E27FC236}">
                  <a16:creationId xmlns:a16="http://schemas.microsoft.com/office/drawing/2014/main" id="{F951558E-D385-45F0-8DA5-0ED10E79A643}"/>
                </a:ext>
              </a:extLst>
            </p:cNvPr>
            <p:cNvSpPr/>
            <p:nvPr/>
          </p:nvSpPr>
          <p:spPr>
            <a:xfrm rot="10800000">
              <a:off x="4056968" y="6962374"/>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Arrow: Right 342">
              <a:extLst>
                <a:ext uri="{FF2B5EF4-FFF2-40B4-BE49-F238E27FC236}">
                  <a16:creationId xmlns:a16="http://schemas.microsoft.com/office/drawing/2014/main" id="{F4CDAE3D-C5E7-4539-85E8-F3684E3765BF}"/>
                </a:ext>
              </a:extLst>
            </p:cNvPr>
            <p:cNvSpPr/>
            <p:nvPr/>
          </p:nvSpPr>
          <p:spPr>
            <a:xfrm rot="5400000">
              <a:off x="3435057" y="6310245"/>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4" name="Arrow: Right 343">
              <a:extLst>
                <a:ext uri="{FF2B5EF4-FFF2-40B4-BE49-F238E27FC236}">
                  <a16:creationId xmlns:a16="http://schemas.microsoft.com/office/drawing/2014/main" id="{54D975D4-F5BA-4DCC-9EB1-63C12C4B6260}"/>
                </a:ext>
              </a:extLst>
            </p:cNvPr>
            <p:cNvSpPr/>
            <p:nvPr/>
          </p:nvSpPr>
          <p:spPr>
            <a:xfrm rot="5400000">
              <a:off x="3663753" y="6310245"/>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TextBox 344">
              <a:extLst>
                <a:ext uri="{FF2B5EF4-FFF2-40B4-BE49-F238E27FC236}">
                  <a16:creationId xmlns:a16="http://schemas.microsoft.com/office/drawing/2014/main" id="{77FF7DA1-3EEF-43E4-9B29-2FCF31AFF3AE}"/>
                </a:ext>
              </a:extLst>
            </p:cNvPr>
            <p:cNvSpPr txBox="1"/>
            <p:nvPr/>
          </p:nvSpPr>
          <p:spPr>
            <a:xfrm>
              <a:off x="2668581" y="6723856"/>
              <a:ext cx="68922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 - ML</a:t>
              </a:r>
            </a:p>
          </p:txBody>
        </p:sp>
        <p:sp>
          <p:nvSpPr>
            <p:cNvPr id="346" name="TextBox 345">
              <a:extLst>
                <a:ext uri="{FF2B5EF4-FFF2-40B4-BE49-F238E27FC236}">
                  <a16:creationId xmlns:a16="http://schemas.microsoft.com/office/drawing/2014/main" id="{DCEBA624-CA78-48E1-BB93-BAAF8C469B4C}"/>
                </a:ext>
              </a:extLst>
            </p:cNvPr>
            <p:cNvSpPr txBox="1"/>
            <p:nvPr/>
          </p:nvSpPr>
          <p:spPr>
            <a:xfrm>
              <a:off x="2663810" y="6942455"/>
              <a:ext cx="689219"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 - ML</a:t>
              </a:r>
            </a:p>
          </p:txBody>
        </p:sp>
        <p:sp>
          <p:nvSpPr>
            <p:cNvPr id="347" name="TextBox 346">
              <a:extLst>
                <a:ext uri="{FF2B5EF4-FFF2-40B4-BE49-F238E27FC236}">
                  <a16:creationId xmlns:a16="http://schemas.microsoft.com/office/drawing/2014/main" id="{16F284D4-F728-418A-B917-23AF479B6FBA}"/>
                </a:ext>
              </a:extLst>
            </p:cNvPr>
            <p:cNvSpPr txBox="1"/>
            <p:nvPr/>
          </p:nvSpPr>
          <p:spPr>
            <a:xfrm>
              <a:off x="4434082" y="673518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48" name="TextBox 347">
              <a:extLst>
                <a:ext uri="{FF2B5EF4-FFF2-40B4-BE49-F238E27FC236}">
                  <a16:creationId xmlns:a16="http://schemas.microsoft.com/office/drawing/2014/main" id="{E102D6D9-6AB3-4055-9BE7-8FAC2F7416AB}"/>
                </a:ext>
              </a:extLst>
            </p:cNvPr>
            <p:cNvSpPr txBox="1"/>
            <p:nvPr/>
          </p:nvSpPr>
          <p:spPr>
            <a:xfrm>
              <a:off x="4429312" y="6953781"/>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349" name="TextBox 348">
              <a:extLst>
                <a:ext uri="{FF2B5EF4-FFF2-40B4-BE49-F238E27FC236}">
                  <a16:creationId xmlns:a16="http://schemas.microsoft.com/office/drawing/2014/main" id="{9E755D04-1A23-4F4B-99CB-1D3B0DCC1DE9}"/>
                </a:ext>
              </a:extLst>
            </p:cNvPr>
            <p:cNvSpPr txBox="1"/>
            <p:nvPr/>
          </p:nvSpPr>
          <p:spPr>
            <a:xfrm rot="16200000">
              <a:off x="3527443" y="755325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50" name="TextBox 349">
              <a:extLst>
                <a:ext uri="{FF2B5EF4-FFF2-40B4-BE49-F238E27FC236}">
                  <a16:creationId xmlns:a16="http://schemas.microsoft.com/office/drawing/2014/main" id="{41358615-547B-4614-AD29-0AC3715C00A3}"/>
                </a:ext>
              </a:extLst>
            </p:cNvPr>
            <p:cNvSpPr txBox="1"/>
            <p:nvPr/>
          </p:nvSpPr>
          <p:spPr>
            <a:xfrm rot="16200000">
              <a:off x="3765682" y="756278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51" name="TextBox 350">
              <a:extLst>
                <a:ext uri="{FF2B5EF4-FFF2-40B4-BE49-F238E27FC236}">
                  <a16:creationId xmlns:a16="http://schemas.microsoft.com/office/drawing/2014/main" id="{0C217AFD-0E30-41B7-A454-761640AC7594}"/>
                </a:ext>
              </a:extLst>
            </p:cNvPr>
            <p:cNvSpPr txBox="1"/>
            <p:nvPr/>
          </p:nvSpPr>
          <p:spPr>
            <a:xfrm rot="5323067">
              <a:off x="3547241" y="615379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52" name="TextBox 351">
              <a:extLst>
                <a:ext uri="{FF2B5EF4-FFF2-40B4-BE49-F238E27FC236}">
                  <a16:creationId xmlns:a16="http://schemas.microsoft.com/office/drawing/2014/main" id="{3F793EB8-CCB4-4244-926C-9CC44562966C}"/>
                </a:ext>
              </a:extLst>
            </p:cNvPr>
            <p:cNvSpPr txBox="1"/>
            <p:nvPr/>
          </p:nvSpPr>
          <p:spPr>
            <a:xfrm rot="5323067">
              <a:off x="3771501" y="615745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nvGrpSpPr>
            <p:cNvPr id="353" name="Group 352">
              <a:extLst>
                <a:ext uri="{FF2B5EF4-FFF2-40B4-BE49-F238E27FC236}">
                  <a16:creationId xmlns:a16="http://schemas.microsoft.com/office/drawing/2014/main" id="{1DCA3D8D-8B54-4F10-920A-D56880D466ED}"/>
                </a:ext>
              </a:extLst>
            </p:cNvPr>
            <p:cNvGrpSpPr/>
            <p:nvPr/>
          </p:nvGrpSpPr>
          <p:grpSpPr>
            <a:xfrm>
              <a:off x="2956369" y="7105214"/>
              <a:ext cx="855342" cy="401178"/>
              <a:chOff x="2900576" y="7038991"/>
              <a:chExt cx="855342" cy="401178"/>
            </a:xfrm>
          </p:grpSpPr>
          <p:sp>
            <p:nvSpPr>
              <p:cNvPr id="354" name="Arrow: Right 353">
                <a:extLst>
                  <a:ext uri="{FF2B5EF4-FFF2-40B4-BE49-F238E27FC236}">
                    <a16:creationId xmlns:a16="http://schemas.microsoft.com/office/drawing/2014/main" id="{41E81112-7AD1-438D-94C1-E1A84B926FE0}"/>
                  </a:ext>
                </a:extLst>
              </p:cNvPr>
              <p:cNvSpPr/>
              <p:nvPr/>
            </p:nvSpPr>
            <p:spPr>
              <a:xfrm rot="20237402">
                <a:off x="2954867" y="7038991"/>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55" name="Arrow: Right 354">
                <a:extLst>
                  <a:ext uri="{FF2B5EF4-FFF2-40B4-BE49-F238E27FC236}">
                    <a16:creationId xmlns:a16="http://schemas.microsoft.com/office/drawing/2014/main" id="{731FA714-4F47-4B97-8A11-38E5C777CE57}"/>
                  </a:ext>
                </a:extLst>
              </p:cNvPr>
              <p:cNvSpPr/>
              <p:nvPr/>
            </p:nvSpPr>
            <p:spPr>
              <a:xfrm rot="20237402">
                <a:off x="3066698" y="7183144"/>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TextBox 355">
                <a:extLst>
                  <a:ext uri="{FF2B5EF4-FFF2-40B4-BE49-F238E27FC236}">
                    <a16:creationId xmlns:a16="http://schemas.microsoft.com/office/drawing/2014/main" id="{B0FAF049-4010-4D64-A4E9-A44B5A6EAE0B}"/>
                  </a:ext>
                </a:extLst>
              </p:cNvPr>
              <p:cNvSpPr txBox="1"/>
              <p:nvPr/>
            </p:nvSpPr>
            <p:spPr>
              <a:xfrm rot="20237402">
                <a:off x="2900576" y="7052305"/>
                <a:ext cx="70994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 - SL</a:t>
                </a:r>
              </a:p>
            </p:txBody>
          </p:sp>
          <p:sp>
            <p:nvSpPr>
              <p:cNvPr id="357" name="TextBox 356">
                <a:extLst>
                  <a:ext uri="{FF2B5EF4-FFF2-40B4-BE49-F238E27FC236}">
                    <a16:creationId xmlns:a16="http://schemas.microsoft.com/office/drawing/2014/main" id="{8436DCCD-CDA5-4E7B-B855-E8082F5408F5}"/>
                  </a:ext>
                </a:extLst>
              </p:cNvPr>
              <p:cNvSpPr txBox="1"/>
              <p:nvPr/>
            </p:nvSpPr>
            <p:spPr>
              <a:xfrm rot="20237402">
                <a:off x="3016894" y="7193948"/>
                <a:ext cx="709940" cy="246221"/>
              </a:xfrm>
              <a:prstGeom prst="rect">
                <a:avLst/>
              </a:prstGeom>
              <a:noFill/>
            </p:spPr>
            <p:txBody>
              <a:bodyPr wrap="square" rtlCol="0">
                <a:spAutoFit/>
              </a:bodyPr>
              <a:lstStyle/>
              <a:p>
                <a:r>
                  <a:rPr lang="en-US" sz="1000" dirty="0">
                    <a:effectLst>
                      <a:outerShdw blurRad="38100" dist="38100" dir="2700000" algn="tl">
                        <a:srgbClr val="000000">
                          <a:alpha val="43137"/>
                        </a:srgbClr>
                      </a:outerShdw>
                    </a:effectLst>
                  </a:rPr>
                  <a:t>PM - SL</a:t>
                </a:r>
              </a:p>
            </p:txBody>
          </p:sp>
        </p:grpSp>
      </p:grpSp>
      <p:grpSp>
        <p:nvGrpSpPr>
          <p:cNvPr id="417" name="Group 416">
            <a:extLst>
              <a:ext uri="{FF2B5EF4-FFF2-40B4-BE49-F238E27FC236}">
                <a16:creationId xmlns:a16="http://schemas.microsoft.com/office/drawing/2014/main" id="{00FE1BAE-4B53-4A90-832E-EBA49FFE9CDD}"/>
              </a:ext>
            </a:extLst>
          </p:cNvPr>
          <p:cNvGrpSpPr/>
          <p:nvPr/>
        </p:nvGrpSpPr>
        <p:grpSpPr>
          <a:xfrm>
            <a:off x="9789985" y="4148895"/>
            <a:ext cx="2173769" cy="2300228"/>
            <a:chOff x="10410620" y="4187209"/>
            <a:chExt cx="2173769" cy="2300228"/>
          </a:xfrm>
        </p:grpSpPr>
        <p:grpSp>
          <p:nvGrpSpPr>
            <p:cNvPr id="125" name="Group 124">
              <a:extLst>
                <a:ext uri="{FF2B5EF4-FFF2-40B4-BE49-F238E27FC236}">
                  <a16:creationId xmlns:a16="http://schemas.microsoft.com/office/drawing/2014/main" id="{2886B31E-F848-43E1-BD2E-033CE0180924}"/>
                </a:ext>
              </a:extLst>
            </p:cNvPr>
            <p:cNvGrpSpPr/>
            <p:nvPr/>
          </p:nvGrpSpPr>
          <p:grpSpPr>
            <a:xfrm>
              <a:off x="10410620" y="4187209"/>
              <a:ext cx="2173769" cy="2300228"/>
              <a:chOff x="9532883" y="4085970"/>
              <a:chExt cx="2173769" cy="2300228"/>
            </a:xfrm>
          </p:grpSpPr>
          <p:sp>
            <p:nvSpPr>
              <p:cNvPr id="147" name="TextBox 146">
                <a:extLst>
                  <a:ext uri="{FF2B5EF4-FFF2-40B4-BE49-F238E27FC236}">
                    <a16:creationId xmlns:a16="http://schemas.microsoft.com/office/drawing/2014/main" id="{97D88C86-0A28-4BEF-948A-76B2E5AAE9E0}"/>
                  </a:ext>
                </a:extLst>
              </p:cNvPr>
              <p:cNvSpPr txBox="1"/>
              <p:nvPr/>
            </p:nvSpPr>
            <p:spPr>
              <a:xfrm>
                <a:off x="9532883" y="4085970"/>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15</a:t>
                </a:r>
                <a:r>
                  <a:rPr lang="en-US" sz="1200" b="1" baseline="30000" dirty="0"/>
                  <a:t>th</a:t>
                </a:r>
                <a:r>
                  <a:rPr lang="en-US" sz="1200" b="1" dirty="0"/>
                  <a:t> Street NW (west)</a:t>
                </a:r>
              </a:p>
            </p:txBody>
          </p:sp>
          <p:pic>
            <p:nvPicPr>
              <p:cNvPr id="148" name="Picture 147" descr="A close up of a map&#10;&#10;Description automatically generated">
                <a:extLst>
                  <a:ext uri="{FF2B5EF4-FFF2-40B4-BE49-F238E27FC236}">
                    <a16:creationId xmlns:a16="http://schemas.microsoft.com/office/drawing/2014/main" id="{E702DA21-8FB6-4B19-982A-895C42F1D05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9342" t="39591" r="34245" b="38920"/>
              <a:stretch/>
            </p:blipFill>
            <p:spPr>
              <a:xfrm>
                <a:off x="9537803" y="4548521"/>
                <a:ext cx="2163931" cy="1837677"/>
              </a:xfrm>
              <a:prstGeom prst="rect">
                <a:avLst/>
              </a:prstGeom>
              <a:ln>
                <a:solidFill>
                  <a:schemeClr val="tx1"/>
                </a:solidFill>
              </a:ln>
            </p:spPr>
          </p:pic>
          <p:grpSp>
            <p:nvGrpSpPr>
              <p:cNvPr id="149" name="Group 148">
                <a:extLst>
                  <a:ext uri="{FF2B5EF4-FFF2-40B4-BE49-F238E27FC236}">
                    <a16:creationId xmlns:a16="http://schemas.microsoft.com/office/drawing/2014/main" id="{B7DCE748-1FEE-47A7-A6EC-4F66E40B67A7}"/>
                  </a:ext>
                </a:extLst>
              </p:cNvPr>
              <p:cNvGrpSpPr/>
              <p:nvPr/>
            </p:nvGrpSpPr>
            <p:grpSpPr>
              <a:xfrm>
                <a:off x="10462133" y="5256819"/>
                <a:ext cx="363353" cy="350055"/>
                <a:chOff x="582469" y="4195805"/>
                <a:chExt cx="409796" cy="391695"/>
              </a:xfrm>
              <a:solidFill>
                <a:srgbClr val="92D050"/>
              </a:solidFill>
            </p:grpSpPr>
            <p:sp>
              <p:nvSpPr>
                <p:cNvPr id="150" name="Partial Circle 149">
                  <a:extLst>
                    <a:ext uri="{FF2B5EF4-FFF2-40B4-BE49-F238E27FC236}">
                      <a16:creationId xmlns:a16="http://schemas.microsoft.com/office/drawing/2014/main" id="{6083CD97-134F-4F03-8571-247295A52392}"/>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1" name="Partial Circle 150">
                  <a:extLst>
                    <a:ext uri="{FF2B5EF4-FFF2-40B4-BE49-F238E27FC236}">
                      <a16:creationId xmlns:a16="http://schemas.microsoft.com/office/drawing/2014/main" id="{08A5183E-6446-4741-B7B9-6761EF9565EE}"/>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2" name="Arrow: Right 151">
                <a:extLst>
                  <a:ext uri="{FF2B5EF4-FFF2-40B4-BE49-F238E27FC236}">
                    <a16:creationId xmlns:a16="http://schemas.microsoft.com/office/drawing/2014/main" id="{5A15B61C-6386-4E0F-BF27-FF8F3774F335}"/>
                  </a:ext>
                </a:extLst>
              </p:cNvPr>
              <p:cNvSpPr/>
              <p:nvPr/>
            </p:nvSpPr>
            <p:spPr>
              <a:xfrm>
                <a:off x="9737827" y="524887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3" name="Arrow: Right 152">
                <a:extLst>
                  <a:ext uri="{FF2B5EF4-FFF2-40B4-BE49-F238E27FC236}">
                    <a16:creationId xmlns:a16="http://schemas.microsoft.com/office/drawing/2014/main" id="{785DD5BC-DF63-4FD7-9C4A-52E59B343449}"/>
                  </a:ext>
                </a:extLst>
              </p:cNvPr>
              <p:cNvSpPr/>
              <p:nvPr/>
            </p:nvSpPr>
            <p:spPr>
              <a:xfrm>
                <a:off x="9737828" y="5467359"/>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Arrow: Right 153">
                <a:extLst>
                  <a:ext uri="{FF2B5EF4-FFF2-40B4-BE49-F238E27FC236}">
                    <a16:creationId xmlns:a16="http://schemas.microsoft.com/office/drawing/2014/main" id="{B5061699-4D60-4A35-9041-191602AAFEEA}"/>
                  </a:ext>
                </a:extLst>
              </p:cNvPr>
              <p:cNvSpPr/>
              <p:nvPr/>
            </p:nvSpPr>
            <p:spPr>
              <a:xfrm rot="10800000">
                <a:off x="10887442" y="5248873"/>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5" name="Arrow: Right 154">
                <a:extLst>
                  <a:ext uri="{FF2B5EF4-FFF2-40B4-BE49-F238E27FC236}">
                    <a16:creationId xmlns:a16="http://schemas.microsoft.com/office/drawing/2014/main" id="{6885C49F-E178-4B5A-9407-DF49AB1303A1}"/>
                  </a:ext>
                </a:extLst>
              </p:cNvPr>
              <p:cNvSpPr/>
              <p:nvPr/>
            </p:nvSpPr>
            <p:spPr>
              <a:xfrm rot="10800000">
                <a:off x="10887443" y="5467358"/>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Arrow: Right 155">
                <a:extLst>
                  <a:ext uri="{FF2B5EF4-FFF2-40B4-BE49-F238E27FC236}">
                    <a16:creationId xmlns:a16="http://schemas.microsoft.com/office/drawing/2014/main" id="{F7366A95-2C00-46B1-AD05-FA4491C69274}"/>
                  </a:ext>
                </a:extLst>
              </p:cNvPr>
              <p:cNvSpPr/>
              <p:nvPr/>
            </p:nvSpPr>
            <p:spPr>
              <a:xfrm rot="16200000">
                <a:off x="10237352" y="5893868"/>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7" name="Arrow: Right 156">
                <a:extLst>
                  <a:ext uri="{FF2B5EF4-FFF2-40B4-BE49-F238E27FC236}">
                    <a16:creationId xmlns:a16="http://schemas.microsoft.com/office/drawing/2014/main" id="{2F2762B4-6EF7-4CBA-9EED-726183CA0318}"/>
                  </a:ext>
                </a:extLst>
              </p:cNvPr>
              <p:cNvSpPr/>
              <p:nvPr/>
            </p:nvSpPr>
            <p:spPr>
              <a:xfrm rot="16200000">
                <a:off x="10472086" y="5893867"/>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Arrow: Right 157">
                <a:extLst>
                  <a:ext uri="{FF2B5EF4-FFF2-40B4-BE49-F238E27FC236}">
                    <a16:creationId xmlns:a16="http://schemas.microsoft.com/office/drawing/2014/main" id="{DBBEFF93-1955-46CB-BEDD-872A98303600}"/>
                  </a:ext>
                </a:extLst>
              </p:cNvPr>
              <p:cNvSpPr/>
              <p:nvPr/>
            </p:nvSpPr>
            <p:spPr>
              <a:xfrm rot="5400000">
                <a:off x="10265532" y="4815229"/>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9" name="Arrow: Right 158">
                <a:extLst>
                  <a:ext uri="{FF2B5EF4-FFF2-40B4-BE49-F238E27FC236}">
                    <a16:creationId xmlns:a16="http://schemas.microsoft.com/office/drawing/2014/main" id="{6C8167A3-6B21-478B-8341-9E57CF904792}"/>
                  </a:ext>
                </a:extLst>
              </p:cNvPr>
              <p:cNvSpPr/>
              <p:nvPr/>
            </p:nvSpPr>
            <p:spPr>
              <a:xfrm rot="5400000">
                <a:off x="10494228" y="4815229"/>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5435C9C3-7331-4B9C-8F84-861DCEC40287}"/>
                  </a:ext>
                </a:extLst>
              </p:cNvPr>
              <p:cNvSpPr txBox="1"/>
              <p:nvPr/>
            </p:nvSpPr>
            <p:spPr>
              <a:xfrm>
                <a:off x="11264557" y="524016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63" name="TextBox 162">
                <a:extLst>
                  <a:ext uri="{FF2B5EF4-FFF2-40B4-BE49-F238E27FC236}">
                    <a16:creationId xmlns:a16="http://schemas.microsoft.com/office/drawing/2014/main" id="{04E82232-C747-4C06-84AE-FA1DD220EDFF}"/>
                  </a:ext>
                </a:extLst>
              </p:cNvPr>
              <p:cNvSpPr txBox="1"/>
              <p:nvPr/>
            </p:nvSpPr>
            <p:spPr>
              <a:xfrm>
                <a:off x="11259787" y="545876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64" name="TextBox 163">
                <a:extLst>
                  <a:ext uri="{FF2B5EF4-FFF2-40B4-BE49-F238E27FC236}">
                    <a16:creationId xmlns:a16="http://schemas.microsoft.com/office/drawing/2014/main" id="{0015122D-B43C-4463-A454-9DF123793372}"/>
                  </a:ext>
                </a:extLst>
              </p:cNvPr>
              <p:cNvSpPr txBox="1"/>
              <p:nvPr/>
            </p:nvSpPr>
            <p:spPr>
              <a:xfrm rot="16200000">
                <a:off x="10357918" y="6058240"/>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65" name="TextBox 164">
                <a:extLst>
                  <a:ext uri="{FF2B5EF4-FFF2-40B4-BE49-F238E27FC236}">
                    <a16:creationId xmlns:a16="http://schemas.microsoft.com/office/drawing/2014/main" id="{ED6E4672-37F3-489F-8FC3-71DB418B211E}"/>
                  </a:ext>
                </a:extLst>
              </p:cNvPr>
              <p:cNvSpPr txBox="1"/>
              <p:nvPr/>
            </p:nvSpPr>
            <p:spPr>
              <a:xfrm rot="16200000">
                <a:off x="10596157" y="606777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66" name="TextBox 165">
                <a:extLst>
                  <a:ext uri="{FF2B5EF4-FFF2-40B4-BE49-F238E27FC236}">
                    <a16:creationId xmlns:a16="http://schemas.microsoft.com/office/drawing/2014/main" id="{747DF95D-20C4-4160-854B-0C18B342A10D}"/>
                  </a:ext>
                </a:extLst>
              </p:cNvPr>
              <p:cNvSpPr txBox="1"/>
              <p:nvPr/>
            </p:nvSpPr>
            <p:spPr>
              <a:xfrm rot="5323067">
                <a:off x="10377716" y="465878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67" name="TextBox 166">
                <a:extLst>
                  <a:ext uri="{FF2B5EF4-FFF2-40B4-BE49-F238E27FC236}">
                    <a16:creationId xmlns:a16="http://schemas.microsoft.com/office/drawing/2014/main" id="{887FBA4E-0AE7-4C37-B042-E702F879A2C1}"/>
                  </a:ext>
                </a:extLst>
              </p:cNvPr>
              <p:cNvSpPr txBox="1"/>
              <p:nvPr/>
            </p:nvSpPr>
            <p:spPr>
              <a:xfrm rot="5323067">
                <a:off x="10601976" y="4662434"/>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sp>
          <p:nvSpPr>
            <p:cNvPr id="415" name="TextBox 414">
              <a:extLst>
                <a:ext uri="{FF2B5EF4-FFF2-40B4-BE49-F238E27FC236}">
                  <a16:creationId xmlns:a16="http://schemas.microsoft.com/office/drawing/2014/main" id="{EAF38E70-190F-4487-AD0E-CDACDCD65D4B}"/>
                </a:ext>
              </a:extLst>
            </p:cNvPr>
            <p:cNvSpPr txBox="1"/>
            <p:nvPr/>
          </p:nvSpPr>
          <p:spPr>
            <a:xfrm>
              <a:off x="10580518" y="5349998"/>
              <a:ext cx="377026" cy="246221"/>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rPr>
                <a:t>AM</a:t>
              </a:r>
            </a:p>
          </p:txBody>
        </p:sp>
        <p:sp>
          <p:nvSpPr>
            <p:cNvPr id="416" name="TextBox 415">
              <a:extLst>
                <a:ext uri="{FF2B5EF4-FFF2-40B4-BE49-F238E27FC236}">
                  <a16:creationId xmlns:a16="http://schemas.microsoft.com/office/drawing/2014/main" id="{FFE9D396-A037-416B-B9C7-6C3763EB679E}"/>
                </a:ext>
              </a:extLst>
            </p:cNvPr>
            <p:cNvSpPr txBox="1"/>
            <p:nvPr/>
          </p:nvSpPr>
          <p:spPr>
            <a:xfrm>
              <a:off x="10575748" y="5568597"/>
              <a:ext cx="377026" cy="246221"/>
            </a:xfrm>
            <a:prstGeom prst="rect">
              <a:avLst/>
            </a:prstGeom>
            <a:noFill/>
          </p:spPr>
          <p:txBody>
            <a:bodyPr wrap="square" rtlCol="0">
              <a:spAutoFit/>
            </a:bodyPr>
            <a:lstStyle>
              <a:defPPr>
                <a:defRPr lang="en-US"/>
              </a:defPPr>
              <a:lvl1pPr>
                <a:defRPr sz="1000">
                  <a:solidFill>
                    <a:schemeClr val="bg1"/>
                  </a:solidFill>
                  <a:effectLst>
                    <a:outerShdw blurRad="38100" dist="38100" dir="2700000" algn="tl">
                      <a:srgbClr val="000000">
                        <a:alpha val="43137"/>
                      </a:srgbClr>
                    </a:outerShdw>
                  </a:effectLst>
                </a:defRPr>
              </a:lvl1pPr>
            </a:lstStyle>
            <a:p>
              <a:r>
                <a:rPr lang="en-US" dirty="0"/>
                <a:t>PM</a:t>
              </a:r>
            </a:p>
          </p:txBody>
        </p:sp>
      </p:grpSp>
      <p:sp>
        <p:nvSpPr>
          <p:cNvPr id="418" name="TextBox 417">
            <a:extLst>
              <a:ext uri="{FF2B5EF4-FFF2-40B4-BE49-F238E27FC236}">
                <a16:creationId xmlns:a16="http://schemas.microsoft.com/office/drawing/2014/main" id="{F6CF34FA-3E28-4D90-BF97-4B19953E85EE}"/>
              </a:ext>
            </a:extLst>
          </p:cNvPr>
          <p:cNvSpPr txBox="1"/>
          <p:nvPr/>
        </p:nvSpPr>
        <p:spPr>
          <a:xfrm>
            <a:off x="4556920" y="1036241"/>
            <a:ext cx="2143234" cy="461665"/>
          </a:xfrm>
          <a:prstGeom prst="rect">
            <a:avLst/>
          </a:prstGeom>
          <a:solidFill>
            <a:schemeClr val="accent6"/>
          </a:solidFill>
        </p:spPr>
        <p:txBody>
          <a:bodyPr wrap="square" rtlCol="0">
            <a:spAutoFit/>
          </a:bodyPr>
          <a:lstStyle/>
          <a:p>
            <a:pPr algn="ctr"/>
            <a:r>
              <a:rPr lang="en-US" sz="2400"/>
              <a:t>21</a:t>
            </a:r>
            <a:r>
              <a:rPr lang="en-US" sz="2400" baseline="30000"/>
              <a:t>st</a:t>
            </a:r>
            <a:r>
              <a:rPr lang="en-US" sz="2400"/>
              <a:t> Street</a:t>
            </a:r>
          </a:p>
        </p:txBody>
      </p:sp>
      <p:sp>
        <p:nvSpPr>
          <p:cNvPr id="419" name="TextBox 418">
            <a:extLst>
              <a:ext uri="{FF2B5EF4-FFF2-40B4-BE49-F238E27FC236}">
                <a16:creationId xmlns:a16="http://schemas.microsoft.com/office/drawing/2014/main" id="{488F34BB-6C52-4937-91CE-6C718C385A00}"/>
              </a:ext>
            </a:extLst>
          </p:cNvPr>
          <p:cNvSpPr txBox="1"/>
          <p:nvPr/>
        </p:nvSpPr>
        <p:spPr>
          <a:xfrm>
            <a:off x="7176006" y="1036240"/>
            <a:ext cx="2143234" cy="461665"/>
          </a:xfrm>
          <a:prstGeom prst="rect">
            <a:avLst/>
          </a:prstGeom>
          <a:solidFill>
            <a:schemeClr val="accent6"/>
          </a:solidFill>
        </p:spPr>
        <p:txBody>
          <a:bodyPr wrap="square" rtlCol="0">
            <a:spAutoFit/>
          </a:bodyPr>
          <a:lstStyle/>
          <a:p>
            <a:pPr algn="ctr"/>
            <a:r>
              <a:rPr lang="en-US" sz="2400"/>
              <a:t>CT Avenue</a:t>
            </a:r>
          </a:p>
        </p:txBody>
      </p:sp>
      <p:sp>
        <p:nvSpPr>
          <p:cNvPr id="420" name="TextBox 419">
            <a:extLst>
              <a:ext uri="{FF2B5EF4-FFF2-40B4-BE49-F238E27FC236}">
                <a16:creationId xmlns:a16="http://schemas.microsoft.com/office/drawing/2014/main" id="{0F11F9B7-BEE0-4CC1-A532-ACF2C15CB497}"/>
              </a:ext>
            </a:extLst>
          </p:cNvPr>
          <p:cNvSpPr txBox="1"/>
          <p:nvPr/>
        </p:nvSpPr>
        <p:spPr>
          <a:xfrm>
            <a:off x="9829294" y="1036239"/>
            <a:ext cx="2143234" cy="461665"/>
          </a:xfrm>
          <a:prstGeom prst="rect">
            <a:avLst/>
          </a:prstGeom>
          <a:solidFill>
            <a:schemeClr val="accent6"/>
          </a:solidFill>
        </p:spPr>
        <p:txBody>
          <a:bodyPr wrap="square" rtlCol="0">
            <a:spAutoFit/>
          </a:bodyPr>
          <a:lstStyle/>
          <a:p>
            <a:pPr algn="ctr"/>
            <a:r>
              <a:rPr lang="en-US" sz="2400"/>
              <a:t>15</a:t>
            </a:r>
            <a:r>
              <a:rPr lang="en-US" sz="2400" baseline="30000"/>
              <a:t>th</a:t>
            </a:r>
            <a:r>
              <a:rPr lang="en-US" sz="2400"/>
              <a:t> Street</a:t>
            </a:r>
          </a:p>
        </p:txBody>
      </p:sp>
      <p:sp>
        <p:nvSpPr>
          <p:cNvPr id="421" name="Rectangle 420">
            <a:extLst>
              <a:ext uri="{FF2B5EF4-FFF2-40B4-BE49-F238E27FC236}">
                <a16:creationId xmlns:a16="http://schemas.microsoft.com/office/drawing/2014/main" id="{C4656BA2-67D6-4B2E-85B8-2454713A7FB8}"/>
              </a:ext>
            </a:extLst>
          </p:cNvPr>
          <p:cNvSpPr/>
          <p:nvPr/>
        </p:nvSpPr>
        <p:spPr>
          <a:xfrm rot="16200000">
            <a:off x="2983400" y="5142545"/>
            <a:ext cx="2256106" cy="369332"/>
          </a:xfrm>
          <a:prstGeom prst="rect">
            <a:avLst/>
          </a:prstGeom>
          <a:solidFill>
            <a:srgbClr val="00B050"/>
          </a:solidFill>
        </p:spPr>
        <p:txBody>
          <a:bodyPr wrap="square">
            <a:spAutoFit/>
          </a:bodyPr>
          <a:lstStyle/>
          <a:p>
            <a:pPr algn="ctr"/>
            <a:r>
              <a:rPr lang="en-US" b="1">
                <a:solidFill>
                  <a:schemeClr val="bg1"/>
                </a:solidFill>
              </a:rPr>
              <a:t>Hybrid Alternative</a:t>
            </a:r>
            <a:endParaRPr lang="en-US">
              <a:solidFill>
                <a:schemeClr val="bg1"/>
              </a:solidFill>
            </a:endParaRPr>
          </a:p>
        </p:txBody>
      </p:sp>
      <p:grpSp>
        <p:nvGrpSpPr>
          <p:cNvPr id="206" name="Group 205">
            <a:extLst>
              <a:ext uri="{FF2B5EF4-FFF2-40B4-BE49-F238E27FC236}">
                <a16:creationId xmlns:a16="http://schemas.microsoft.com/office/drawing/2014/main" id="{E33151D4-D7BB-44BF-8311-187A89B325EE}"/>
              </a:ext>
            </a:extLst>
          </p:cNvPr>
          <p:cNvGrpSpPr/>
          <p:nvPr/>
        </p:nvGrpSpPr>
        <p:grpSpPr>
          <a:xfrm>
            <a:off x="276356" y="3728875"/>
            <a:ext cx="3124575" cy="2870949"/>
            <a:chOff x="8734284" y="897509"/>
            <a:chExt cx="3124575" cy="2870949"/>
          </a:xfrm>
        </p:grpSpPr>
        <p:grpSp>
          <p:nvGrpSpPr>
            <p:cNvPr id="207" name="Group 206">
              <a:extLst>
                <a:ext uri="{FF2B5EF4-FFF2-40B4-BE49-F238E27FC236}">
                  <a16:creationId xmlns:a16="http://schemas.microsoft.com/office/drawing/2014/main" id="{8512E862-A0B7-4989-8045-F97E5BAE23B3}"/>
                </a:ext>
              </a:extLst>
            </p:cNvPr>
            <p:cNvGrpSpPr/>
            <p:nvPr/>
          </p:nvGrpSpPr>
          <p:grpSpPr>
            <a:xfrm>
              <a:off x="8788611" y="916040"/>
              <a:ext cx="3070248" cy="2807178"/>
              <a:chOff x="5448649" y="4653921"/>
              <a:chExt cx="3070248" cy="1774642"/>
            </a:xfrm>
          </p:grpSpPr>
          <p:sp>
            <p:nvSpPr>
              <p:cNvPr id="216" name="Rectangle 215">
                <a:extLst>
                  <a:ext uri="{FF2B5EF4-FFF2-40B4-BE49-F238E27FC236}">
                    <a16:creationId xmlns:a16="http://schemas.microsoft.com/office/drawing/2014/main" id="{CBC20604-7A29-44C6-A6D5-1B588D357894}"/>
                  </a:ext>
                </a:extLst>
              </p:cNvPr>
              <p:cNvSpPr/>
              <p:nvPr/>
            </p:nvSpPr>
            <p:spPr>
              <a:xfrm>
                <a:off x="5448649" y="4653921"/>
                <a:ext cx="2934513" cy="1774642"/>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Content Placeholder 2">
                <a:extLst>
                  <a:ext uri="{FF2B5EF4-FFF2-40B4-BE49-F238E27FC236}">
                    <a16:creationId xmlns:a16="http://schemas.microsoft.com/office/drawing/2014/main" id="{61847F23-9F5C-4DBF-B26A-0631D183BA0F}"/>
                  </a:ext>
                </a:extLst>
              </p:cNvPr>
              <p:cNvSpPr txBox="1">
                <a:spLocks/>
              </p:cNvSpPr>
              <p:nvPr/>
            </p:nvSpPr>
            <p:spPr>
              <a:xfrm>
                <a:off x="6228920" y="4916584"/>
                <a:ext cx="2289977"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0-35 Seconds of Delay </a:t>
                </a:r>
              </a:p>
            </p:txBody>
          </p:sp>
          <p:sp>
            <p:nvSpPr>
              <p:cNvPr id="218" name="Content Placeholder 2">
                <a:extLst>
                  <a:ext uri="{FF2B5EF4-FFF2-40B4-BE49-F238E27FC236}">
                    <a16:creationId xmlns:a16="http://schemas.microsoft.com/office/drawing/2014/main" id="{08BAC590-99EC-4964-B2AF-604A9DA2F75C}"/>
                  </a:ext>
                </a:extLst>
              </p:cNvPr>
              <p:cNvSpPr txBox="1">
                <a:spLocks/>
              </p:cNvSpPr>
              <p:nvPr/>
            </p:nvSpPr>
            <p:spPr>
              <a:xfrm>
                <a:off x="6228921" y="5232665"/>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35-55 Seconds of Delay </a:t>
                </a:r>
              </a:p>
            </p:txBody>
          </p:sp>
          <p:sp>
            <p:nvSpPr>
              <p:cNvPr id="219" name="Content Placeholder 2">
                <a:extLst>
                  <a:ext uri="{FF2B5EF4-FFF2-40B4-BE49-F238E27FC236}">
                    <a16:creationId xmlns:a16="http://schemas.microsoft.com/office/drawing/2014/main" id="{2F4E728B-2F4C-43D8-A953-0B848A5D5FF2}"/>
                  </a:ext>
                </a:extLst>
              </p:cNvPr>
              <p:cNvSpPr txBox="1">
                <a:spLocks/>
              </p:cNvSpPr>
              <p:nvPr/>
            </p:nvSpPr>
            <p:spPr>
              <a:xfrm>
                <a:off x="6228921" y="5529257"/>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55-80 Seconds of Delay </a:t>
                </a:r>
              </a:p>
            </p:txBody>
          </p:sp>
          <p:sp>
            <p:nvSpPr>
              <p:cNvPr id="220" name="Content Placeholder 2">
                <a:extLst>
                  <a:ext uri="{FF2B5EF4-FFF2-40B4-BE49-F238E27FC236}">
                    <a16:creationId xmlns:a16="http://schemas.microsoft.com/office/drawing/2014/main" id="{54BE8B09-8078-4D72-A2A1-2E81C6683921}"/>
                  </a:ext>
                </a:extLst>
              </p:cNvPr>
              <p:cNvSpPr txBox="1">
                <a:spLocks/>
              </p:cNvSpPr>
              <p:nvPr/>
            </p:nvSpPr>
            <p:spPr>
              <a:xfrm>
                <a:off x="6228921" y="5798018"/>
                <a:ext cx="2154241"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80+Seconds of Delay </a:t>
                </a:r>
              </a:p>
            </p:txBody>
          </p:sp>
        </p:grpSp>
        <p:grpSp>
          <p:nvGrpSpPr>
            <p:cNvPr id="208" name="Group 207">
              <a:extLst>
                <a:ext uri="{FF2B5EF4-FFF2-40B4-BE49-F238E27FC236}">
                  <a16:creationId xmlns:a16="http://schemas.microsoft.com/office/drawing/2014/main" id="{F64C1751-3EE4-45AB-B352-FECDBB6D9830}"/>
                </a:ext>
              </a:extLst>
            </p:cNvPr>
            <p:cNvGrpSpPr/>
            <p:nvPr/>
          </p:nvGrpSpPr>
          <p:grpSpPr>
            <a:xfrm rot="5400000">
              <a:off x="7905563" y="1726230"/>
              <a:ext cx="2870949" cy="1213507"/>
              <a:chOff x="1891579" y="2066791"/>
              <a:chExt cx="1814956" cy="1213507"/>
            </a:xfrm>
          </p:grpSpPr>
          <p:grpSp>
            <p:nvGrpSpPr>
              <p:cNvPr id="209" name="Group 208">
                <a:extLst>
                  <a:ext uri="{FF2B5EF4-FFF2-40B4-BE49-F238E27FC236}">
                    <a16:creationId xmlns:a16="http://schemas.microsoft.com/office/drawing/2014/main" id="{3A8BCA13-71E3-4635-B34A-4DDBCC5BCD8E}"/>
                  </a:ext>
                </a:extLst>
              </p:cNvPr>
              <p:cNvGrpSpPr/>
              <p:nvPr/>
            </p:nvGrpSpPr>
            <p:grpSpPr>
              <a:xfrm>
                <a:off x="2186515" y="2478935"/>
                <a:ext cx="1198292" cy="367624"/>
                <a:chOff x="7852356" y="2444382"/>
                <a:chExt cx="4195519" cy="388343"/>
              </a:xfrm>
            </p:grpSpPr>
            <p:sp>
              <p:nvSpPr>
                <p:cNvPr id="212" name="Content Placeholder 2">
                  <a:extLst>
                    <a:ext uri="{FF2B5EF4-FFF2-40B4-BE49-F238E27FC236}">
                      <a16:creationId xmlns:a16="http://schemas.microsoft.com/office/drawing/2014/main" id="{79BDCA61-763C-46AF-8681-14CAE0F98E6F}"/>
                    </a:ext>
                  </a:extLst>
                </p:cNvPr>
                <p:cNvSpPr txBox="1">
                  <a:spLocks/>
                </p:cNvSpPr>
                <p:nvPr/>
              </p:nvSpPr>
              <p:spPr>
                <a:xfrm>
                  <a:off x="9941124" y="2444383"/>
                  <a:ext cx="1058459" cy="388342"/>
                </a:xfrm>
                <a:prstGeom prst="rect">
                  <a:avLst/>
                </a:prstGeom>
                <a:solidFill>
                  <a:schemeClr val="accent4"/>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13" name="Content Placeholder 2">
                  <a:extLst>
                    <a:ext uri="{FF2B5EF4-FFF2-40B4-BE49-F238E27FC236}">
                      <a16:creationId xmlns:a16="http://schemas.microsoft.com/office/drawing/2014/main" id="{A94805DF-4DA3-48AA-9551-32FC1A2C65B5}"/>
                    </a:ext>
                  </a:extLst>
                </p:cNvPr>
                <p:cNvSpPr txBox="1">
                  <a:spLocks/>
                </p:cNvSpPr>
                <p:nvPr/>
              </p:nvSpPr>
              <p:spPr>
                <a:xfrm>
                  <a:off x="10989416" y="2444383"/>
                  <a:ext cx="1058459" cy="388341"/>
                </a:xfrm>
                <a:prstGeom prst="rect">
                  <a:avLst/>
                </a:prstGeom>
                <a:solidFill>
                  <a:schemeClr val="accent1"/>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14" name="Content Placeholder 2">
                  <a:extLst>
                    <a:ext uri="{FF2B5EF4-FFF2-40B4-BE49-F238E27FC236}">
                      <a16:creationId xmlns:a16="http://schemas.microsoft.com/office/drawing/2014/main" id="{7F778D3D-4DC4-4006-BA88-85218ACE232D}"/>
                    </a:ext>
                  </a:extLst>
                </p:cNvPr>
                <p:cNvSpPr txBox="1">
                  <a:spLocks/>
                </p:cNvSpPr>
                <p:nvPr/>
              </p:nvSpPr>
              <p:spPr>
                <a:xfrm>
                  <a:off x="8900648" y="2444382"/>
                  <a:ext cx="1058459" cy="388342"/>
                </a:xfrm>
                <a:prstGeom prst="rect">
                  <a:avLst/>
                </a:prstGeom>
                <a:solidFill>
                  <a:schemeClr val="accent5">
                    <a:lumMod val="75000"/>
                  </a:schemeClr>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highlight>
                      <a:srgbClr val="FFFF00"/>
                    </a:highlight>
                  </a:endParaRPr>
                </a:p>
              </p:txBody>
            </p:sp>
            <p:sp>
              <p:nvSpPr>
                <p:cNvPr id="215" name="Content Placeholder 2">
                  <a:extLst>
                    <a:ext uri="{FF2B5EF4-FFF2-40B4-BE49-F238E27FC236}">
                      <a16:creationId xmlns:a16="http://schemas.microsoft.com/office/drawing/2014/main" id="{814D2E9C-3721-434D-9DB9-59C933C45EC1}"/>
                    </a:ext>
                  </a:extLst>
                </p:cNvPr>
                <p:cNvSpPr txBox="1">
                  <a:spLocks/>
                </p:cNvSpPr>
                <p:nvPr/>
              </p:nvSpPr>
              <p:spPr>
                <a:xfrm>
                  <a:off x="7852356" y="2448371"/>
                  <a:ext cx="1058459" cy="380364"/>
                </a:xfrm>
                <a:prstGeom prst="rect">
                  <a:avLst/>
                </a:prstGeom>
                <a:solidFill>
                  <a:schemeClr val="accent3"/>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grpSp>
          <p:sp>
            <p:nvSpPr>
              <p:cNvPr id="210" name="Content Placeholder 2">
                <a:extLst>
                  <a:ext uri="{FF2B5EF4-FFF2-40B4-BE49-F238E27FC236}">
                    <a16:creationId xmlns:a16="http://schemas.microsoft.com/office/drawing/2014/main" id="{02478FBB-983C-44D5-9D35-A2D838271A6B}"/>
                  </a:ext>
                </a:extLst>
              </p:cNvPr>
              <p:cNvSpPr txBox="1">
                <a:spLocks/>
              </p:cNvSpPr>
              <p:nvPr/>
            </p:nvSpPr>
            <p:spPr>
              <a:xfrm rot="16200000">
                <a:off x="1479701" y="2500262"/>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Good</a:t>
                </a:r>
              </a:p>
            </p:txBody>
          </p:sp>
          <p:sp>
            <p:nvSpPr>
              <p:cNvPr id="211" name="Content Placeholder 2">
                <a:extLst>
                  <a:ext uri="{FF2B5EF4-FFF2-40B4-BE49-F238E27FC236}">
                    <a16:creationId xmlns:a16="http://schemas.microsoft.com/office/drawing/2014/main" id="{3172687E-4976-4BE4-9E45-F081BEB937B9}"/>
                  </a:ext>
                </a:extLst>
              </p:cNvPr>
              <p:cNvSpPr txBox="1">
                <a:spLocks/>
              </p:cNvSpPr>
              <p:nvPr/>
            </p:nvSpPr>
            <p:spPr>
              <a:xfrm rot="16200000">
                <a:off x="2926499" y="2478669"/>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Poor</a:t>
                </a:r>
              </a:p>
            </p:txBody>
          </p:sp>
        </p:grpSp>
      </p:grpSp>
      <p:grpSp>
        <p:nvGrpSpPr>
          <p:cNvPr id="221" name="Group 220">
            <a:extLst>
              <a:ext uri="{FF2B5EF4-FFF2-40B4-BE49-F238E27FC236}">
                <a16:creationId xmlns:a16="http://schemas.microsoft.com/office/drawing/2014/main" id="{0DB87209-B570-47CD-93BD-C4CD8530ACD1}"/>
              </a:ext>
            </a:extLst>
          </p:cNvPr>
          <p:cNvGrpSpPr/>
          <p:nvPr/>
        </p:nvGrpSpPr>
        <p:grpSpPr>
          <a:xfrm>
            <a:off x="98681" y="1308151"/>
            <a:ext cx="3285643" cy="2262272"/>
            <a:chOff x="425159" y="4813979"/>
            <a:chExt cx="3285643" cy="2262272"/>
          </a:xfrm>
        </p:grpSpPr>
        <p:grpSp>
          <p:nvGrpSpPr>
            <p:cNvPr id="222" name="Group 221">
              <a:extLst>
                <a:ext uri="{FF2B5EF4-FFF2-40B4-BE49-F238E27FC236}">
                  <a16:creationId xmlns:a16="http://schemas.microsoft.com/office/drawing/2014/main" id="{6F257B3A-77F8-4B50-8BF0-D479BBD7CBE6}"/>
                </a:ext>
              </a:extLst>
            </p:cNvPr>
            <p:cNvGrpSpPr/>
            <p:nvPr/>
          </p:nvGrpSpPr>
          <p:grpSpPr>
            <a:xfrm>
              <a:off x="894918" y="5235552"/>
              <a:ext cx="2247267" cy="528025"/>
              <a:chOff x="10169344" y="1647408"/>
              <a:chExt cx="2247267" cy="528025"/>
            </a:xfrm>
          </p:grpSpPr>
          <p:sp>
            <p:nvSpPr>
              <p:cNvPr id="231" name="Partial Circle 230">
                <a:extLst>
                  <a:ext uri="{FF2B5EF4-FFF2-40B4-BE49-F238E27FC236}">
                    <a16:creationId xmlns:a16="http://schemas.microsoft.com/office/drawing/2014/main" id="{860351E1-8A50-4DF8-A224-A9BF01497900}"/>
                  </a:ext>
                </a:extLst>
              </p:cNvPr>
              <p:cNvSpPr/>
              <p:nvPr/>
            </p:nvSpPr>
            <p:spPr>
              <a:xfrm rot="10800000">
                <a:off x="11075905" y="1647408"/>
                <a:ext cx="552428" cy="528025"/>
              </a:xfrm>
              <a:prstGeom prst="pie">
                <a:avLst>
                  <a:gd name="adj1" fmla="val 5336220"/>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2" name="Partial Circle 231">
                <a:extLst>
                  <a:ext uri="{FF2B5EF4-FFF2-40B4-BE49-F238E27FC236}">
                    <a16:creationId xmlns:a16="http://schemas.microsoft.com/office/drawing/2014/main" id="{82FAF18F-95E3-431D-BC8A-12D3E876ACD0}"/>
                  </a:ext>
                </a:extLst>
              </p:cNvPr>
              <p:cNvSpPr/>
              <p:nvPr/>
            </p:nvSpPr>
            <p:spPr>
              <a:xfrm>
                <a:off x="10905326" y="1647408"/>
                <a:ext cx="552428" cy="528025"/>
              </a:xfrm>
              <a:prstGeom prst="pie">
                <a:avLst>
                  <a:gd name="adj1" fmla="val 5372126"/>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3" name="Content Placeholder 2">
                <a:extLst>
                  <a:ext uri="{FF2B5EF4-FFF2-40B4-BE49-F238E27FC236}">
                    <a16:creationId xmlns:a16="http://schemas.microsoft.com/office/drawing/2014/main" id="{83F7880C-84DE-4357-BDB4-C73CAEB1EDCC}"/>
                  </a:ext>
                </a:extLst>
              </p:cNvPr>
              <p:cNvSpPr txBox="1">
                <a:spLocks/>
              </p:cNvSpPr>
              <p:nvPr/>
            </p:nvSpPr>
            <p:spPr>
              <a:xfrm>
                <a:off x="10169344"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AM</a:t>
                </a:r>
              </a:p>
            </p:txBody>
          </p:sp>
          <p:sp>
            <p:nvSpPr>
              <p:cNvPr id="234" name="Content Placeholder 2">
                <a:extLst>
                  <a:ext uri="{FF2B5EF4-FFF2-40B4-BE49-F238E27FC236}">
                    <a16:creationId xmlns:a16="http://schemas.microsoft.com/office/drawing/2014/main" id="{66A6D0CF-6470-4DAB-AA77-9C2F58FDDDE7}"/>
                  </a:ext>
                </a:extLst>
              </p:cNvPr>
              <p:cNvSpPr txBox="1">
                <a:spLocks/>
              </p:cNvSpPr>
              <p:nvPr/>
            </p:nvSpPr>
            <p:spPr>
              <a:xfrm>
                <a:off x="11814152"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PM</a:t>
                </a:r>
              </a:p>
            </p:txBody>
          </p:sp>
        </p:grpSp>
        <p:sp>
          <p:nvSpPr>
            <p:cNvPr id="223" name="Content Placeholder 2">
              <a:extLst>
                <a:ext uri="{FF2B5EF4-FFF2-40B4-BE49-F238E27FC236}">
                  <a16:creationId xmlns:a16="http://schemas.microsoft.com/office/drawing/2014/main" id="{A092B1C4-7073-48A5-94E9-690AF9571082}"/>
                </a:ext>
              </a:extLst>
            </p:cNvPr>
            <p:cNvSpPr txBox="1">
              <a:spLocks/>
            </p:cNvSpPr>
            <p:nvPr/>
          </p:nvSpPr>
          <p:spPr>
            <a:xfrm>
              <a:off x="451982" y="4813979"/>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Intersection Performance</a:t>
              </a:r>
            </a:p>
          </p:txBody>
        </p:sp>
        <p:sp>
          <p:nvSpPr>
            <p:cNvPr id="224" name="Content Placeholder 2">
              <a:extLst>
                <a:ext uri="{FF2B5EF4-FFF2-40B4-BE49-F238E27FC236}">
                  <a16:creationId xmlns:a16="http://schemas.microsoft.com/office/drawing/2014/main" id="{1357B919-2F6F-42C9-BBFF-443C706BEE53}"/>
                </a:ext>
              </a:extLst>
            </p:cNvPr>
            <p:cNvSpPr txBox="1">
              <a:spLocks/>
            </p:cNvSpPr>
            <p:nvPr/>
          </p:nvSpPr>
          <p:spPr>
            <a:xfrm>
              <a:off x="425159" y="5882837"/>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Approach Performance</a:t>
              </a:r>
            </a:p>
          </p:txBody>
        </p:sp>
        <p:grpSp>
          <p:nvGrpSpPr>
            <p:cNvPr id="225" name="Group 224">
              <a:extLst>
                <a:ext uri="{FF2B5EF4-FFF2-40B4-BE49-F238E27FC236}">
                  <a16:creationId xmlns:a16="http://schemas.microsoft.com/office/drawing/2014/main" id="{998351EC-A3B7-4064-AA3E-7B1FBE4F9CA6}"/>
                </a:ext>
              </a:extLst>
            </p:cNvPr>
            <p:cNvGrpSpPr/>
            <p:nvPr/>
          </p:nvGrpSpPr>
          <p:grpSpPr>
            <a:xfrm>
              <a:off x="1515792" y="6258040"/>
              <a:ext cx="995339" cy="391983"/>
              <a:chOff x="1650550" y="6484192"/>
              <a:chExt cx="995339" cy="391983"/>
            </a:xfrm>
          </p:grpSpPr>
          <p:sp>
            <p:nvSpPr>
              <p:cNvPr id="229" name="Arrow: Right 228">
                <a:extLst>
                  <a:ext uri="{FF2B5EF4-FFF2-40B4-BE49-F238E27FC236}">
                    <a16:creationId xmlns:a16="http://schemas.microsoft.com/office/drawing/2014/main" id="{56460091-6E2F-456D-B09E-96FA6B30F32A}"/>
                  </a:ext>
                </a:extLst>
              </p:cNvPr>
              <p:cNvSpPr/>
              <p:nvPr/>
            </p:nvSpPr>
            <p:spPr>
              <a:xfrm>
                <a:off x="1672895" y="6484192"/>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30" name="TextBox 229">
                <a:extLst>
                  <a:ext uri="{FF2B5EF4-FFF2-40B4-BE49-F238E27FC236}">
                    <a16:creationId xmlns:a16="http://schemas.microsoft.com/office/drawing/2014/main" id="{083A02A3-9870-48BA-8FF1-40885E2437FA}"/>
                  </a:ext>
                </a:extLst>
              </p:cNvPr>
              <p:cNvSpPr txBox="1"/>
              <p:nvPr/>
            </p:nvSpPr>
            <p:spPr>
              <a:xfrm>
                <a:off x="1650550" y="6560383"/>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AM</a:t>
                </a:r>
              </a:p>
            </p:txBody>
          </p:sp>
        </p:grpSp>
        <p:grpSp>
          <p:nvGrpSpPr>
            <p:cNvPr id="226" name="Group 225">
              <a:extLst>
                <a:ext uri="{FF2B5EF4-FFF2-40B4-BE49-F238E27FC236}">
                  <a16:creationId xmlns:a16="http://schemas.microsoft.com/office/drawing/2014/main" id="{8956BAA1-E9D7-4646-A155-C58E949C3DE3}"/>
                </a:ext>
              </a:extLst>
            </p:cNvPr>
            <p:cNvGrpSpPr/>
            <p:nvPr/>
          </p:nvGrpSpPr>
          <p:grpSpPr>
            <a:xfrm>
              <a:off x="1513192" y="6684268"/>
              <a:ext cx="995340" cy="391983"/>
              <a:chOff x="1650550" y="6702677"/>
              <a:chExt cx="995340" cy="391983"/>
            </a:xfrm>
          </p:grpSpPr>
          <p:sp>
            <p:nvSpPr>
              <p:cNvPr id="227" name="Arrow: Right 226">
                <a:extLst>
                  <a:ext uri="{FF2B5EF4-FFF2-40B4-BE49-F238E27FC236}">
                    <a16:creationId xmlns:a16="http://schemas.microsoft.com/office/drawing/2014/main" id="{5266525E-66EF-4414-AF4A-99F725097BEA}"/>
                  </a:ext>
                </a:extLst>
              </p:cNvPr>
              <p:cNvSpPr/>
              <p:nvPr/>
            </p:nvSpPr>
            <p:spPr>
              <a:xfrm>
                <a:off x="1672896" y="6702677"/>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8" name="TextBox 227">
                <a:extLst>
                  <a:ext uri="{FF2B5EF4-FFF2-40B4-BE49-F238E27FC236}">
                    <a16:creationId xmlns:a16="http://schemas.microsoft.com/office/drawing/2014/main" id="{2F9EB164-C3CC-4257-BAB3-CF7E57FE45F1}"/>
                  </a:ext>
                </a:extLst>
              </p:cNvPr>
              <p:cNvSpPr txBox="1"/>
              <p:nvPr/>
            </p:nvSpPr>
            <p:spPr>
              <a:xfrm>
                <a:off x="1650550" y="6778868"/>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PM</a:t>
                </a:r>
              </a:p>
            </p:txBody>
          </p:sp>
        </p:grpSp>
      </p:grpSp>
      <p:grpSp>
        <p:nvGrpSpPr>
          <p:cNvPr id="360" name="Group 359">
            <a:extLst>
              <a:ext uri="{FF2B5EF4-FFF2-40B4-BE49-F238E27FC236}">
                <a16:creationId xmlns:a16="http://schemas.microsoft.com/office/drawing/2014/main" id="{BAEC4CA4-D7FC-42F7-8A6C-FF387F0DC505}"/>
              </a:ext>
            </a:extLst>
          </p:cNvPr>
          <p:cNvGrpSpPr/>
          <p:nvPr/>
        </p:nvGrpSpPr>
        <p:grpSpPr>
          <a:xfrm>
            <a:off x="4492895" y="4144813"/>
            <a:ext cx="2212367" cy="2300228"/>
            <a:chOff x="2663810" y="5580986"/>
            <a:chExt cx="2212367" cy="2300228"/>
          </a:xfrm>
        </p:grpSpPr>
        <p:sp>
          <p:nvSpPr>
            <p:cNvPr id="361" name="TextBox 360">
              <a:extLst>
                <a:ext uri="{FF2B5EF4-FFF2-40B4-BE49-F238E27FC236}">
                  <a16:creationId xmlns:a16="http://schemas.microsoft.com/office/drawing/2014/main" id="{113877C3-5EBA-4C2E-8849-AF0387BCDDCE}"/>
                </a:ext>
              </a:extLst>
            </p:cNvPr>
            <p:cNvSpPr txBox="1"/>
            <p:nvPr/>
          </p:nvSpPr>
          <p:spPr>
            <a:xfrm>
              <a:off x="2702408" y="5580986"/>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21</a:t>
              </a:r>
              <a:r>
                <a:rPr lang="en-US" sz="1200" b="1" baseline="30000"/>
                <a:t>st</a:t>
              </a:r>
              <a:r>
                <a:rPr lang="en-US" sz="1200" b="1"/>
                <a:t> Street NW</a:t>
              </a:r>
            </a:p>
          </p:txBody>
        </p:sp>
        <p:pic>
          <p:nvPicPr>
            <p:cNvPr id="362" name="Picture 361" descr="A close up of a map&#10;&#10;Description automatically generated">
              <a:extLst>
                <a:ext uri="{FF2B5EF4-FFF2-40B4-BE49-F238E27FC236}">
                  <a16:creationId xmlns:a16="http://schemas.microsoft.com/office/drawing/2014/main" id="{95AF3E67-A7CF-439C-84C5-5E21E4F8265B}"/>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735" t="39671" r="75852" b="38840"/>
            <a:stretch/>
          </p:blipFill>
          <p:spPr>
            <a:xfrm>
              <a:off x="2707328" y="6043537"/>
              <a:ext cx="2163931" cy="1837677"/>
            </a:xfrm>
            <a:prstGeom prst="rect">
              <a:avLst/>
            </a:prstGeom>
            <a:ln>
              <a:solidFill>
                <a:schemeClr val="tx1"/>
              </a:solidFill>
            </a:ln>
          </p:spPr>
        </p:pic>
        <p:grpSp>
          <p:nvGrpSpPr>
            <p:cNvPr id="363" name="Group 362">
              <a:extLst>
                <a:ext uri="{FF2B5EF4-FFF2-40B4-BE49-F238E27FC236}">
                  <a16:creationId xmlns:a16="http://schemas.microsoft.com/office/drawing/2014/main" id="{F7FFB52D-EAF9-4B5B-B305-2E48AB16ECEC}"/>
                </a:ext>
              </a:extLst>
            </p:cNvPr>
            <p:cNvGrpSpPr/>
            <p:nvPr/>
          </p:nvGrpSpPr>
          <p:grpSpPr>
            <a:xfrm>
              <a:off x="3631658" y="6751835"/>
              <a:ext cx="363353" cy="350055"/>
              <a:chOff x="582469" y="4195805"/>
              <a:chExt cx="409796" cy="391695"/>
            </a:xfrm>
            <a:solidFill>
              <a:srgbClr val="92D050"/>
            </a:solidFill>
          </p:grpSpPr>
          <p:sp>
            <p:nvSpPr>
              <p:cNvPr id="383" name="Partial Circle 382">
                <a:extLst>
                  <a:ext uri="{FF2B5EF4-FFF2-40B4-BE49-F238E27FC236}">
                    <a16:creationId xmlns:a16="http://schemas.microsoft.com/office/drawing/2014/main" id="{57A0A4F5-F002-47A7-B5FA-BB77ECC6BDFB}"/>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4" name="Partial Circle 383">
                <a:extLst>
                  <a:ext uri="{FF2B5EF4-FFF2-40B4-BE49-F238E27FC236}">
                    <a16:creationId xmlns:a16="http://schemas.microsoft.com/office/drawing/2014/main" id="{95E45B43-DBE2-4EC9-B3EE-A95D3A7D60F8}"/>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64" name="Arrow: Right 363">
              <a:extLst>
                <a:ext uri="{FF2B5EF4-FFF2-40B4-BE49-F238E27FC236}">
                  <a16:creationId xmlns:a16="http://schemas.microsoft.com/office/drawing/2014/main" id="{21846160-770F-4E23-8D99-6EB12C676078}"/>
                </a:ext>
              </a:extLst>
            </p:cNvPr>
            <p:cNvSpPr/>
            <p:nvPr/>
          </p:nvSpPr>
          <p:spPr>
            <a:xfrm>
              <a:off x="2731204" y="672873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5" name="Arrow: Right 364">
              <a:extLst>
                <a:ext uri="{FF2B5EF4-FFF2-40B4-BE49-F238E27FC236}">
                  <a16:creationId xmlns:a16="http://schemas.microsoft.com/office/drawing/2014/main" id="{1478E522-5BAD-42CD-BB75-7C9B609706CB}"/>
                </a:ext>
              </a:extLst>
            </p:cNvPr>
            <p:cNvSpPr/>
            <p:nvPr/>
          </p:nvSpPr>
          <p:spPr>
            <a:xfrm>
              <a:off x="2731205" y="694721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Arrow: Right 365">
              <a:extLst>
                <a:ext uri="{FF2B5EF4-FFF2-40B4-BE49-F238E27FC236}">
                  <a16:creationId xmlns:a16="http://schemas.microsoft.com/office/drawing/2014/main" id="{E1C63D6F-BCC1-4F4D-9993-9F152EBF72EE}"/>
                </a:ext>
              </a:extLst>
            </p:cNvPr>
            <p:cNvSpPr/>
            <p:nvPr/>
          </p:nvSpPr>
          <p:spPr>
            <a:xfrm rot="10800000">
              <a:off x="4056967" y="674388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7" name="Arrow: Right 366">
              <a:extLst>
                <a:ext uri="{FF2B5EF4-FFF2-40B4-BE49-F238E27FC236}">
                  <a16:creationId xmlns:a16="http://schemas.microsoft.com/office/drawing/2014/main" id="{7253B0FB-8B48-4514-9985-8661943701FE}"/>
                </a:ext>
              </a:extLst>
            </p:cNvPr>
            <p:cNvSpPr/>
            <p:nvPr/>
          </p:nvSpPr>
          <p:spPr>
            <a:xfrm rot="10800000">
              <a:off x="4056968" y="6962374"/>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Arrow: Right 367">
              <a:extLst>
                <a:ext uri="{FF2B5EF4-FFF2-40B4-BE49-F238E27FC236}">
                  <a16:creationId xmlns:a16="http://schemas.microsoft.com/office/drawing/2014/main" id="{14B05EAA-9BA5-4CBE-BE04-CF61AD10F114}"/>
                </a:ext>
              </a:extLst>
            </p:cNvPr>
            <p:cNvSpPr/>
            <p:nvPr/>
          </p:nvSpPr>
          <p:spPr>
            <a:xfrm rot="5400000">
              <a:off x="3435057" y="6310245"/>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9" name="Arrow: Right 368">
              <a:extLst>
                <a:ext uri="{FF2B5EF4-FFF2-40B4-BE49-F238E27FC236}">
                  <a16:creationId xmlns:a16="http://schemas.microsoft.com/office/drawing/2014/main" id="{ED1D7BFB-9796-494D-9E12-4B91342B8BE7}"/>
                </a:ext>
              </a:extLst>
            </p:cNvPr>
            <p:cNvSpPr/>
            <p:nvPr/>
          </p:nvSpPr>
          <p:spPr>
            <a:xfrm rot="5400000">
              <a:off x="3663753" y="6310245"/>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TextBox 369">
              <a:extLst>
                <a:ext uri="{FF2B5EF4-FFF2-40B4-BE49-F238E27FC236}">
                  <a16:creationId xmlns:a16="http://schemas.microsoft.com/office/drawing/2014/main" id="{9CEBB126-7B81-484E-9892-49DA686596F7}"/>
                </a:ext>
              </a:extLst>
            </p:cNvPr>
            <p:cNvSpPr txBox="1"/>
            <p:nvPr/>
          </p:nvSpPr>
          <p:spPr>
            <a:xfrm>
              <a:off x="2668581" y="6723856"/>
              <a:ext cx="689220"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 - ML</a:t>
              </a:r>
            </a:p>
          </p:txBody>
        </p:sp>
        <p:sp>
          <p:nvSpPr>
            <p:cNvPr id="371" name="TextBox 370">
              <a:extLst>
                <a:ext uri="{FF2B5EF4-FFF2-40B4-BE49-F238E27FC236}">
                  <a16:creationId xmlns:a16="http://schemas.microsoft.com/office/drawing/2014/main" id="{E88CC115-9397-4CC6-8145-47C9618D58A8}"/>
                </a:ext>
              </a:extLst>
            </p:cNvPr>
            <p:cNvSpPr txBox="1"/>
            <p:nvPr/>
          </p:nvSpPr>
          <p:spPr>
            <a:xfrm>
              <a:off x="2663810" y="6942455"/>
              <a:ext cx="689219"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 - ML</a:t>
              </a:r>
            </a:p>
          </p:txBody>
        </p:sp>
        <p:sp>
          <p:nvSpPr>
            <p:cNvPr id="372" name="TextBox 371">
              <a:extLst>
                <a:ext uri="{FF2B5EF4-FFF2-40B4-BE49-F238E27FC236}">
                  <a16:creationId xmlns:a16="http://schemas.microsoft.com/office/drawing/2014/main" id="{E942C57A-91AD-4D4E-9BDA-07F7C2F16920}"/>
                </a:ext>
              </a:extLst>
            </p:cNvPr>
            <p:cNvSpPr txBox="1"/>
            <p:nvPr/>
          </p:nvSpPr>
          <p:spPr>
            <a:xfrm>
              <a:off x="4434082" y="673518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73" name="TextBox 372">
              <a:extLst>
                <a:ext uri="{FF2B5EF4-FFF2-40B4-BE49-F238E27FC236}">
                  <a16:creationId xmlns:a16="http://schemas.microsoft.com/office/drawing/2014/main" id="{3D455EBC-9E2E-40C5-BAC2-8B36E7069F0E}"/>
                </a:ext>
              </a:extLst>
            </p:cNvPr>
            <p:cNvSpPr txBox="1"/>
            <p:nvPr/>
          </p:nvSpPr>
          <p:spPr>
            <a:xfrm>
              <a:off x="4429312" y="6953781"/>
              <a:ext cx="377026" cy="246221"/>
            </a:xfrm>
            <a:prstGeom prst="rect">
              <a:avLst/>
            </a:prstGeom>
            <a:noFill/>
          </p:spPr>
          <p:txBody>
            <a:bodyPr wrap="square" rtlCol="0">
              <a:spAutoFit/>
            </a:bodyPr>
            <a:lstStyle>
              <a:defPPr>
                <a:defRPr lang="en-US"/>
              </a:defPPr>
              <a:lvl1pPr>
                <a:defRPr sz="1000">
                  <a:effectLst>
                    <a:outerShdw blurRad="38100" dist="38100" dir="2700000" algn="tl">
                      <a:srgbClr val="000000">
                        <a:alpha val="43137"/>
                      </a:srgbClr>
                    </a:outerShdw>
                  </a:effectLst>
                </a:defRPr>
              </a:lvl1pPr>
            </a:lstStyle>
            <a:p>
              <a:r>
                <a:rPr lang="en-US" dirty="0"/>
                <a:t>PM</a:t>
              </a:r>
            </a:p>
          </p:txBody>
        </p:sp>
        <p:sp>
          <p:nvSpPr>
            <p:cNvPr id="374" name="TextBox 373">
              <a:extLst>
                <a:ext uri="{FF2B5EF4-FFF2-40B4-BE49-F238E27FC236}">
                  <a16:creationId xmlns:a16="http://schemas.microsoft.com/office/drawing/2014/main" id="{78F60A05-30EC-4863-B20D-6C8699171341}"/>
                </a:ext>
              </a:extLst>
            </p:cNvPr>
            <p:cNvSpPr txBox="1"/>
            <p:nvPr/>
          </p:nvSpPr>
          <p:spPr>
            <a:xfrm rot="16200000">
              <a:off x="3527443" y="755325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75" name="TextBox 374">
              <a:extLst>
                <a:ext uri="{FF2B5EF4-FFF2-40B4-BE49-F238E27FC236}">
                  <a16:creationId xmlns:a16="http://schemas.microsoft.com/office/drawing/2014/main" id="{FB7222BA-6687-4690-9DC1-896C46C7026B}"/>
                </a:ext>
              </a:extLst>
            </p:cNvPr>
            <p:cNvSpPr txBox="1"/>
            <p:nvPr/>
          </p:nvSpPr>
          <p:spPr>
            <a:xfrm rot="16200000">
              <a:off x="3765682" y="756278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376" name="TextBox 375">
              <a:extLst>
                <a:ext uri="{FF2B5EF4-FFF2-40B4-BE49-F238E27FC236}">
                  <a16:creationId xmlns:a16="http://schemas.microsoft.com/office/drawing/2014/main" id="{768EF129-CB58-46B9-9936-F09CEA861991}"/>
                </a:ext>
              </a:extLst>
            </p:cNvPr>
            <p:cNvSpPr txBox="1"/>
            <p:nvPr/>
          </p:nvSpPr>
          <p:spPr>
            <a:xfrm rot="5323067">
              <a:off x="3547241" y="615379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377" name="TextBox 376">
              <a:extLst>
                <a:ext uri="{FF2B5EF4-FFF2-40B4-BE49-F238E27FC236}">
                  <a16:creationId xmlns:a16="http://schemas.microsoft.com/office/drawing/2014/main" id="{814201ED-9DA4-4A1D-A305-D749265CE49B}"/>
                </a:ext>
              </a:extLst>
            </p:cNvPr>
            <p:cNvSpPr txBox="1"/>
            <p:nvPr/>
          </p:nvSpPr>
          <p:spPr>
            <a:xfrm rot="5323067">
              <a:off x="3771501" y="6157450"/>
              <a:ext cx="377026" cy="246221"/>
            </a:xfrm>
            <a:prstGeom prst="rect">
              <a:avLst/>
            </a:prstGeom>
            <a:noFill/>
          </p:spPr>
          <p:txBody>
            <a:bodyPr wrap="square" rtlCol="0">
              <a:spAutoFit/>
            </a:bodyPr>
            <a:lstStyle>
              <a:defPPr>
                <a:defRPr lang="en-US"/>
              </a:defPPr>
              <a:lvl1pPr>
                <a:defRPr sz="1000">
                  <a:effectLst>
                    <a:outerShdw blurRad="38100" dist="38100" dir="2700000" algn="tl">
                      <a:srgbClr val="000000">
                        <a:alpha val="43137"/>
                      </a:srgbClr>
                    </a:outerShdw>
                  </a:effectLst>
                </a:defRPr>
              </a:lvl1pPr>
            </a:lstStyle>
            <a:p>
              <a:r>
                <a:rPr lang="en-US" dirty="0"/>
                <a:t>PM</a:t>
              </a:r>
            </a:p>
          </p:txBody>
        </p:sp>
        <p:grpSp>
          <p:nvGrpSpPr>
            <p:cNvPr id="378" name="Group 377">
              <a:extLst>
                <a:ext uri="{FF2B5EF4-FFF2-40B4-BE49-F238E27FC236}">
                  <a16:creationId xmlns:a16="http://schemas.microsoft.com/office/drawing/2014/main" id="{E466999B-7331-4ACA-886A-35F78F87319C}"/>
                </a:ext>
              </a:extLst>
            </p:cNvPr>
            <p:cNvGrpSpPr/>
            <p:nvPr/>
          </p:nvGrpSpPr>
          <p:grpSpPr>
            <a:xfrm>
              <a:off x="2959028" y="7105214"/>
              <a:ext cx="852683" cy="413568"/>
              <a:chOff x="2903235" y="7038991"/>
              <a:chExt cx="852683" cy="413568"/>
            </a:xfrm>
          </p:grpSpPr>
          <p:sp>
            <p:nvSpPr>
              <p:cNvPr id="379" name="Arrow: Right 378">
                <a:extLst>
                  <a:ext uri="{FF2B5EF4-FFF2-40B4-BE49-F238E27FC236}">
                    <a16:creationId xmlns:a16="http://schemas.microsoft.com/office/drawing/2014/main" id="{E462BCDA-A4E0-43FA-9162-FDFA18F6CF34}"/>
                  </a:ext>
                </a:extLst>
              </p:cNvPr>
              <p:cNvSpPr/>
              <p:nvPr/>
            </p:nvSpPr>
            <p:spPr>
              <a:xfrm rot="20237402">
                <a:off x="2954867" y="7038991"/>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Arrow: Right 379">
                <a:extLst>
                  <a:ext uri="{FF2B5EF4-FFF2-40B4-BE49-F238E27FC236}">
                    <a16:creationId xmlns:a16="http://schemas.microsoft.com/office/drawing/2014/main" id="{095CBBD6-5157-4051-B539-BD98C8C506AC}"/>
                  </a:ext>
                </a:extLst>
              </p:cNvPr>
              <p:cNvSpPr/>
              <p:nvPr/>
            </p:nvSpPr>
            <p:spPr>
              <a:xfrm rot="20237402">
                <a:off x="3066698" y="718314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TextBox 380">
                <a:extLst>
                  <a:ext uri="{FF2B5EF4-FFF2-40B4-BE49-F238E27FC236}">
                    <a16:creationId xmlns:a16="http://schemas.microsoft.com/office/drawing/2014/main" id="{1D187329-8C8A-466D-A2E8-02CD29DF28F8}"/>
                  </a:ext>
                </a:extLst>
              </p:cNvPr>
              <p:cNvSpPr txBox="1"/>
              <p:nvPr/>
            </p:nvSpPr>
            <p:spPr>
              <a:xfrm rot="20237402">
                <a:off x="2903235" y="7065548"/>
                <a:ext cx="641335" cy="246221"/>
              </a:xfrm>
              <a:prstGeom prst="rect">
                <a:avLst/>
              </a:prstGeom>
              <a:noFill/>
            </p:spPr>
            <p:txBody>
              <a:bodyPr wrap="square" rtlCol="0">
                <a:spAutoFit/>
              </a:bodyPr>
              <a:lstStyle>
                <a:defPPr>
                  <a:defRPr lang="en-US"/>
                </a:defPPr>
                <a:lvl1pPr>
                  <a:defRPr sz="1000">
                    <a:solidFill>
                      <a:schemeClr val="bg1"/>
                    </a:solidFill>
                    <a:effectLst>
                      <a:outerShdw blurRad="38100" dist="38100" dir="2700000" algn="tl">
                        <a:srgbClr val="000000">
                          <a:alpha val="43137"/>
                        </a:srgbClr>
                      </a:outerShdw>
                    </a:effectLst>
                  </a:defRPr>
                </a:lvl1pPr>
              </a:lstStyle>
              <a:p>
                <a:r>
                  <a:rPr lang="en-US"/>
                  <a:t>AM - SL</a:t>
                </a:r>
              </a:p>
            </p:txBody>
          </p:sp>
          <p:sp>
            <p:nvSpPr>
              <p:cNvPr id="382" name="TextBox 381">
                <a:extLst>
                  <a:ext uri="{FF2B5EF4-FFF2-40B4-BE49-F238E27FC236}">
                    <a16:creationId xmlns:a16="http://schemas.microsoft.com/office/drawing/2014/main" id="{D9C1AC7D-3C1C-47B3-9EDF-8D0DC419A1AB}"/>
                  </a:ext>
                </a:extLst>
              </p:cNvPr>
              <p:cNvSpPr txBox="1"/>
              <p:nvPr/>
            </p:nvSpPr>
            <p:spPr>
              <a:xfrm rot="20237402">
                <a:off x="3019383" y="7206338"/>
                <a:ext cx="645752" cy="246221"/>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rPr>
                  <a:t>PM - SL</a:t>
                </a:r>
              </a:p>
            </p:txBody>
          </p:sp>
        </p:grpSp>
      </p:grpSp>
    </p:spTree>
    <p:extLst>
      <p:ext uri="{BB962C8B-B14F-4D97-AF65-F5344CB8AC3E}">
        <p14:creationId xmlns:p14="http://schemas.microsoft.com/office/powerpoint/2010/main" val="3238603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8B8D51-9F6A-4692-AC25-4CBE815320B6}"/>
              </a:ext>
            </a:extLst>
          </p:cNvPr>
          <p:cNvGrpSpPr/>
          <p:nvPr/>
        </p:nvGrpSpPr>
        <p:grpSpPr>
          <a:xfrm>
            <a:off x="4534559" y="1710629"/>
            <a:ext cx="2173769" cy="2300228"/>
            <a:chOff x="5106867" y="1752433"/>
            <a:chExt cx="2173769" cy="2300228"/>
          </a:xfrm>
        </p:grpSpPr>
        <p:sp>
          <p:nvSpPr>
            <p:cNvPr id="50" name="TextBox 49">
              <a:extLst>
                <a:ext uri="{FF2B5EF4-FFF2-40B4-BE49-F238E27FC236}">
                  <a16:creationId xmlns:a16="http://schemas.microsoft.com/office/drawing/2014/main" id="{AA6017CD-A6F1-46BB-A8EF-6891ABD369FB}"/>
                </a:ext>
              </a:extLst>
            </p:cNvPr>
            <p:cNvSpPr txBox="1"/>
            <p:nvPr/>
          </p:nvSpPr>
          <p:spPr>
            <a:xfrm>
              <a:off x="5106867" y="1752433"/>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Vermont Avenue NW</a:t>
              </a:r>
            </a:p>
          </p:txBody>
        </p:sp>
        <p:pic>
          <p:nvPicPr>
            <p:cNvPr id="51" name="Picture 50" descr="A close up of a map&#10;&#10;Description automatically generated">
              <a:extLst>
                <a:ext uri="{FF2B5EF4-FFF2-40B4-BE49-F238E27FC236}">
                  <a16:creationId xmlns:a16="http://schemas.microsoft.com/office/drawing/2014/main" id="{11787235-71E5-44A2-9A65-5A2FD4A8887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744" t="38932" r="30843" b="39578"/>
            <a:stretch/>
          </p:blipFill>
          <p:spPr>
            <a:xfrm>
              <a:off x="5111787" y="2214984"/>
              <a:ext cx="2163931" cy="1837677"/>
            </a:xfrm>
            <a:prstGeom prst="rect">
              <a:avLst/>
            </a:prstGeom>
            <a:ln>
              <a:solidFill>
                <a:schemeClr val="tx1"/>
              </a:solidFill>
            </a:ln>
          </p:spPr>
        </p:pic>
        <p:grpSp>
          <p:nvGrpSpPr>
            <p:cNvPr id="52" name="Group 51">
              <a:extLst>
                <a:ext uri="{FF2B5EF4-FFF2-40B4-BE49-F238E27FC236}">
                  <a16:creationId xmlns:a16="http://schemas.microsoft.com/office/drawing/2014/main" id="{38CA464C-CDEF-4AE7-99AF-372DA7EB3A10}"/>
                </a:ext>
              </a:extLst>
            </p:cNvPr>
            <p:cNvGrpSpPr/>
            <p:nvPr/>
          </p:nvGrpSpPr>
          <p:grpSpPr>
            <a:xfrm>
              <a:off x="6036117" y="2923282"/>
              <a:ext cx="363353" cy="350055"/>
              <a:chOff x="582469" y="4195805"/>
              <a:chExt cx="409796" cy="391695"/>
            </a:xfrm>
            <a:solidFill>
              <a:srgbClr val="92D050"/>
            </a:solidFill>
          </p:grpSpPr>
          <p:sp>
            <p:nvSpPr>
              <p:cNvPr id="53" name="Partial Circle 52">
                <a:extLst>
                  <a:ext uri="{FF2B5EF4-FFF2-40B4-BE49-F238E27FC236}">
                    <a16:creationId xmlns:a16="http://schemas.microsoft.com/office/drawing/2014/main" id="{CC0CD3E2-DCAD-4EFB-95E8-E1A4DC07297A}"/>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Partial Circle 53">
                <a:extLst>
                  <a:ext uri="{FF2B5EF4-FFF2-40B4-BE49-F238E27FC236}">
                    <a16:creationId xmlns:a16="http://schemas.microsoft.com/office/drawing/2014/main" id="{A82D65C1-AFD5-4A47-8627-8359CDDA4185}"/>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5" name="Arrow: Right 54">
              <a:extLst>
                <a:ext uri="{FF2B5EF4-FFF2-40B4-BE49-F238E27FC236}">
                  <a16:creationId xmlns:a16="http://schemas.microsoft.com/office/drawing/2014/main" id="{53091035-658E-49D6-A20D-8FF23D3218C4}"/>
                </a:ext>
              </a:extLst>
            </p:cNvPr>
            <p:cNvSpPr/>
            <p:nvPr/>
          </p:nvSpPr>
          <p:spPr>
            <a:xfrm>
              <a:off x="5311811" y="2915337"/>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Arrow: Right 55">
              <a:extLst>
                <a:ext uri="{FF2B5EF4-FFF2-40B4-BE49-F238E27FC236}">
                  <a16:creationId xmlns:a16="http://schemas.microsoft.com/office/drawing/2014/main" id="{330BE12B-CDD3-4B10-AEF4-84D535AC87A2}"/>
                </a:ext>
              </a:extLst>
            </p:cNvPr>
            <p:cNvSpPr/>
            <p:nvPr/>
          </p:nvSpPr>
          <p:spPr>
            <a:xfrm>
              <a:off x="5311812" y="3133822"/>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19798BF4-E83F-4787-9365-E449B8EB188D}"/>
                </a:ext>
              </a:extLst>
            </p:cNvPr>
            <p:cNvSpPr/>
            <p:nvPr/>
          </p:nvSpPr>
          <p:spPr>
            <a:xfrm rot="10800000">
              <a:off x="6461426" y="2915336"/>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Arrow: Right 57">
              <a:extLst>
                <a:ext uri="{FF2B5EF4-FFF2-40B4-BE49-F238E27FC236}">
                  <a16:creationId xmlns:a16="http://schemas.microsoft.com/office/drawing/2014/main" id="{4130D346-21AD-402B-BE71-4E284F2C80BD}"/>
                </a:ext>
              </a:extLst>
            </p:cNvPr>
            <p:cNvSpPr/>
            <p:nvPr/>
          </p:nvSpPr>
          <p:spPr>
            <a:xfrm rot="10800000">
              <a:off x="6461427" y="3133821"/>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971464CC-2B4C-4075-AE39-344EDDCA6706}"/>
                </a:ext>
              </a:extLst>
            </p:cNvPr>
            <p:cNvSpPr/>
            <p:nvPr/>
          </p:nvSpPr>
          <p:spPr>
            <a:xfrm rot="16200000">
              <a:off x="5811336" y="3560331"/>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Arrow: Right 59">
              <a:extLst>
                <a:ext uri="{FF2B5EF4-FFF2-40B4-BE49-F238E27FC236}">
                  <a16:creationId xmlns:a16="http://schemas.microsoft.com/office/drawing/2014/main" id="{C2602D83-6DD7-467B-8F20-1800D5CC6CBE}"/>
                </a:ext>
              </a:extLst>
            </p:cNvPr>
            <p:cNvSpPr/>
            <p:nvPr/>
          </p:nvSpPr>
          <p:spPr>
            <a:xfrm rot="16200000">
              <a:off x="6046070" y="3560330"/>
              <a:ext cx="618285"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1799C0CB-F1D4-4A2F-97A7-683C267C022F}"/>
                </a:ext>
              </a:extLst>
            </p:cNvPr>
            <p:cNvSpPr/>
            <p:nvPr/>
          </p:nvSpPr>
          <p:spPr>
            <a:xfrm rot="6795150">
              <a:off x="5985416" y="2490224"/>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Arrow: Right 61">
              <a:extLst>
                <a:ext uri="{FF2B5EF4-FFF2-40B4-BE49-F238E27FC236}">
                  <a16:creationId xmlns:a16="http://schemas.microsoft.com/office/drawing/2014/main" id="{8DDA3556-687F-4649-B9EC-32917A0B2B90}"/>
                </a:ext>
              </a:extLst>
            </p:cNvPr>
            <p:cNvSpPr/>
            <p:nvPr/>
          </p:nvSpPr>
          <p:spPr>
            <a:xfrm rot="6795150">
              <a:off x="6220150" y="2490224"/>
              <a:ext cx="592530" cy="234732"/>
            </a:xfrm>
            <a:prstGeom prst="rightArrow">
              <a:avLst/>
            </a:prstGeom>
            <a:solidFill>
              <a:srgbClr val="A20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CF5DF47C-F19B-4E7D-9AF4-0E8467DEBE1A}"/>
                </a:ext>
              </a:extLst>
            </p:cNvPr>
            <p:cNvSpPr txBox="1"/>
            <p:nvPr/>
          </p:nvSpPr>
          <p:spPr>
            <a:xfrm>
              <a:off x="5249188" y="291522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64" name="TextBox 63">
              <a:extLst>
                <a:ext uri="{FF2B5EF4-FFF2-40B4-BE49-F238E27FC236}">
                  <a16:creationId xmlns:a16="http://schemas.microsoft.com/office/drawing/2014/main" id="{5EF7DDD3-0312-4864-A119-A4825E7013B5}"/>
                </a:ext>
              </a:extLst>
            </p:cNvPr>
            <p:cNvSpPr txBox="1"/>
            <p:nvPr/>
          </p:nvSpPr>
          <p:spPr>
            <a:xfrm>
              <a:off x="5244418" y="313382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65" name="TextBox 64">
              <a:extLst>
                <a:ext uri="{FF2B5EF4-FFF2-40B4-BE49-F238E27FC236}">
                  <a16:creationId xmlns:a16="http://schemas.microsoft.com/office/drawing/2014/main" id="{1DC21E63-CA51-4CD7-B7E7-01112B4A63A6}"/>
                </a:ext>
              </a:extLst>
            </p:cNvPr>
            <p:cNvSpPr txBox="1"/>
            <p:nvPr/>
          </p:nvSpPr>
          <p:spPr>
            <a:xfrm>
              <a:off x="6838541" y="2906629"/>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66" name="TextBox 65">
              <a:extLst>
                <a:ext uri="{FF2B5EF4-FFF2-40B4-BE49-F238E27FC236}">
                  <a16:creationId xmlns:a16="http://schemas.microsoft.com/office/drawing/2014/main" id="{EEF15403-CD1C-4DA8-90A4-A52BB90CD690}"/>
                </a:ext>
              </a:extLst>
            </p:cNvPr>
            <p:cNvSpPr txBox="1"/>
            <p:nvPr/>
          </p:nvSpPr>
          <p:spPr>
            <a:xfrm>
              <a:off x="6833771" y="3125228"/>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67" name="TextBox 66">
              <a:extLst>
                <a:ext uri="{FF2B5EF4-FFF2-40B4-BE49-F238E27FC236}">
                  <a16:creationId xmlns:a16="http://schemas.microsoft.com/office/drawing/2014/main" id="{5211F5AC-CCDF-4E30-B90A-63709B7FD941}"/>
                </a:ext>
              </a:extLst>
            </p:cNvPr>
            <p:cNvSpPr txBox="1"/>
            <p:nvPr/>
          </p:nvSpPr>
          <p:spPr>
            <a:xfrm rot="16200000">
              <a:off x="5931902" y="3724703"/>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68" name="TextBox 67">
              <a:extLst>
                <a:ext uri="{FF2B5EF4-FFF2-40B4-BE49-F238E27FC236}">
                  <a16:creationId xmlns:a16="http://schemas.microsoft.com/office/drawing/2014/main" id="{7DE89248-3C2D-415B-81D4-784DC49D9E0C}"/>
                </a:ext>
              </a:extLst>
            </p:cNvPr>
            <p:cNvSpPr txBox="1"/>
            <p:nvPr/>
          </p:nvSpPr>
          <p:spPr>
            <a:xfrm rot="16200000">
              <a:off x="6170141" y="3734235"/>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69" name="TextBox 68">
              <a:extLst>
                <a:ext uri="{FF2B5EF4-FFF2-40B4-BE49-F238E27FC236}">
                  <a16:creationId xmlns:a16="http://schemas.microsoft.com/office/drawing/2014/main" id="{5D8C95F6-D000-4ABC-BEF0-7641CE1D64AC}"/>
                </a:ext>
              </a:extLst>
            </p:cNvPr>
            <p:cNvSpPr txBox="1"/>
            <p:nvPr/>
          </p:nvSpPr>
          <p:spPr>
            <a:xfrm rot="17621067">
              <a:off x="6158992" y="233250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70" name="TextBox 69">
              <a:extLst>
                <a:ext uri="{FF2B5EF4-FFF2-40B4-BE49-F238E27FC236}">
                  <a16:creationId xmlns:a16="http://schemas.microsoft.com/office/drawing/2014/main" id="{E972E427-412C-456F-8CF5-7092C71CDA69}"/>
                </a:ext>
              </a:extLst>
            </p:cNvPr>
            <p:cNvSpPr txBox="1"/>
            <p:nvPr/>
          </p:nvSpPr>
          <p:spPr>
            <a:xfrm rot="17621067">
              <a:off x="6397540" y="233616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10" name="Group 9">
            <a:extLst>
              <a:ext uri="{FF2B5EF4-FFF2-40B4-BE49-F238E27FC236}">
                <a16:creationId xmlns:a16="http://schemas.microsoft.com/office/drawing/2014/main" id="{E85289C1-7E4B-4D2E-8F4A-26AE29495AC0}"/>
              </a:ext>
            </a:extLst>
          </p:cNvPr>
          <p:cNvGrpSpPr/>
          <p:nvPr/>
        </p:nvGrpSpPr>
        <p:grpSpPr>
          <a:xfrm>
            <a:off x="7165987" y="1703565"/>
            <a:ext cx="2173769" cy="2300228"/>
            <a:chOff x="7447370" y="1749836"/>
            <a:chExt cx="2173769" cy="2300228"/>
          </a:xfrm>
        </p:grpSpPr>
        <p:sp>
          <p:nvSpPr>
            <p:cNvPr id="71" name="TextBox 70">
              <a:extLst>
                <a:ext uri="{FF2B5EF4-FFF2-40B4-BE49-F238E27FC236}">
                  <a16:creationId xmlns:a16="http://schemas.microsoft.com/office/drawing/2014/main" id="{C78B6DAC-9D0A-446E-B9D9-F3E189CC5E49}"/>
                </a:ext>
              </a:extLst>
            </p:cNvPr>
            <p:cNvSpPr txBox="1"/>
            <p:nvPr/>
          </p:nvSpPr>
          <p:spPr>
            <a:xfrm>
              <a:off x="7447370" y="1749836"/>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14</a:t>
              </a:r>
              <a:r>
                <a:rPr lang="en-US" sz="1200" b="1" baseline="30000" dirty="0"/>
                <a:t>th</a:t>
              </a:r>
              <a:r>
                <a:rPr lang="en-US" sz="1200" b="1" dirty="0"/>
                <a:t> Street NW</a:t>
              </a:r>
            </a:p>
          </p:txBody>
        </p:sp>
        <p:pic>
          <p:nvPicPr>
            <p:cNvPr id="72" name="Picture 71" descr="A close up of a map&#10;&#10;Description automatically generated">
              <a:extLst>
                <a:ext uri="{FF2B5EF4-FFF2-40B4-BE49-F238E27FC236}">
                  <a16:creationId xmlns:a16="http://schemas.microsoft.com/office/drawing/2014/main" id="{8B44C768-58B1-43E1-8562-8062A5CF287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8453" t="39356" r="25134" b="39155"/>
            <a:stretch/>
          </p:blipFill>
          <p:spPr>
            <a:xfrm>
              <a:off x="7452290" y="2212387"/>
              <a:ext cx="2163931" cy="1837677"/>
            </a:xfrm>
            <a:prstGeom prst="rect">
              <a:avLst/>
            </a:prstGeom>
            <a:ln>
              <a:solidFill>
                <a:schemeClr val="tx1"/>
              </a:solidFill>
            </a:ln>
          </p:spPr>
        </p:pic>
        <p:grpSp>
          <p:nvGrpSpPr>
            <p:cNvPr id="73" name="Group 72">
              <a:extLst>
                <a:ext uri="{FF2B5EF4-FFF2-40B4-BE49-F238E27FC236}">
                  <a16:creationId xmlns:a16="http://schemas.microsoft.com/office/drawing/2014/main" id="{F8119C6F-2FCB-4416-9E90-71336A0F4956}"/>
                </a:ext>
              </a:extLst>
            </p:cNvPr>
            <p:cNvGrpSpPr/>
            <p:nvPr/>
          </p:nvGrpSpPr>
          <p:grpSpPr>
            <a:xfrm>
              <a:off x="8376620" y="2920685"/>
              <a:ext cx="363353" cy="350055"/>
              <a:chOff x="582469" y="4195805"/>
              <a:chExt cx="409796" cy="391695"/>
            </a:xfrm>
            <a:solidFill>
              <a:srgbClr val="92D050"/>
            </a:solidFill>
          </p:grpSpPr>
          <p:sp>
            <p:nvSpPr>
              <p:cNvPr id="74" name="Partial Circle 73">
                <a:extLst>
                  <a:ext uri="{FF2B5EF4-FFF2-40B4-BE49-F238E27FC236}">
                    <a16:creationId xmlns:a16="http://schemas.microsoft.com/office/drawing/2014/main" id="{EB7AB36B-9961-4339-8333-B50315DFDAEF}"/>
                  </a:ext>
                </a:extLst>
              </p:cNvPr>
              <p:cNvSpPr/>
              <p:nvPr/>
            </p:nvSpPr>
            <p:spPr>
              <a:xfrm rot="10953686">
                <a:off x="582469" y="4195805"/>
                <a:ext cx="409796" cy="391694"/>
              </a:xfrm>
              <a:prstGeom prst="pie">
                <a:avLst>
                  <a:gd name="adj1" fmla="val 5336220"/>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Partial Circle 74">
                <a:extLst>
                  <a:ext uri="{FF2B5EF4-FFF2-40B4-BE49-F238E27FC236}">
                    <a16:creationId xmlns:a16="http://schemas.microsoft.com/office/drawing/2014/main" id="{5936C596-9E59-49E0-A160-0FD791A60DAE}"/>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6" name="Arrow: Right 75">
              <a:extLst>
                <a:ext uri="{FF2B5EF4-FFF2-40B4-BE49-F238E27FC236}">
                  <a16:creationId xmlns:a16="http://schemas.microsoft.com/office/drawing/2014/main" id="{1833B277-B19F-48DA-9F0C-13DA7D266FDC}"/>
                </a:ext>
              </a:extLst>
            </p:cNvPr>
            <p:cNvSpPr/>
            <p:nvPr/>
          </p:nvSpPr>
          <p:spPr>
            <a:xfrm>
              <a:off x="7652314" y="2912740"/>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7" name="Arrow: Right 76">
              <a:extLst>
                <a:ext uri="{FF2B5EF4-FFF2-40B4-BE49-F238E27FC236}">
                  <a16:creationId xmlns:a16="http://schemas.microsoft.com/office/drawing/2014/main" id="{8018941D-D104-48BC-B824-38E784DA5DE5}"/>
                </a:ext>
              </a:extLst>
            </p:cNvPr>
            <p:cNvSpPr/>
            <p:nvPr/>
          </p:nvSpPr>
          <p:spPr>
            <a:xfrm>
              <a:off x="7652315" y="3131225"/>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13959414-3FF8-4C9B-B2A3-FA7821FD19EC}"/>
                </a:ext>
              </a:extLst>
            </p:cNvPr>
            <p:cNvSpPr/>
            <p:nvPr/>
          </p:nvSpPr>
          <p:spPr>
            <a:xfrm rot="10800000">
              <a:off x="8801929" y="2912739"/>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9" name="Arrow: Right 78">
              <a:extLst>
                <a:ext uri="{FF2B5EF4-FFF2-40B4-BE49-F238E27FC236}">
                  <a16:creationId xmlns:a16="http://schemas.microsoft.com/office/drawing/2014/main" id="{206223B5-C36C-4EDE-9F26-9DA9D5D398C4}"/>
                </a:ext>
              </a:extLst>
            </p:cNvPr>
            <p:cNvSpPr/>
            <p:nvPr/>
          </p:nvSpPr>
          <p:spPr>
            <a:xfrm rot="10800000">
              <a:off x="8801930" y="3131224"/>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96C6706D-E841-4320-943C-A6FBED5668BB}"/>
                </a:ext>
              </a:extLst>
            </p:cNvPr>
            <p:cNvSpPr/>
            <p:nvPr/>
          </p:nvSpPr>
          <p:spPr>
            <a:xfrm rot="16200000">
              <a:off x="8151839" y="3557734"/>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1" name="Arrow: Right 80">
              <a:extLst>
                <a:ext uri="{FF2B5EF4-FFF2-40B4-BE49-F238E27FC236}">
                  <a16:creationId xmlns:a16="http://schemas.microsoft.com/office/drawing/2014/main" id="{4B48ED1C-9AE3-4020-A53E-1612534829FC}"/>
                </a:ext>
              </a:extLst>
            </p:cNvPr>
            <p:cNvSpPr/>
            <p:nvPr/>
          </p:nvSpPr>
          <p:spPr>
            <a:xfrm rot="16200000">
              <a:off x="8386573" y="3557733"/>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4F2B76A3-F8AE-4E93-9B6B-4226B6597D35}"/>
                </a:ext>
              </a:extLst>
            </p:cNvPr>
            <p:cNvSpPr/>
            <p:nvPr/>
          </p:nvSpPr>
          <p:spPr>
            <a:xfrm rot="5400000">
              <a:off x="8169635" y="2450227"/>
              <a:ext cx="59253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3" name="Arrow: Right 82">
              <a:extLst>
                <a:ext uri="{FF2B5EF4-FFF2-40B4-BE49-F238E27FC236}">
                  <a16:creationId xmlns:a16="http://schemas.microsoft.com/office/drawing/2014/main" id="{E9F8EBC3-D5F9-45D9-B546-476D5CDAF7E2}"/>
                </a:ext>
              </a:extLst>
            </p:cNvPr>
            <p:cNvSpPr/>
            <p:nvPr/>
          </p:nvSpPr>
          <p:spPr>
            <a:xfrm rot="5400000">
              <a:off x="8404367" y="2450038"/>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A2DAA1A0-0DDD-4A90-9E87-EB27A82B06AA}"/>
                </a:ext>
              </a:extLst>
            </p:cNvPr>
            <p:cNvSpPr txBox="1"/>
            <p:nvPr/>
          </p:nvSpPr>
          <p:spPr>
            <a:xfrm>
              <a:off x="7589691" y="2912625"/>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85" name="TextBox 84">
              <a:extLst>
                <a:ext uri="{FF2B5EF4-FFF2-40B4-BE49-F238E27FC236}">
                  <a16:creationId xmlns:a16="http://schemas.microsoft.com/office/drawing/2014/main" id="{9DEE6EC2-975E-451E-B3BE-CF79E977ED2D}"/>
                </a:ext>
              </a:extLst>
            </p:cNvPr>
            <p:cNvSpPr txBox="1"/>
            <p:nvPr/>
          </p:nvSpPr>
          <p:spPr>
            <a:xfrm>
              <a:off x="7584921" y="3131224"/>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sp>
          <p:nvSpPr>
            <p:cNvPr id="86" name="TextBox 85">
              <a:extLst>
                <a:ext uri="{FF2B5EF4-FFF2-40B4-BE49-F238E27FC236}">
                  <a16:creationId xmlns:a16="http://schemas.microsoft.com/office/drawing/2014/main" id="{4F48C038-0E04-433B-A023-B6460B4E46F8}"/>
                </a:ext>
              </a:extLst>
            </p:cNvPr>
            <p:cNvSpPr txBox="1"/>
            <p:nvPr/>
          </p:nvSpPr>
          <p:spPr>
            <a:xfrm>
              <a:off x="9179044" y="290403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87" name="TextBox 86">
              <a:extLst>
                <a:ext uri="{FF2B5EF4-FFF2-40B4-BE49-F238E27FC236}">
                  <a16:creationId xmlns:a16="http://schemas.microsoft.com/office/drawing/2014/main" id="{C58EFBE4-C6D5-4822-A316-CBF4F80D44D8}"/>
                </a:ext>
              </a:extLst>
            </p:cNvPr>
            <p:cNvSpPr txBox="1"/>
            <p:nvPr/>
          </p:nvSpPr>
          <p:spPr>
            <a:xfrm>
              <a:off x="9174274" y="312263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88" name="TextBox 87">
              <a:extLst>
                <a:ext uri="{FF2B5EF4-FFF2-40B4-BE49-F238E27FC236}">
                  <a16:creationId xmlns:a16="http://schemas.microsoft.com/office/drawing/2014/main" id="{1BDE3AF5-C616-4F96-AA0D-D81FAC0FA163}"/>
                </a:ext>
              </a:extLst>
            </p:cNvPr>
            <p:cNvSpPr txBox="1"/>
            <p:nvPr/>
          </p:nvSpPr>
          <p:spPr>
            <a:xfrm rot="16200000">
              <a:off x="8272405" y="372210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89" name="TextBox 88">
              <a:extLst>
                <a:ext uri="{FF2B5EF4-FFF2-40B4-BE49-F238E27FC236}">
                  <a16:creationId xmlns:a16="http://schemas.microsoft.com/office/drawing/2014/main" id="{7BA63F18-AD58-4B85-9C1D-A3BECB3934E3}"/>
                </a:ext>
              </a:extLst>
            </p:cNvPr>
            <p:cNvSpPr txBox="1"/>
            <p:nvPr/>
          </p:nvSpPr>
          <p:spPr>
            <a:xfrm rot="16200000">
              <a:off x="8510644" y="373163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90" name="TextBox 89">
              <a:extLst>
                <a:ext uri="{FF2B5EF4-FFF2-40B4-BE49-F238E27FC236}">
                  <a16:creationId xmlns:a16="http://schemas.microsoft.com/office/drawing/2014/main" id="{8DD86341-48F1-4262-AE7D-E020813C9782}"/>
                </a:ext>
              </a:extLst>
            </p:cNvPr>
            <p:cNvSpPr txBox="1"/>
            <p:nvPr/>
          </p:nvSpPr>
          <p:spPr>
            <a:xfrm rot="5323067">
              <a:off x="8276592" y="230270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91" name="TextBox 90">
              <a:extLst>
                <a:ext uri="{FF2B5EF4-FFF2-40B4-BE49-F238E27FC236}">
                  <a16:creationId xmlns:a16="http://schemas.microsoft.com/office/drawing/2014/main" id="{52200F2E-EC8E-4181-9A48-72B28E047040}"/>
                </a:ext>
              </a:extLst>
            </p:cNvPr>
            <p:cNvSpPr txBox="1"/>
            <p:nvPr/>
          </p:nvSpPr>
          <p:spPr>
            <a:xfrm rot="5323067">
              <a:off x="8515140" y="2306362"/>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grpSp>
        <p:nvGrpSpPr>
          <p:cNvPr id="13" name="Group 12">
            <a:extLst>
              <a:ext uri="{FF2B5EF4-FFF2-40B4-BE49-F238E27FC236}">
                <a16:creationId xmlns:a16="http://schemas.microsoft.com/office/drawing/2014/main" id="{B4C5F6B6-B6E8-44D4-92E0-2E357EC40405}"/>
              </a:ext>
            </a:extLst>
          </p:cNvPr>
          <p:cNvGrpSpPr/>
          <p:nvPr/>
        </p:nvGrpSpPr>
        <p:grpSpPr>
          <a:xfrm>
            <a:off x="9798758" y="1707647"/>
            <a:ext cx="2173769" cy="2300228"/>
            <a:chOff x="9798759" y="1746377"/>
            <a:chExt cx="2173769" cy="2300228"/>
          </a:xfrm>
        </p:grpSpPr>
        <p:sp>
          <p:nvSpPr>
            <p:cNvPr id="92" name="TextBox 91">
              <a:extLst>
                <a:ext uri="{FF2B5EF4-FFF2-40B4-BE49-F238E27FC236}">
                  <a16:creationId xmlns:a16="http://schemas.microsoft.com/office/drawing/2014/main" id="{6160002F-1BEE-4DB1-BC21-08A5C5001C04}"/>
                </a:ext>
              </a:extLst>
            </p:cNvPr>
            <p:cNvSpPr txBox="1"/>
            <p:nvPr/>
          </p:nvSpPr>
          <p:spPr>
            <a:xfrm>
              <a:off x="9798759" y="1746377"/>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12</a:t>
              </a:r>
              <a:r>
                <a:rPr lang="en-US" sz="1200" b="1" baseline="30000"/>
                <a:t>h</a:t>
              </a:r>
              <a:r>
                <a:rPr lang="en-US" sz="1200" b="1"/>
                <a:t> Street NW</a:t>
              </a:r>
            </a:p>
          </p:txBody>
        </p:sp>
        <p:pic>
          <p:nvPicPr>
            <p:cNvPr id="93" name="Picture 92" descr="A close up of a map&#10;&#10;Description automatically generated">
              <a:extLst>
                <a:ext uri="{FF2B5EF4-FFF2-40B4-BE49-F238E27FC236}">
                  <a16:creationId xmlns:a16="http://schemas.microsoft.com/office/drawing/2014/main" id="{B06A2C5C-41D8-48A8-A25A-16C5F88C1EA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1922" t="39389" r="11665" b="39122"/>
            <a:stretch/>
          </p:blipFill>
          <p:spPr>
            <a:xfrm>
              <a:off x="9803679" y="2208928"/>
              <a:ext cx="2163931" cy="1837677"/>
            </a:xfrm>
            <a:prstGeom prst="rect">
              <a:avLst/>
            </a:prstGeom>
            <a:ln>
              <a:solidFill>
                <a:schemeClr val="tx1"/>
              </a:solidFill>
            </a:ln>
          </p:spPr>
        </p:pic>
        <p:grpSp>
          <p:nvGrpSpPr>
            <p:cNvPr id="94" name="Group 93">
              <a:extLst>
                <a:ext uri="{FF2B5EF4-FFF2-40B4-BE49-F238E27FC236}">
                  <a16:creationId xmlns:a16="http://schemas.microsoft.com/office/drawing/2014/main" id="{D90926C8-3883-4674-A831-333F77547DBD}"/>
                </a:ext>
              </a:extLst>
            </p:cNvPr>
            <p:cNvGrpSpPr/>
            <p:nvPr/>
          </p:nvGrpSpPr>
          <p:grpSpPr>
            <a:xfrm>
              <a:off x="10728009" y="2917226"/>
              <a:ext cx="363353" cy="350055"/>
              <a:chOff x="582469" y="4195805"/>
              <a:chExt cx="409796" cy="391695"/>
            </a:xfrm>
            <a:solidFill>
              <a:srgbClr val="92D050"/>
            </a:solidFill>
          </p:grpSpPr>
          <p:sp>
            <p:nvSpPr>
              <p:cNvPr id="95" name="Partial Circle 94">
                <a:extLst>
                  <a:ext uri="{FF2B5EF4-FFF2-40B4-BE49-F238E27FC236}">
                    <a16:creationId xmlns:a16="http://schemas.microsoft.com/office/drawing/2014/main" id="{AF0489F9-5DED-4FE6-B98A-4B59F908A67D}"/>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Partial Circle 95">
                <a:extLst>
                  <a:ext uri="{FF2B5EF4-FFF2-40B4-BE49-F238E27FC236}">
                    <a16:creationId xmlns:a16="http://schemas.microsoft.com/office/drawing/2014/main" id="{B0AA4B6E-E29A-4993-AD61-CE90D5C74030}"/>
                  </a:ext>
                </a:extLst>
              </p:cNvPr>
              <p:cNvSpPr/>
              <p:nvPr/>
            </p:nvSpPr>
            <p:spPr>
              <a:xfrm rot="153686">
                <a:off x="582469" y="4195806"/>
                <a:ext cx="409796" cy="391694"/>
              </a:xfrm>
              <a:prstGeom prst="pie">
                <a:avLst>
                  <a:gd name="adj1" fmla="val 5238085"/>
                  <a:gd name="adj2" fmla="val 16121644"/>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7" name="Arrow: Right 96">
              <a:extLst>
                <a:ext uri="{FF2B5EF4-FFF2-40B4-BE49-F238E27FC236}">
                  <a16:creationId xmlns:a16="http://schemas.microsoft.com/office/drawing/2014/main" id="{EF274DD3-340C-4990-B65C-E591D0E2D8D9}"/>
                </a:ext>
              </a:extLst>
            </p:cNvPr>
            <p:cNvSpPr/>
            <p:nvPr/>
          </p:nvSpPr>
          <p:spPr>
            <a:xfrm>
              <a:off x="10003703" y="2909281"/>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8" name="Arrow: Right 97">
              <a:extLst>
                <a:ext uri="{FF2B5EF4-FFF2-40B4-BE49-F238E27FC236}">
                  <a16:creationId xmlns:a16="http://schemas.microsoft.com/office/drawing/2014/main" id="{D1ABD822-EC78-47AA-BCD5-10D0BF70A7A4}"/>
                </a:ext>
              </a:extLst>
            </p:cNvPr>
            <p:cNvSpPr/>
            <p:nvPr/>
          </p:nvSpPr>
          <p:spPr>
            <a:xfrm>
              <a:off x="10003704" y="3127766"/>
              <a:ext cx="689220" cy="23473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Arrow: Right 98">
              <a:extLst>
                <a:ext uri="{FF2B5EF4-FFF2-40B4-BE49-F238E27FC236}">
                  <a16:creationId xmlns:a16="http://schemas.microsoft.com/office/drawing/2014/main" id="{643131B6-8EE2-43B5-B75E-3039B9BD06DE}"/>
                </a:ext>
              </a:extLst>
            </p:cNvPr>
            <p:cNvSpPr/>
            <p:nvPr/>
          </p:nvSpPr>
          <p:spPr>
            <a:xfrm rot="10800000">
              <a:off x="11153318" y="2909280"/>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0" name="Arrow: Right 99">
              <a:extLst>
                <a:ext uri="{FF2B5EF4-FFF2-40B4-BE49-F238E27FC236}">
                  <a16:creationId xmlns:a16="http://schemas.microsoft.com/office/drawing/2014/main" id="{6E2641A1-1A11-478B-B965-335DECC86ACE}"/>
                </a:ext>
              </a:extLst>
            </p:cNvPr>
            <p:cNvSpPr/>
            <p:nvPr/>
          </p:nvSpPr>
          <p:spPr>
            <a:xfrm rot="10800000">
              <a:off x="11153319" y="3127765"/>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Arrow: Right 100">
              <a:extLst>
                <a:ext uri="{FF2B5EF4-FFF2-40B4-BE49-F238E27FC236}">
                  <a16:creationId xmlns:a16="http://schemas.microsoft.com/office/drawing/2014/main" id="{E85B1C67-985A-43AD-B8D5-0D81AF1A7694}"/>
                </a:ext>
              </a:extLst>
            </p:cNvPr>
            <p:cNvSpPr/>
            <p:nvPr/>
          </p:nvSpPr>
          <p:spPr>
            <a:xfrm rot="16200000">
              <a:off x="10503228" y="3554275"/>
              <a:ext cx="618286"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2" name="Arrow: Right 101">
              <a:extLst>
                <a:ext uri="{FF2B5EF4-FFF2-40B4-BE49-F238E27FC236}">
                  <a16:creationId xmlns:a16="http://schemas.microsoft.com/office/drawing/2014/main" id="{A4FB2C8A-654D-4B35-BD5B-7A2F3B8411AE}"/>
                </a:ext>
              </a:extLst>
            </p:cNvPr>
            <p:cNvSpPr/>
            <p:nvPr/>
          </p:nvSpPr>
          <p:spPr>
            <a:xfrm rot="16200000">
              <a:off x="10737962" y="3554274"/>
              <a:ext cx="618285"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EC39BE05-7C3E-47C9-B413-58BEEFAD4294}"/>
                </a:ext>
              </a:extLst>
            </p:cNvPr>
            <p:cNvSpPr txBox="1"/>
            <p:nvPr/>
          </p:nvSpPr>
          <p:spPr>
            <a:xfrm>
              <a:off x="9941080" y="290916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04" name="TextBox 103">
              <a:extLst>
                <a:ext uri="{FF2B5EF4-FFF2-40B4-BE49-F238E27FC236}">
                  <a16:creationId xmlns:a16="http://schemas.microsoft.com/office/drawing/2014/main" id="{6450D498-D160-4314-BCFA-7EAEB1C2B99D}"/>
                </a:ext>
              </a:extLst>
            </p:cNvPr>
            <p:cNvSpPr txBox="1"/>
            <p:nvPr/>
          </p:nvSpPr>
          <p:spPr>
            <a:xfrm>
              <a:off x="9936310" y="312776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05" name="TextBox 104">
              <a:extLst>
                <a:ext uri="{FF2B5EF4-FFF2-40B4-BE49-F238E27FC236}">
                  <a16:creationId xmlns:a16="http://schemas.microsoft.com/office/drawing/2014/main" id="{9B7F3C25-2D11-415C-82C3-C834A7905789}"/>
                </a:ext>
              </a:extLst>
            </p:cNvPr>
            <p:cNvSpPr txBox="1"/>
            <p:nvPr/>
          </p:nvSpPr>
          <p:spPr>
            <a:xfrm>
              <a:off x="11530433" y="2900573"/>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06" name="TextBox 105">
              <a:extLst>
                <a:ext uri="{FF2B5EF4-FFF2-40B4-BE49-F238E27FC236}">
                  <a16:creationId xmlns:a16="http://schemas.microsoft.com/office/drawing/2014/main" id="{A8889ACF-6CB7-4029-BBFE-FE6F35BEF53D}"/>
                </a:ext>
              </a:extLst>
            </p:cNvPr>
            <p:cNvSpPr txBox="1"/>
            <p:nvPr/>
          </p:nvSpPr>
          <p:spPr>
            <a:xfrm>
              <a:off x="11525663" y="311917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07" name="TextBox 106">
              <a:extLst>
                <a:ext uri="{FF2B5EF4-FFF2-40B4-BE49-F238E27FC236}">
                  <a16:creationId xmlns:a16="http://schemas.microsoft.com/office/drawing/2014/main" id="{4CF9AB33-44A1-4BB4-B1DF-018483F4B294}"/>
                </a:ext>
              </a:extLst>
            </p:cNvPr>
            <p:cNvSpPr txBox="1"/>
            <p:nvPr/>
          </p:nvSpPr>
          <p:spPr>
            <a:xfrm rot="16200000">
              <a:off x="10623794" y="371864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08" name="TextBox 107">
              <a:extLst>
                <a:ext uri="{FF2B5EF4-FFF2-40B4-BE49-F238E27FC236}">
                  <a16:creationId xmlns:a16="http://schemas.microsoft.com/office/drawing/2014/main" id="{CE56EF59-258C-4DA5-B282-71D862C606EF}"/>
                </a:ext>
              </a:extLst>
            </p:cNvPr>
            <p:cNvSpPr txBox="1"/>
            <p:nvPr/>
          </p:nvSpPr>
          <p:spPr>
            <a:xfrm rot="16200000">
              <a:off x="10862033" y="372817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9" name="Group 8">
            <a:extLst>
              <a:ext uri="{FF2B5EF4-FFF2-40B4-BE49-F238E27FC236}">
                <a16:creationId xmlns:a16="http://schemas.microsoft.com/office/drawing/2014/main" id="{EDDC80BA-A006-4D7F-8BDD-8805A467277F}"/>
              </a:ext>
            </a:extLst>
          </p:cNvPr>
          <p:cNvGrpSpPr/>
          <p:nvPr/>
        </p:nvGrpSpPr>
        <p:grpSpPr>
          <a:xfrm>
            <a:off x="4534559" y="4182965"/>
            <a:ext cx="2173769" cy="2300228"/>
            <a:chOff x="5106867" y="4176346"/>
            <a:chExt cx="2173769" cy="2300228"/>
          </a:xfrm>
        </p:grpSpPr>
        <p:sp>
          <p:nvSpPr>
            <p:cNvPr id="168" name="TextBox 167">
              <a:extLst>
                <a:ext uri="{FF2B5EF4-FFF2-40B4-BE49-F238E27FC236}">
                  <a16:creationId xmlns:a16="http://schemas.microsoft.com/office/drawing/2014/main" id="{37206A50-68F7-48DA-8466-F41E45195031}"/>
                </a:ext>
              </a:extLst>
            </p:cNvPr>
            <p:cNvSpPr txBox="1"/>
            <p:nvPr/>
          </p:nvSpPr>
          <p:spPr>
            <a:xfrm>
              <a:off x="5106867" y="4176346"/>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 </a:t>
              </a:r>
            </a:p>
            <a:p>
              <a:pPr algn="ctr"/>
              <a:r>
                <a:rPr lang="en-US" sz="1200" b="1"/>
                <a:t>Vermont Avenue NW</a:t>
              </a:r>
            </a:p>
          </p:txBody>
        </p:sp>
        <p:pic>
          <p:nvPicPr>
            <p:cNvPr id="169" name="Picture 168" descr="A close up of a map&#10;&#10;Description automatically generated">
              <a:extLst>
                <a:ext uri="{FF2B5EF4-FFF2-40B4-BE49-F238E27FC236}">
                  <a16:creationId xmlns:a16="http://schemas.microsoft.com/office/drawing/2014/main" id="{D4946EF4-7971-4FE4-A50B-FAC340907F3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2744" t="38932" r="30843" b="39578"/>
            <a:stretch/>
          </p:blipFill>
          <p:spPr>
            <a:xfrm>
              <a:off x="5111787" y="4638897"/>
              <a:ext cx="2163931" cy="1837677"/>
            </a:xfrm>
            <a:prstGeom prst="rect">
              <a:avLst/>
            </a:prstGeom>
            <a:ln>
              <a:solidFill>
                <a:schemeClr val="tx1"/>
              </a:solidFill>
            </a:ln>
          </p:spPr>
        </p:pic>
        <p:grpSp>
          <p:nvGrpSpPr>
            <p:cNvPr id="170" name="Group 169">
              <a:extLst>
                <a:ext uri="{FF2B5EF4-FFF2-40B4-BE49-F238E27FC236}">
                  <a16:creationId xmlns:a16="http://schemas.microsoft.com/office/drawing/2014/main" id="{6318A91C-EBAB-412E-8676-9E66863A9633}"/>
                </a:ext>
              </a:extLst>
            </p:cNvPr>
            <p:cNvGrpSpPr/>
            <p:nvPr/>
          </p:nvGrpSpPr>
          <p:grpSpPr>
            <a:xfrm>
              <a:off x="6036117" y="5347195"/>
              <a:ext cx="363353" cy="350055"/>
              <a:chOff x="582469" y="4195805"/>
              <a:chExt cx="409796" cy="391695"/>
            </a:xfrm>
            <a:solidFill>
              <a:srgbClr val="92D050"/>
            </a:solidFill>
          </p:grpSpPr>
          <p:sp>
            <p:nvSpPr>
              <p:cNvPr id="171" name="Partial Circle 170">
                <a:extLst>
                  <a:ext uri="{FF2B5EF4-FFF2-40B4-BE49-F238E27FC236}">
                    <a16:creationId xmlns:a16="http://schemas.microsoft.com/office/drawing/2014/main" id="{3DCE4134-9024-4BF0-AF91-E92F8B936146}"/>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2" name="Partial Circle 171">
                <a:extLst>
                  <a:ext uri="{FF2B5EF4-FFF2-40B4-BE49-F238E27FC236}">
                    <a16:creationId xmlns:a16="http://schemas.microsoft.com/office/drawing/2014/main" id="{F3AAFA5B-B838-4971-A621-EA8096F538CB}"/>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3" name="Arrow: Right 172">
              <a:extLst>
                <a:ext uri="{FF2B5EF4-FFF2-40B4-BE49-F238E27FC236}">
                  <a16:creationId xmlns:a16="http://schemas.microsoft.com/office/drawing/2014/main" id="{FD415018-31E5-4819-954F-741194ACF207}"/>
                </a:ext>
              </a:extLst>
            </p:cNvPr>
            <p:cNvSpPr/>
            <p:nvPr/>
          </p:nvSpPr>
          <p:spPr>
            <a:xfrm>
              <a:off x="5311811" y="5339250"/>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4" name="Arrow: Right 173">
              <a:extLst>
                <a:ext uri="{FF2B5EF4-FFF2-40B4-BE49-F238E27FC236}">
                  <a16:creationId xmlns:a16="http://schemas.microsoft.com/office/drawing/2014/main" id="{50E0C834-2AB4-48BB-8650-0B541CF26CC6}"/>
                </a:ext>
              </a:extLst>
            </p:cNvPr>
            <p:cNvSpPr/>
            <p:nvPr/>
          </p:nvSpPr>
          <p:spPr>
            <a:xfrm>
              <a:off x="5311812" y="5557735"/>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Arrow: Right 174">
              <a:extLst>
                <a:ext uri="{FF2B5EF4-FFF2-40B4-BE49-F238E27FC236}">
                  <a16:creationId xmlns:a16="http://schemas.microsoft.com/office/drawing/2014/main" id="{30308433-FE2B-4C08-BE2E-1F49F0287A0E}"/>
                </a:ext>
              </a:extLst>
            </p:cNvPr>
            <p:cNvSpPr/>
            <p:nvPr/>
          </p:nvSpPr>
          <p:spPr>
            <a:xfrm rot="10800000">
              <a:off x="6461426" y="5339249"/>
              <a:ext cx="68922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6" name="Arrow: Right 175">
              <a:extLst>
                <a:ext uri="{FF2B5EF4-FFF2-40B4-BE49-F238E27FC236}">
                  <a16:creationId xmlns:a16="http://schemas.microsoft.com/office/drawing/2014/main" id="{DDF66AC0-7203-4179-A6F9-7A0F2F35149F}"/>
                </a:ext>
              </a:extLst>
            </p:cNvPr>
            <p:cNvSpPr/>
            <p:nvPr/>
          </p:nvSpPr>
          <p:spPr>
            <a:xfrm rot="10800000">
              <a:off x="6461427" y="555773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rrow: Right 176">
              <a:extLst>
                <a:ext uri="{FF2B5EF4-FFF2-40B4-BE49-F238E27FC236}">
                  <a16:creationId xmlns:a16="http://schemas.microsoft.com/office/drawing/2014/main" id="{820EB6FF-BF4A-4F2B-9C70-9B5995375BE7}"/>
                </a:ext>
              </a:extLst>
            </p:cNvPr>
            <p:cNvSpPr/>
            <p:nvPr/>
          </p:nvSpPr>
          <p:spPr>
            <a:xfrm rot="16200000">
              <a:off x="5811336" y="5984244"/>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8" name="Arrow: Right 177">
              <a:extLst>
                <a:ext uri="{FF2B5EF4-FFF2-40B4-BE49-F238E27FC236}">
                  <a16:creationId xmlns:a16="http://schemas.microsoft.com/office/drawing/2014/main" id="{0994DE5C-B83E-4EC4-9A8E-558A803F475B}"/>
                </a:ext>
              </a:extLst>
            </p:cNvPr>
            <p:cNvSpPr/>
            <p:nvPr/>
          </p:nvSpPr>
          <p:spPr>
            <a:xfrm rot="16200000">
              <a:off x="6046070" y="5984243"/>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Arrow: Right 178">
              <a:extLst>
                <a:ext uri="{FF2B5EF4-FFF2-40B4-BE49-F238E27FC236}">
                  <a16:creationId xmlns:a16="http://schemas.microsoft.com/office/drawing/2014/main" id="{4C801328-D2B2-4150-8B79-1479C5702F8F}"/>
                </a:ext>
              </a:extLst>
            </p:cNvPr>
            <p:cNvSpPr/>
            <p:nvPr/>
          </p:nvSpPr>
          <p:spPr>
            <a:xfrm rot="6795150">
              <a:off x="5985416" y="4914137"/>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0" name="Arrow: Right 179">
              <a:extLst>
                <a:ext uri="{FF2B5EF4-FFF2-40B4-BE49-F238E27FC236}">
                  <a16:creationId xmlns:a16="http://schemas.microsoft.com/office/drawing/2014/main" id="{4543ABBD-DD82-4514-91BE-B5E1BCC4531D}"/>
                </a:ext>
              </a:extLst>
            </p:cNvPr>
            <p:cNvSpPr/>
            <p:nvPr/>
          </p:nvSpPr>
          <p:spPr>
            <a:xfrm rot="6795150">
              <a:off x="6220150" y="4914137"/>
              <a:ext cx="592530"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D3FB7011-7CAD-405A-BA58-8E0571593E44}"/>
                </a:ext>
              </a:extLst>
            </p:cNvPr>
            <p:cNvSpPr txBox="1"/>
            <p:nvPr/>
          </p:nvSpPr>
          <p:spPr>
            <a:xfrm>
              <a:off x="5249188" y="533913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182" name="TextBox 181">
              <a:extLst>
                <a:ext uri="{FF2B5EF4-FFF2-40B4-BE49-F238E27FC236}">
                  <a16:creationId xmlns:a16="http://schemas.microsoft.com/office/drawing/2014/main" id="{AD0DEAF1-7098-416B-82E5-F05DFC93A25B}"/>
                </a:ext>
              </a:extLst>
            </p:cNvPr>
            <p:cNvSpPr txBox="1"/>
            <p:nvPr/>
          </p:nvSpPr>
          <p:spPr>
            <a:xfrm>
              <a:off x="5244418" y="555773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83" name="TextBox 182">
              <a:extLst>
                <a:ext uri="{FF2B5EF4-FFF2-40B4-BE49-F238E27FC236}">
                  <a16:creationId xmlns:a16="http://schemas.microsoft.com/office/drawing/2014/main" id="{CD45F8B6-8BA1-4A1E-8006-668DA85BBDDB}"/>
                </a:ext>
              </a:extLst>
            </p:cNvPr>
            <p:cNvSpPr txBox="1"/>
            <p:nvPr/>
          </p:nvSpPr>
          <p:spPr>
            <a:xfrm>
              <a:off x="6838541" y="5330542"/>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184" name="TextBox 183">
              <a:extLst>
                <a:ext uri="{FF2B5EF4-FFF2-40B4-BE49-F238E27FC236}">
                  <a16:creationId xmlns:a16="http://schemas.microsoft.com/office/drawing/2014/main" id="{17048994-21AE-4480-9775-12E481107C21}"/>
                </a:ext>
              </a:extLst>
            </p:cNvPr>
            <p:cNvSpPr txBox="1"/>
            <p:nvPr/>
          </p:nvSpPr>
          <p:spPr>
            <a:xfrm>
              <a:off x="6833771" y="554914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85" name="TextBox 184">
              <a:extLst>
                <a:ext uri="{FF2B5EF4-FFF2-40B4-BE49-F238E27FC236}">
                  <a16:creationId xmlns:a16="http://schemas.microsoft.com/office/drawing/2014/main" id="{08C8F3EF-D1CF-40EB-BF8F-E79DCE406376}"/>
                </a:ext>
              </a:extLst>
            </p:cNvPr>
            <p:cNvSpPr txBox="1"/>
            <p:nvPr/>
          </p:nvSpPr>
          <p:spPr>
            <a:xfrm rot="16200000">
              <a:off x="5931902" y="6148616"/>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186" name="TextBox 185">
              <a:extLst>
                <a:ext uri="{FF2B5EF4-FFF2-40B4-BE49-F238E27FC236}">
                  <a16:creationId xmlns:a16="http://schemas.microsoft.com/office/drawing/2014/main" id="{A5ED36AA-6099-4B86-B306-235582C04A71}"/>
                </a:ext>
              </a:extLst>
            </p:cNvPr>
            <p:cNvSpPr txBox="1"/>
            <p:nvPr/>
          </p:nvSpPr>
          <p:spPr>
            <a:xfrm rot="16200000">
              <a:off x="6170141" y="615814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187" name="TextBox 186">
              <a:extLst>
                <a:ext uri="{FF2B5EF4-FFF2-40B4-BE49-F238E27FC236}">
                  <a16:creationId xmlns:a16="http://schemas.microsoft.com/office/drawing/2014/main" id="{B3417F62-33C8-409E-B0C7-106A39E3CFCD}"/>
                </a:ext>
              </a:extLst>
            </p:cNvPr>
            <p:cNvSpPr txBox="1"/>
            <p:nvPr/>
          </p:nvSpPr>
          <p:spPr>
            <a:xfrm rot="17621067">
              <a:off x="6158992" y="4756421"/>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188" name="TextBox 187">
              <a:extLst>
                <a:ext uri="{FF2B5EF4-FFF2-40B4-BE49-F238E27FC236}">
                  <a16:creationId xmlns:a16="http://schemas.microsoft.com/office/drawing/2014/main" id="{A82C73AD-CE51-432E-BAB2-27AACEF94866}"/>
                </a:ext>
              </a:extLst>
            </p:cNvPr>
            <p:cNvSpPr txBox="1"/>
            <p:nvPr/>
          </p:nvSpPr>
          <p:spPr>
            <a:xfrm rot="17621067">
              <a:off x="6397540" y="4760074"/>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grpSp>
        <p:nvGrpSpPr>
          <p:cNvPr id="11" name="Group 10">
            <a:extLst>
              <a:ext uri="{FF2B5EF4-FFF2-40B4-BE49-F238E27FC236}">
                <a16:creationId xmlns:a16="http://schemas.microsoft.com/office/drawing/2014/main" id="{49D5CCBC-072A-40EB-B1DD-1A86AEABAEF6}"/>
              </a:ext>
            </a:extLst>
          </p:cNvPr>
          <p:cNvGrpSpPr/>
          <p:nvPr/>
        </p:nvGrpSpPr>
        <p:grpSpPr>
          <a:xfrm>
            <a:off x="7170907" y="4182965"/>
            <a:ext cx="2173769" cy="2300228"/>
            <a:chOff x="7447370" y="4173749"/>
            <a:chExt cx="2173769" cy="2300228"/>
          </a:xfrm>
        </p:grpSpPr>
        <p:sp>
          <p:nvSpPr>
            <p:cNvPr id="189" name="TextBox 188">
              <a:extLst>
                <a:ext uri="{FF2B5EF4-FFF2-40B4-BE49-F238E27FC236}">
                  <a16:creationId xmlns:a16="http://schemas.microsoft.com/office/drawing/2014/main" id="{5778FCDC-3053-4546-A747-0E1DAF6B4EE3}"/>
                </a:ext>
              </a:extLst>
            </p:cNvPr>
            <p:cNvSpPr txBox="1"/>
            <p:nvPr/>
          </p:nvSpPr>
          <p:spPr>
            <a:xfrm>
              <a:off x="7447370" y="4173749"/>
              <a:ext cx="2173769" cy="461665"/>
            </a:xfrm>
            <a:prstGeom prst="rect">
              <a:avLst/>
            </a:prstGeom>
            <a:solidFill>
              <a:schemeClr val="bg1"/>
            </a:solidFill>
            <a:ln>
              <a:solidFill>
                <a:schemeClr val="tx1"/>
              </a:solidFill>
            </a:ln>
          </p:spPr>
          <p:txBody>
            <a:bodyPr wrap="square" rtlCol="0">
              <a:spAutoFit/>
            </a:bodyPr>
            <a:lstStyle/>
            <a:p>
              <a:pPr algn="ctr"/>
              <a:r>
                <a:rPr lang="en-US" sz="1200" b="1" dirty="0"/>
                <a:t>K Street NW and</a:t>
              </a:r>
            </a:p>
            <a:p>
              <a:pPr algn="ctr"/>
              <a:r>
                <a:rPr lang="en-US" sz="1200" b="1" dirty="0"/>
                <a:t>14</a:t>
              </a:r>
              <a:r>
                <a:rPr lang="en-US" sz="1200" b="1" baseline="30000" dirty="0"/>
                <a:t>th</a:t>
              </a:r>
              <a:r>
                <a:rPr lang="en-US" sz="1200" b="1" dirty="0"/>
                <a:t> Street NW</a:t>
              </a:r>
            </a:p>
          </p:txBody>
        </p:sp>
        <p:pic>
          <p:nvPicPr>
            <p:cNvPr id="190" name="Picture 189" descr="A close up of a map&#10;&#10;Description automatically generated">
              <a:extLst>
                <a:ext uri="{FF2B5EF4-FFF2-40B4-BE49-F238E27FC236}">
                  <a16:creationId xmlns:a16="http://schemas.microsoft.com/office/drawing/2014/main" id="{0812B33C-2BD1-47E7-BDF0-6E7A88ED6D2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58453" t="39356" r="25134" b="39155"/>
            <a:stretch/>
          </p:blipFill>
          <p:spPr>
            <a:xfrm>
              <a:off x="7452290" y="4636300"/>
              <a:ext cx="2163931" cy="1837677"/>
            </a:xfrm>
            <a:prstGeom prst="rect">
              <a:avLst/>
            </a:prstGeom>
            <a:ln>
              <a:solidFill>
                <a:schemeClr val="tx1"/>
              </a:solidFill>
            </a:ln>
          </p:spPr>
        </p:pic>
        <p:grpSp>
          <p:nvGrpSpPr>
            <p:cNvPr id="191" name="Group 190">
              <a:extLst>
                <a:ext uri="{FF2B5EF4-FFF2-40B4-BE49-F238E27FC236}">
                  <a16:creationId xmlns:a16="http://schemas.microsoft.com/office/drawing/2014/main" id="{14A570A5-7E2C-40DA-885E-3824A9DEED1E}"/>
                </a:ext>
              </a:extLst>
            </p:cNvPr>
            <p:cNvGrpSpPr/>
            <p:nvPr/>
          </p:nvGrpSpPr>
          <p:grpSpPr>
            <a:xfrm>
              <a:off x="8376620" y="5344598"/>
              <a:ext cx="363353" cy="350055"/>
              <a:chOff x="582469" y="4195805"/>
              <a:chExt cx="409796" cy="391695"/>
            </a:xfrm>
            <a:solidFill>
              <a:srgbClr val="92D050"/>
            </a:solidFill>
          </p:grpSpPr>
          <p:sp>
            <p:nvSpPr>
              <p:cNvPr id="192" name="Partial Circle 191">
                <a:extLst>
                  <a:ext uri="{FF2B5EF4-FFF2-40B4-BE49-F238E27FC236}">
                    <a16:creationId xmlns:a16="http://schemas.microsoft.com/office/drawing/2014/main" id="{E01B9759-7CF6-4175-AD05-09D70DE8A178}"/>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3" name="Partial Circle 192">
                <a:extLst>
                  <a:ext uri="{FF2B5EF4-FFF2-40B4-BE49-F238E27FC236}">
                    <a16:creationId xmlns:a16="http://schemas.microsoft.com/office/drawing/2014/main" id="{3D18DF15-C90B-4CAF-BFD6-FA8B3F5DE751}"/>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4" name="Arrow: Right 193">
              <a:extLst>
                <a:ext uri="{FF2B5EF4-FFF2-40B4-BE49-F238E27FC236}">
                  <a16:creationId xmlns:a16="http://schemas.microsoft.com/office/drawing/2014/main" id="{0096B915-4243-4F2B-A4FA-2E31D185260B}"/>
                </a:ext>
              </a:extLst>
            </p:cNvPr>
            <p:cNvSpPr/>
            <p:nvPr/>
          </p:nvSpPr>
          <p:spPr>
            <a:xfrm>
              <a:off x="7652314" y="5336653"/>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5" name="Arrow: Right 194">
              <a:extLst>
                <a:ext uri="{FF2B5EF4-FFF2-40B4-BE49-F238E27FC236}">
                  <a16:creationId xmlns:a16="http://schemas.microsoft.com/office/drawing/2014/main" id="{BE9E5695-2121-4CFB-985D-8D61CC4A5E5D}"/>
                </a:ext>
              </a:extLst>
            </p:cNvPr>
            <p:cNvSpPr/>
            <p:nvPr/>
          </p:nvSpPr>
          <p:spPr>
            <a:xfrm>
              <a:off x="7652315" y="5555138"/>
              <a:ext cx="689220" cy="234732"/>
            </a:xfrm>
            <a:prstGeom prst="rightArrow">
              <a:avLst/>
            </a:prstGeom>
            <a:solidFill>
              <a:srgbClr val="DE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Arrow: Right 195">
              <a:extLst>
                <a:ext uri="{FF2B5EF4-FFF2-40B4-BE49-F238E27FC236}">
                  <a16:creationId xmlns:a16="http://schemas.microsoft.com/office/drawing/2014/main" id="{78FF6BCF-14C6-400C-8718-30D608B73E90}"/>
                </a:ext>
              </a:extLst>
            </p:cNvPr>
            <p:cNvSpPr/>
            <p:nvPr/>
          </p:nvSpPr>
          <p:spPr>
            <a:xfrm rot="10800000">
              <a:off x="8801929" y="5336652"/>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7" name="Arrow: Right 196">
              <a:extLst>
                <a:ext uri="{FF2B5EF4-FFF2-40B4-BE49-F238E27FC236}">
                  <a16:creationId xmlns:a16="http://schemas.microsoft.com/office/drawing/2014/main" id="{24ADD35C-7A87-4EB3-8848-A90E2D993B1B}"/>
                </a:ext>
              </a:extLst>
            </p:cNvPr>
            <p:cNvSpPr/>
            <p:nvPr/>
          </p:nvSpPr>
          <p:spPr>
            <a:xfrm rot="10800000">
              <a:off x="8801930" y="5555137"/>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Arrow: Right 197">
              <a:extLst>
                <a:ext uri="{FF2B5EF4-FFF2-40B4-BE49-F238E27FC236}">
                  <a16:creationId xmlns:a16="http://schemas.microsoft.com/office/drawing/2014/main" id="{6DBA8CAD-70DC-4A8E-983D-5723F8C1E105}"/>
                </a:ext>
              </a:extLst>
            </p:cNvPr>
            <p:cNvSpPr/>
            <p:nvPr/>
          </p:nvSpPr>
          <p:spPr>
            <a:xfrm rot="16200000">
              <a:off x="8151839" y="5981647"/>
              <a:ext cx="618286"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9" name="Arrow: Right 198">
              <a:extLst>
                <a:ext uri="{FF2B5EF4-FFF2-40B4-BE49-F238E27FC236}">
                  <a16:creationId xmlns:a16="http://schemas.microsoft.com/office/drawing/2014/main" id="{BB3930B8-6E81-4BEC-B715-21524A84B859}"/>
                </a:ext>
              </a:extLst>
            </p:cNvPr>
            <p:cNvSpPr/>
            <p:nvPr/>
          </p:nvSpPr>
          <p:spPr>
            <a:xfrm rot="16200000">
              <a:off x="8386573" y="5981646"/>
              <a:ext cx="618285"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Arrow: Right 199">
              <a:extLst>
                <a:ext uri="{FF2B5EF4-FFF2-40B4-BE49-F238E27FC236}">
                  <a16:creationId xmlns:a16="http://schemas.microsoft.com/office/drawing/2014/main" id="{ACED6919-E54F-419D-ABA5-7E84692270ED}"/>
                </a:ext>
              </a:extLst>
            </p:cNvPr>
            <p:cNvSpPr/>
            <p:nvPr/>
          </p:nvSpPr>
          <p:spPr>
            <a:xfrm rot="5400000">
              <a:off x="8169635" y="4874140"/>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1" name="Arrow: Right 200">
              <a:extLst>
                <a:ext uri="{FF2B5EF4-FFF2-40B4-BE49-F238E27FC236}">
                  <a16:creationId xmlns:a16="http://schemas.microsoft.com/office/drawing/2014/main" id="{F8082D21-A8FF-405B-8DCE-89E0DB45AC44}"/>
                </a:ext>
              </a:extLst>
            </p:cNvPr>
            <p:cNvSpPr/>
            <p:nvPr/>
          </p:nvSpPr>
          <p:spPr>
            <a:xfrm rot="5400000">
              <a:off x="8404367" y="4873951"/>
              <a:ext cx="59253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a:extLst>
                <a:ext uri="{FF2B5EF4-FFF2-40B4-BE49-F238E27FC236}">
                  <a16:creationId xmlns:a16="http://schemas.microsoft.com/office/drawing/2014/main" id="{0DFAEB37-530C-4A32-81A8-A097886FD552}"/>
                </a:ext>
              </a:extLst>
            </p:cNvPr>
            <p:cNvSpPr txBox="1"/>
            <p:nvPr/>
          </p:nvSpPr>
          <p:spPr>
            <a:xfrm>
              <a:off x="7589691" y="5336538"/>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03" name="TextBox 202">
              <a:extLst>
                <a:ext uri="{FF2B5EF4-FFF2-40B4-BE49-F238E27FC236}">
                  <a16:creationId xmlns:a16="http://schemas.microsoft.com/office/drawing/2014/main" id="{B5CB72BD-D30B-4CB2-9AF3-5C25DEF6F7B2}"/>
                </a:ext>
              </a:extLst>
            </p:cNvPr>
            <p:cNvSpPr txBox="1"/>
            <p:nvPr/>
          </p:nvSpPr>
          <p:spPr>
            <a:xfrm>
              <a:off x="7584921" y="5555137"/>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04" name="TextBox 203">
              <a:extLst>
                <a:ext uri="{FF2B5EF4-FFF2-40B4-BE49-F238E27FC236}">
                  <a16:creationId xmlns:a16="http://schemas.microsoft.com/office/drawing/2014/main" id="{91900B07-D352-49A4-9E5B-C6E78A2F69B1}"/>
                </a:ext>
              </a:extLst>
            </p:cNvPr>
            <p:cNvSpPr txBox="1"/>
            <p:nvPr/>
          </p:nvSpPr>
          <p:spPr>
            <a:xfrm>
              <a:off x="9179044" y="532794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05" name="TextBox 204">
              <a:extLst>
                <a:ext uri="{FF2B5EF4-FFF2-40B4-BE49-F238E27FC236}">
                  <a16:creationId xmlns:a16="http://schemas.microsoft.com/office/drawing/2014/main" id="{9594E02A-1056-4632-AB68-90FF02259A8A}"/>
                </a:ext>
              </a:extLst>
            </p:cNvPr>
            <p:cNvSpPr txBox="1"/>
            <p:nvPr/>
          </p:nvSpPr>
          <p:spPr>
            <a:xfrm>
              <a:off x="9174274" y="5546544"/>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06" name="TextBox 205">
              <a:extLst>
                <a:ext uri="{FF2B5EF4-FFF2-40B4-BE49-F238E27FC236}">
                  <a16:creationId xmlns:a16="http://schemas.microsoft.com/office/drawing/2014/main" id="{3C100882-0CE7-4A58-AEBC-AAB0F765E3A2}"/>
                </a:ext>
              </a:extLst>
            </p:cNvPr>
            <p:cNvSpPr txBox="1"/>
            <p:nvPr/>
          </p:nvSpPr>
          <p:spPr>
            <a:xfrm rot="16200000">
              <a:off x="8272405" y="6146019"/>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07" name="TextBox 206">
              <a:extLst>
                <a:ext uri="{FF2B5EF4-FFF2-40B4-BE49-F238E27FC236}">
                  <a16:creationId xmlns:a16="http://schemas.microsoft.com/office/drawing/2014/main" id="{563FAFF0-7674-478E-9C0D-48A3806822D8}"/>
                </a:ext>
              </a:extLst>
            </p:cNvPr>
            <p:cNvSpPr txBox="1"/>
            <p:nvPr/>
          </p:nvSpPr>
          <p:spPr>
            <a:xfrm rot="16200000">
              <a:off x="8510644" y="6155551"/>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08" name="TextBox 207">
              <a:extLst>
                <a:ext uri="{FF2B5EF4-FFF2-40B4-BE49-F238E27FC236}">
                  <a16:creationId xmlns:a16="http://schemas.microsoft.com/office/drawing/2014/main" id="{6FE56F25-2000-430A-8FFD-C839948B02FC}"/>
                </a:ext>
              </a:extLst>
            </p:cNvPr>
            <p:cNvSpPr txBox="1"/>
            <p:nvPr/>
          </p:nvSpPr>
          <p:spPr>
            <a:xfrm rot="5323067">
              <a:off x="8276592" y="4726622"/>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09" name="TextBox 208">
              <a:extLst>
                <a:ext uri="{FF2B5EF4-FFF2-40B4-BE49-F238E27FC236}">
                  <a16:creationId xmlns:a16="http://schemas.microsoft.com/office/drawing/2014/main" id="{79AF5534-4083-4ACD-BE1C-9911CC6A52CB}"/>
                </a:ext>
              </a:extLst>
            </p:cNvPr>
            <p:cNvSpPr txBox="1"/>
            <p:nvPr/>
          </p:nvSpPr>
          <p:spPr>
            <a:xfrm rot="5323067">
              <a:off x="8515140" y="473027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grpSp>
      <p:grpSp>
        <p:nvGrpSpPr>
          <p:cNvPr id="12" name="Group 11">
            <a:extLst>
              <a:ext uri="{FF2B5EF4-FFF2-40B4-BE49-F238E27FC236}">
                <a16:creationId xmlns:a16="http://schemas.microsoft.com/office/drawing/2014/main" id="{53EFE7B5-2AD3-470A-9A1D-C6A81772C624}"/>
              </a:ext>
            </a:extLst>
          </p:cNvPr>
          <p:cNvGrpSpPr/>
          <p:nvPr/>
        </p:nvGrpSpPr>
        <p:grpSpPr>
          <a:xfrm>
            <a:off x="9798758" y="4177400"/>
            <a:ext cx="2173769" cy="2300228"/>
            <a:chOff x="9798759" y="4170290"/>
            <a:chExt cx="2173769" cy="2300228"/>
          </a:xfrm>
        </p:grpSpPr>
        <p:sp>
          <p:nvSpPr>
            <p:cNvPr id="210" name="TextBox 209">
              <a:extLst>
                <a:ext uri="{FF2B5EF4-FFF2-40B4-BE49-F238E27FC236}">
                  <a16:creationId xmlns:a16="http://schemas.microsoft.com/office/drawing/2014/main" id="{312496CA-4992-439D-AF68-EF1398084DA0}"/>
                </a:ext>
              </a:extLst>
            </p:cNvPr>
            <p:cNvSpPr txBox="1"/>
            <p:nvPr/>
          </p:nvSpPr>
          <p:spPr>
            <a:xfrm>
              <a:off x="9798759" y="4170290"/>
              <a:ext cx="2173769" cy="461665"/>
            </a:xfrm>
            <a:prstGeom prst="rect">
              <a:avLst/>
            </a:prstGeom>
            <a:solidFill>
              <a:schemeClr val="bg1"/>
            </a:solidFill>
            <a:ln>
              <a:solidFill>
                <a:schemeClr val="tx1"/>
              </a:solidFill>
            </a:ln>
          </p:spPr>
          <p:txBody>
            <a:bodyPr wrap="square" rtlCol="0">
              <a:spAutoFit/>
            </a:bodyPr>
            <a:lstStyle/>
            <a:p>
              <a:pPr algn="ctr"/>
              <a:r>
                <a:rPr lang="en-US" sz="1200" b="1"/>
                <a:t>K Street NW and</a:t>
              </a:r>
            </a:p>
            <a:p>
              <a:pPr algn="ctr"/>
              <a:r>
                <a:rPr lang="en-US" sz="1200" b="1"/>
                <a:t>12</a:t>
              </a:r>
              <a:r>
                <a:rPr lang="en-US" sz="1200" b="1" baseline="30000"/>
                <a:t>h</a:t>
              </a:r>
              <a:r>
                <a:rPr lang="en-US" sz="1200" b="1"/>
                <a:t> Street NW</a:t>
              </a:r>
            </a:p>
          </p:txBody>
        </p:sp>
        <p:pic>
          <p:nvPicPr>
            <p:cNvPr id="211" name="Picture 210" descr="A close up of a map&#10;&#10;Description automatically generated">
              <a:extLst>
                <a:ext uri="{FF2B5EF4-FFF2-40B4-BE49-F238E27FC236}">
                  <a16:creationId xmlns:a16="http://schemas.microsoft.com/office/drawing/2014/main" id="{D272970A-A855-448A-84DA-2CB75839038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71922" t="39389" r="11665" b="39122"/>
            <a:stretch/>
          </p:blipFill>
          <p:spPr>
            <a:xfrm>
              <a:off x="9803679" y="4632841"/>
              <a:ext cx="2163931" cy="1837677"/>
            </a:xfrm>
            <a:prstGeom prst="rect">
              <a:avLst/>
            </a:prstGeom>
            <a:ln>
              <a:solidFill>
                <a:schemeClr val="tx1"/>
              </a:solidFill>
            </a:ln>
          </p:spPr>
        </p:pic>
        <p:grpSp>
          <p:nvGrpSpPr>
            <p:cNvPr id="212" name="Group 211">
              <a:extLst>
                <a:ext uri="{FF2B5EF4-FFF2-40B4-BE49-F238E27FC236}">
                  <a16:creationId xmlns:a16="http://schemas.microsoft.com/office/drawing/2014/main" id="{7A4A2405-91CB-46F0-BA89-AB4BC0538B69}"/>
                </a:ext>
              </a:extLst>
            </p:cNvPr>
            <p:cNvGrpSpPr/>
            <p:nvPr/>
          </p:nvGrpSpPr>
          <p:grpSpPr>
            <a:xfrm>
              <a:off x="10728009" y="5341139"/>
              <a:ext cx="363353" cy="350055"/>
              <a:chOff x="582469" y="4195805"/>
              <a:chExt cx="409796" cy="391695"/>
            </a:xfrm>
            <a:solidFill>
              <a:srgbClr val="92D050"/>
            </a:solidFill>
          </p:grpSpPr>
          <p:sp>
            <p:nvSpPr>
              <p:cNvPr id="213" name="Partial Circle 212">
                <a:extLst>
                  <a:ext uri="{FF2B5EF4-FFF2-40B4-BE49-F238E27FC236}">
                    <a16:creationId xmlns:a16="http://schemas.microsoft.com/office/drawing/2014/main" id="{784B7338-DD57-443C-9C3F-F0B8BD31CAC7}"/>
                  </a:ext>
                </a:extLst>
              </p:cNvPr>
              <p:cNvSpPr/>
              <p:nvPr/>
            </p:nvSpPr>
            <p:spPr>
              <a:xfrm rot="10953686">
                <a:off x="582469" y="4195805"/>
                <a:ext cx="409796" cy="391694"/>
              </a:xfrm>
              <a:prstGeom prst="pie">
                <a:avLst>
                  <a:gd name="adj1" fmla="val 5336220"/>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4" name="Partial Circle 213">
                <a:extLst>
                  <a:ext uri="{FF2B5EF4-FFF2-40B4-BE49-F238E27FC236}">
                    <a16:creationId xmlns:a16="http://schemas.microsoft.com/office/drawing/2014/main" id="{97CB5A2C-19A8-4D1B-8F3F-E71BC31613EC}"/>
                  </a:ext>
                </a:extLst>
              </p:cNvPr>
              <p:cNvSpPr/>
              <p:nvPr/>
            </p:nvSpPr>
            <p:spPr>
              <a:xfrm rot="153686">
                <a:off x="582469" y="4195806"/>
                <a:ext cx="409796" cy="391694"/>
              </a:xfrm>
              <a:prstGeom prst="pie">
                <a:avLst>
                  <a:gd name="adj1" fmla="val 5238085"/>
                  <a:gd name="adj2" fmla="val 16121644"/>
                </a:avLst>
              </a:prstGeom>
              <a:solidFill>
                <a:srgbClr val="B5C32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5" name="Arrow: Right 214">
              <a:extLst>
                <a:ext uri="{FF2B5EF4-FFF2-40B4-BE49-F238E27FC236}">
                  <a16:creationId xmlns:a16="http://schemas.microsoft.com/office/drawing/2014/main" id="{AFF7C0C8-5D27-4BF2-9223-66FBA0D31A33}"/>
                </a:ext>
              </a:extLst>
            </p:cNvPr>
            <p:cNvSpPr/>
            <p:nvPr/>
          </p:nvSpPr>
          <p:spPr>
            <a:xfrm>
              <a:off x="10003703" y="5333194"/>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Arrow: Right 215">
              <a:extLst>
                <a:ext uri="{FF2B5EF4-FFF2-40B4-BE49-F238E27FC236}">
                  <a16:creationId xmlns:a16="http://schemas.microsoft.com/office/drawing/2014/main" id="{E8CD18CE-B313-4EE9-8060-2E3C6114BB97}"/>
                </a:ext>
              </a:extLst>
            </p:cNvPr>
            <p:cNvSpPr/>
            <p:nvPr/>
          </p:nvSpPr>
          <p:spPr>
            <a:xfrm>
              <a:off x="10003704" y="5551679"/>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Arrow: Right 216">
              <a:extLst>
                <a:ext uri="{FF2B5EF4-FFF2-40B4-BE49-F238E27FC236}">
                  <a16:creationId xmlns:a16="http://schemas.microsoft.com/office/drawing/2014/main" id="{AF168789-2D0A-4D0D-99A6-2421479C2D23}"/>
                </a:ext>
              </a:extLst>
            </p:cNvPr>
            <p:cNvSpPr/>
            <p:nvPr/>
          </p:nvSpPr>
          <p:spPr>
            <a:xfrm rot="10800000">
              <a:off x="11153318" y="5333193"/>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8" name="Arrow: Right 217">
              <a:extLst>
                <a:ext uri="{FF2B5EF4-FFF2-40B4-BE49-F238E27FC236}">
                  <a16:creationId xmlns:a16="http://schemas.microsoft.com/office/drawing/2014/main" id="{A7F6E1A4-55E9-454A-A01B-61A9CC56B21E}"/>
                </a:ext>
              </a:extLst>
            </p:cNvPr>
            <p:cNvSpPr/>
            <p:nvPr/>
          </p:nvSpPr>
          <p:spPr>
            <a:xfrm rot="10800000">
              <a:off x="11153319" y="5551678"/>
              <a:ext cx="689220" cy="234732"/>
            </a:xfrm>
            <a:prstGeom prst="rightArrow">
              <a:avLst/>
            </a:prstGeom>
            <a:solidFill>
              <a:srgbClr val="B5C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Arrow: Right 218">
              <a:extLst>
                <a:ext uri="{FF2B5EF4-FFF2-40B4-BE49-F238E27FC236}">
                  <a16:creationId xmlns:a16="http://schemas.microsoft.com/office/drawing/2014/main" id="{BA506CC6-B3C2-489B-98AC-A4B973FED29D}"/>
                </a:ext>
              </a:extLst>
            </p:cNvPr>
            <p:cNvSpPr/>
            <p:nvPr/>
          </p:nvSpPr>
          <p:spPr>
            <a:xfrm rot="16200000">
              <a:off x="10503228" y="5978188"/>
              <a:ext cx="618286"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0" name="Arrow: Right 219">
              <a:extLst>
                <a:ext uri="{FF2B5EF4-FFF2-40B4-BE49-F238E27FC236}">
                  <a16:creationId xmlns:a16="http://schemas.microsoft.com/office/drawing/2014/main" id="{82336633-D4FE-420E-A277-83E5E94BDE5D}"/>
                </a:ext>
              </a:extLst>
            </p:cNvPr>
            <p:cNvSpPr/>
            <p:nvPr/>
          </p:nvSpPr>
          <p:spPr>
            <a:xfrm rot="16200000">
              <a:off x="10737962" y="5978187"/>
              <a:ext cx="618285" cy="234732"/>
            </a:xfrm>
            <a:prstGeom prst="rightArrow">
              <a:avLst/>
            </a:prstGeom>
            <a:solidFill>
              <a:srgbClr val="F8E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extBox 220">
              <a:extLst>
                <a:ext uri="{FF2B5EF4-FFF2-40B4-BE49-F238E27FC236}">
                  <a16:creationId xmlns:a16="http://schemas.microsoft.com/office/drawing/2014/main" id="{F6D020A3-8693-4314-AED9-5B1A975C43DB}"/>
                </a:ext>
              </a:extLst>
            </p:cNvPr>
            <p:cNvSpPr txBox="1"/>
            <p:nvPr/>
          </p:nvSpPr>
          <p:spPr>
            <a:xfrm>
              <a:off x="9941080" y="5333079"/>
              <a:ext cx="377026" cy="246221"/>
            </a:xfrm>
            <a:prstGeom prst="rect">
              <a:avLst/>
            </a:prstGeom>
            <a:noFill/>
          </p:spPr>
          <p:txBody>
            <a:bodyPr wrap="square" rtlCol="0">
              <a:spAutoFit/>
            </a:bodyPr>
            <a:lstStyle>
              <a:defPPr>
                <a:defRPr lang="en-US"/>
              </a:defPPr>
              <a:lvl1pPr>
                <a:defRPr sz="1000">
                  <a:solidFill>
                    <a:schemeClr val="bg1"/>
                  </a:solidFill>
                  <a:effectLst>
                    <a:outerShdw blurRad="38100" dist="38100" dir="2700000" algn="tl">
                      <a:srgbClr val="000000">
                        <a:alpha val="43137"/>
                      </a:srgbClr>
                    </a:outerShdw>
                  </a:effectLst>
                </a:defRPr>
              </a:lvl1pPr>
            </a:lstStyle>
            <a:p>
              <a:r>
                <a:rPr lang="en-US" dirty="0"/>
                <a:t>AM</a:t>
              </a:r>
            </a:p>
          </p:txBody>
        </p:sp>
        <p:sp>
          <p:nvSpPr>
            <p:cNvPr id="222" name="TextBox 221">
              <a:extLst>
                <a:ext uri="{FF2B5EF4-FFF2-40B4-BE49-F238E27FC236}">
                  <a16:creationId xmlns:a16="http://schemas.microsoft.com/office/drawing/2014/main" id="{BA83CE55-CD3C-4AC6-8DCF-19B92D544B50}"/>
                </a:ext>
              </a:extLst>
            </p:cNvPr>
            <p:cNvSpPr txBox="1"/>
            <p:nvPr/>
          </p:nvSpPr>
          <p:spPr>
            <a:xfrm>
              <a:off x="9936310" y="5551678"/>
              <a:ext cx="377026" cy="246221"/>
            </a:xfrm>
            <a:prstGeom prst="rect">
              <a:avLst/>
            </a:prstGeom>
            <a:noFill/>
          </p:spPr>
          <p:txBody>
            <a:bodyPr wrap="square" rtlCol="0">
              <a:spAutoFit/>
            </a:bodyPr>
            <a:lstStyle/>
            <a:p>
              <a:r>
                <a:rPr lang="en-US" sz="1000" dirty="0">
                  <a:solidFill>
                    <a:schemeClr val="bg1"/>
                  </a:solidFill>
                  <a:effectLst>
                    <a:outerShdw blurRad="38100" dist="38100" dir="2700000" algn="tl">
                      <a:srgbClr val="000000">
                        <a:alpha val="43137"/>
                      </a:srgbClr>
                    </a:outerShdw>
                  </a:effectLst>
                </a:rPr>
                <a:t>PM</a:t>
              </a:r>
            </a:p>
          </p:txBody>
        </p:sp>
        <p:sp>
          <p:nvSpPr>
            <p:cNvPr id="223" name="TextBox 222">
              <a:extLst>
                <a:ext uri="{FF2B5EF4-FFF2-40B4-BE49-F238E27FC236}">
                  <a16:creationId xmlns:a16="http://schemas.microsoft.com/office/drawing/2014/main" id="{52E3D640-29AE-4880-B784-30C91A0F333A}"/>
                </a:ext>
              </a:extLst>
            </p:cNvPr>
            <p:cNvSpPr txBox="1"/>
            <p:nvPr/>
          </p:nvSpPr>
          <p:spPr>
            <a:xfrm>
              <a:off x="11530433" y="5324486"/>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AM</a:t>
              </a:r>
            </a:p>
          </p:txBody>
        </p:sp>
        <p:sp>
          <p:nvSpPr>
            <p:cNvPr id="224" name="TextBox 223">
              <a:extLst>
                <a:ext uri="{FF2B5EF4-FFF2-40B4-BE49-F238E27FC236}">
                  <a16:creationId xmlns:a16="http://schemas.microsoft.com/office/drawing/2014/main" id="{2A532688-AE01-46E2-9CA9-7760C7DB38B9}"/>
                </a:ext>
              </a:extLst>
            </p:cNvPr>
            <p:cNvSpPr txBox="1"/>
            <p:nvPr/>
          </p:nvSpPr>
          <p:spPr>
            <a:xfrm>
              <a:off x="11525663" y="5543085"/>
              <a:ext cx="377026" cy="246221"/>
            </a:xfrm>
            <a:prstGeom prst="rect">
              <a:avLst/>
            </a:prstGeom>
            <a:noFill/>
          </p:spPr>
          <p:txBody>
            <a:bodyPr wrap="square" rtlCol="0">
              <a:spAutoFit/>
            </a:bodyPr>
            <a:lstStyle/>
            <a:p>
              <a:r>
                <a:rPr lang="en-US" sz="1000">
                  <a:solidFill>
                    <a:schemeClr val="bg1"/>
                  </a:solidFill>
                  <a:effectLst>
                    <a:outerShdw blurRad="38100" dist="38100" dir="2700000" algn="tl">
                      <a:srgbClr val="000000">
                        <a:alpha val="43137"/>
                      </a:srgbClr>
                    </a:outerShdw>
                  </a:effectLst>
                </a:rPr>
                <a:t>PM</a:t>
              </a:r>
            </a:p>
          </p:txBody>
        </p:sp>
        <p:sp>
          <p:nvSpPr>
            <p:cNvPr id="225" name="TextBox 224">
              <a:extLst>
                <a:ext uri="{FF2B5EF4-FFF2-40B4-BE49-F238E27FC236}">
                  <a16:creationId xmlns:a16="http://schemas.microsoft.com/office/drawing/2014/main" id="{B06D1506-9188-427C-8EA8-444557F9F75C}"/>
                </a:ext>
              </a:extLst>
            </p:cNvPr>
            <p:cNvSpPr txBox="1"/>
            <p:nvPr/>
          </p:nvSpPr>
          <p:spPr>
            <a:xfrm rot="16200000">
              <a:off x="10623794" y="6142560"/>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AM</a:t>
              </a:r>
            </a:p>
          </p:txBody>
        </p:sp>
        <p:sp>
          <p:nvSpPr>
            <p:cNvPr id="226" name="TextBox 225">
              <a:extLst>
                <a:ext uri="{FF2B5EF4-FFF2-40B4-BE49-F238E27FC236}">
                  <a16:creationId xmlns:a16="http://schemas.microsoft.com/office/drawing/2014/main" id="{6AC0963C-A876-4713-980E-3D71A3EC9E9A}"/>
                </a:ext>
              </a:extLst>
            </p:cNvPr>
            <p:cNvSpPr txBox="1"/>
            <p:nvPr/>
          </p:nvSpPr>
          <p:spPr>
            <a:xfrm rot="16200000">
              <a:off x="10862033" y="6152092"/>
              <a:ext cx="377026" cy="246221"/>
            </a:xfrm>
            <a:prstGeom prst="rect">
              <a:avLst/>
            </a:prstGeom>
            <a:noFill/>
          </p:spPr>
          <p:txBody>
            <a:bodyPr wrap="square" rtlCol="0">
              <a:spAutoFit/>
            </a:bodyPr>
            <a:lstStyle/>
            <a:p>
              <a:r>
                <a:rPr lang="en-US" sz="1000">
                  <a:effectLst>
                    <a:outerShdw blurRad="38100" dist="38100" dir="2700000" algn="tl">
                      <a:srgbClr val="000000">
                        <a:alpha val="43137"/>
                      </a:srgbClr>
                    </a:outerShdw>
                  </a:effectLst>
                </a:rPr>
                <a:t>PM</a:t>
              </a:r>
            </a:p>
          </p:txBody>
        </p:sp>
      </p:grpSp>
      <p:sp>
        <p:nvSpPr>
          <p:cNvPr id="331" name="Title 1">
            <a:extLst>
              <a:ext uri="{FF2B5EF4-FFF2-40B4-BE49-F238E27FC236}">
                <a16:creationId xmlns:a16="http://schemas.microsoft.com/office/drawing/2014/main" id="{E48C431F-3F8E-4431-899B-E33AF2283B09}"/>
              </a:ext>
            </a:extLst>
          </p:cNvPr>
          <p:cNvSpPr>
            <a:spLocks noGrp="1"/>
          </p:cNvSpPr>
          <p:nvPr>
            <p:ph type="title"/>
          </p:nvPr>
        </p:nvSpPr>
        <p:spPr>
          <a:xfrm>
            <a:off x="838200" y="-227986"/>
            <a:ext cx="10515600" cy="1325563"/>
          </a:xfrm>
        </p:spPr>
        <p:txBody>
          <a:bodyPr>
            <a:normAutofit/>
          </a:bodyPr>
          <a:lstStyle/>
          <a:p>
            <a:r>
              <a:rPr lang="en-US" sz="4000">
                <a:solidFill>
                  <a:schemeClr val="bg2">
                    <a:lumMod val="50000"/>
                  </a:schemeClr>
                </a:solidFill>
              </a:rPr>
              <a:t>Approach Delay</a:t>
            </a:r>
            <a:endParaRPr lang="en-US" sz="4000" u="sng">
              <a:solidFill>
                <a:schemeClr val="bg2">
                  <a:lumMod val="50000"/>
                </a:schemeClr>
              </a:solidFill>
            </a:endParaRPr>
          </a:p>
        </p:txBody>
      </p:sp>
      <p:pic>
        <p:nvPicPr>
          <p:cNvPr id="332" name="Picture 331">
            <a:extLst>
              <a:ext uri="{FF2B5EF4-FFF2-40B4-BE49-F238E27FC236}">
                <a16:creationId xmlns:a16="http://schemas.microsoft.com/office/drawing/2014/main" id="{51A9CEBA-3698-4022-8941-AE7CBFEEB3CF}"/>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56130" t="59285" r="26150" b="10262"/>
          <a:stretch/>
        </p:blipFill>
        <p:spPr>
          <a:xfrm>
            <a:off x="0" y="-9888"/>
            <a:ext cx="860780" cy="832101"/>
          </a:xfrm>
          <a:prstGeom prst="rect">
            <a:avLst/>
          </a:prstGeom>
        </p:spPr>
      </p:pic>
      <p:sp>
        <p:nvSpPr>
          <p:cNvPr id="227" name="TextBox 226">
            <a:extLst>
              <a:ext uri="{FF2B5EF4-FFF2-40B4-BE49-F238E27FC236}">
                <a16:creationId xmlns:a16="http://schemas.microsoft.com/office/drawing/2014/main" id="{A80712D7-4D2B-4919-9AF1-25D2401DF6A0}"/>
              </a:ext>
            </a:extLst>
          </p:cNvPr>
          <p:cNvSpPr txBox="1"/>
          <p:nvPr/>
        </p:nvSpPr>
        <p:spPr>
          <a:xfrm>
            <a:off x="4556920" y="1036241"/>
            <a:ext cx="2143234" cy="461665"/>
          </a:xfrm>
          <a:prstGeom prst="rect">
            <a:avLst/>
          </a:prstGeom>
          <a:solidFill>
            <a:schemeClr val="accent6"/>
          </a:solidFill>
        </p:spPr>
        <p:txBody>
          <a:bodyPr wrap="square" rtlCol="0">
            <a:spAutoFit/>
          </a:bodyPr>
          <a:lstStyle/>
          <a:p>
            <a:pPr algn="ctr"/>
            <a:r>
              <a:rPr lang="en-US" sz="2400"/>
              <a:t>VT Avenue</a:t>
            </a:r>
          </a:p>
        </p:txBody>
      </p:sp>
      <p:sp>
        <p:nvSpPr>
          <p:cNvPr id="228" name="TextBox 227">
            <a:extLst>
              <a:ext uri="{FF2B5EF4-FFF2-40B4-BE49-F238E27FC236}">
                <a16:creationId xmlns:a16="http://schemas.microsoft.com/office/drawing/2014/main" id="{466D9851-A943-47CE-99F3-4E4BD307B389}"/>
              </a:ext>
            </a:extLst>
          </p:cNvPr>
          <p:cNvSpPr txBox="1"/>
          <p:nvPr/>
        </p:nvSpPr>
        <p:spPr>
          <a:xfrm>
            <a:off x="7176006" y="1036240"/>
            <a:ext cx="2143234" cy="461665"/>
          </a:xfrm>
          <a:prstGeom prst="rect">
            <a:avLst/>
          </a:prstGeom>
          <a:solidFill>
            <a:schemeClr val="accent6"/>
          </a:solidFill>
        </p:spPr>
        <p:txBody>
          <a:bodyPr wrap="square" rtlCol="0">
            <a:spAutoFit/>
          </a:bodyPr>
          <a:lstStyle/>
          <a:p>
            <a:pPr algn="ctr"/>
            <a:r>
              <a:rPr lang="en-US" sz="2400"/>
              <a:t>14</a:t>
            </a:r>
            <a:r>
              <a:rPr lang="en-US" sz="2400" baseline="30000"/>
              <a:t>th</a:t>
            </a:r>
            <a:r>
              <a:rPr lang="en-US" sz="2400"/>
              <a:t> Street</a:t>
            </a:r>
          </a:p>
        </p:txBody>
      </p:sp>
      <p:sp>
        <p:nvSpPr>
          <p:cNvPr id="229" name="TextBox 228">
            <a:extLst>
              <a:ext uri="{FF2B5EF4-FFF2-40B4-BE49-F238E27FC236}">
                <a16:creationId xmlns:a16="http://schemas.microsoft.com/office/drawing/2014/main" id="{C6878C74-F070-4EE1-A5E5-016A4DC19761}"/>
              </a:ext>
            </a:extLst>
          </p:cNvPr>
          <p:cNvSpPr txBox="1"/>
          <p:nvPr/>
        </p:nvSpPr>
        <p:spPr>
          <a:xfrm>
            <a:off x="9829294" y="1036239"/>
            <a:ext cx="2143234" cy="461665"/>
          </a:xfrm>
          <a:prstGeom prst="rect">
            <a:avLst/>
          </a:prstGeom>
          <a:solidFill>
            <a:schemeClr val="accent6"/>
          </a:solidFill>
        </p:spPr>
        <p:txBody>
          <a:bodyPr wrap="square" rtlCol="0">
            <a:spAutoFit/>
          </a:bodyPr>
          <a:lstStyle/>
          <a:p>
            <a:pPr algn="ctr"/>
            <a:r>
              <a:rPr lang="en-US" sz="2400"/>
              <a:t>12</a:t>
            </a:r>
            <a:r>
              <a:rPr lang="en-US" sz="2400" baseline="30000"/>
              <a:t>th</a:t>
            </a:r>
            <a:r>
              <a:rPr lang="en-US" sz="2400"/>
              <a:t> Street</a:t>
            </a:r>
          </a:p>
        </p:txBody>
      </p:sp>
      <p:sp>
        <p:nvSpPr>
          <p:cNvPr id="230" name="Rectangle 229">
            <a:extLst>
              <a:ext uri="{FF2B5EF4-FFF2-40B4-BE49-F238E27FC236}">
                <a16:creationId xmlns:a16="http://schemas.microsoft.com/office/drawing/2014/main" id="{BE0AF755-FD71-4141-8A0D-162F4CD52E14}"/>
              </a:ext>
            </a:extLst>
          </p:cNvPr>
          <p:cNvSpPr/>
          <p:nvPr/>
        </p:nvSpPr>
        <p:spPr>
          <a:xfrm rot="16200000">
            <a:off x="2983400" y="5142545"/>
            <a:ext cx="2256106" cy="369332"/>
          </a:xfrm>
          <a:prstGeom prst="rect">
            <a:avLst/>
          </a:prstGeom>
          <a:solidFill>
            <a:srgbClr val="00B050"/>
          </a:solidFill>
        </p:spPr>
        <p:txBody>
          <a:bodyPr wrap="square">
            <a:spAutoFit/>
          </a:bodyPr>
          <a:lstStyle/>
          <a:p>
            <a:pPr algn="ctr"/>
            <a:r>
              <a:rPr lang="en-US" b="1">
                <a:solidFill>
                  <a:schemeClr val="bg1"/>
                </a:solidFill>
              </a:rPr>
              <a:t>Hybrid Alternative</a:t>
            </a:r>
            <a:endParaRPr lang="en-US">
              <a:solidFill>
                <a:schemeClr val="bg1"/>
              </a:solidFill>
            </a:endParaRPr>
          </a:p>
        </p:txBody>
      </p:sp>
      <p:sp>
        <p:nvSpPr>
          <p:cNvPr id="231" name="Rectangle 230">
            <a:extLst>
              <a:ext uri="{FF2B5EF4-FFF2-40B4-BE49-F238E27FC236}">
                <a16:creationId xmlns:a16="http://schemas.microsoft.com/office/drawing/2014/main" id="{BEA45E3C-6A40-41B3-8E1A-914BC00674E6}"/>
              </a:ext>
            </a:extLst>
          </p:cNvPr>
          <p:cNvSpPr/>
          <p:nvPr/>
        </p:nvSpPr>
        <p:spPr>
          <a:xfrm rot="16200000">
            <a:off x="3193063" y="2638383"/>
            <a:ext cx="1827264" cy="369332"/>
          </a:xfrm>
          <a:prstGeom prst="rect">
            <a:avLst/>
          </a:prstGeom>
          <a:solidFill>
            <a:schemeClr val="tx1"/>
          </a:solidFill>
        </p:spPr>
        <p:txBody>
          <a:bodyPr wrap="square">
            <a:spAutoFit/>
          </a:bodyPr>
          <a:lstStyle/>
          <a:p>
            <a:pPr algn="ctr"/>
            <a:r>
              <a:rPr lang="en-US" b="1">
                <a:solidFill>
                  <a:schemeClr val="bg1"/>
                </a:solidFill>
              </a:rPr>
              <a:t>Existing</a:t>
            </a:r>
            <a:endParaRPr lang="en-US">
              <a:solidFill>
                <a:schemeClr val="bg1"/>
              </a:solidFill>
            </a:endParaRPr>
          </a:p>
        </p:txBody>
      </p:sp>
      <p:grpSp>
        <p:nvGrpSpPr>
          <p:cNvPr id="232" name="Group 231">
            <a:extLst>
              <a:ext uri="{FF2B5EF4-FFF2-40B4-BE49-F238E27FC236}">
                <a16:creationId xmlns:a16="http://schemas.microsoft.com/office/drawing/2014/main" id="{B1C112BB-D2AF-482F-AF92-E89A99712BC9}"/>
              </a:ext>
            </a:extLst>
          </p:cNvPr>
          <p:cNvGrpSpPr/>
          <p:nvPr/>
        </p:nvGrpSpPr>
        <p:grpSpPr>
          <a:xfrm>
            <a:off x="276356" y="3728875"/>
            <a:ext cx="3124575" cy="2870949"/>
            <a:chOff x="8734284" y="897509"/>
            <a:chExt cx="3124575" cy="2870949"/>
          </a:xfrm>
        </p:grpSpPr>
        <p:grpSp>
          <p:nvGrpSpPr>
            <p:cNvPr id="233" name="Group 232">
              <a:extLst>
                <a:ext uri="{FF2B5EF4-FFF2-40B4-BE49-F238E27FC236}">
                  <a16:creationId xmlns:a16="http://schemas.microsoft.com/office/drawing/2014/main" id="{928CF763-3582-4C47-91FF-876F943A46CE}"/>
                </a:ext>
              </a:extLst>
            </p:cNvPr>
            <p:cNvGrpSpPr/>
            <p:nvPr/>
          </p:nvGrpSpPr>
          <p:grpSpPr>
            <a:xfrm>
              <a:off x="8788611" y="916040"/>
              <a:ext cx="3070248" cy="2807178"/>
              <a:chOff x="5448649" y="4653921"/>
              <a:chExt cx="3070248" cy="1774642"/>
            </a:xfrm>
          </p:grpSpPr>
          <p:sp>
            <p:nvSpPr>
              <p:cNvPr id="242" name="Rectangle 241">
                <a:extLst>
                  <a:ext uri="{FF2B5EF4-FFF2-40B4-BE49-F238E27FC236}">
                    <a16:creationId xmlns:a16="http://schemas.microsoft.com/office/drawing/2014/main" id="{1CAE4314-2ACD-49CB-B65A-66C2561476E6}"/>
                  </a:ext>
                </a:extLst>
              </p:cNvPr>
              <p:cNvSpPr/>
              <p:nvPr/>
            </p:nvSpPr>
            <p:spPr>
              <a:xfrm>
                <a:off x="5448649" y="4653921"/>
                <a:ext cx="2934513" cy="1774642"/>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Content Placeholder 2">
                <a:extLst>
                  <a:ext uri="{FF2B5EF4-FFF2-40B4-BE49-F238E27FC236}">
                    <a16:creationId xmlns:a16="http://schemas.microsoft.com/office/drawing/2014/main" id="{BA1429D1-8A61-4562-AF59-EB50ED41516C}"/>
                  </a:ext>
                </a:extLst>
              </p:cNvPr>
              <p:cNvSpPr txBox="1">
                <a:spLocks/>
              </p:cNvSpPr>
              <p:nvPr/>
            </p:nvSpPr>
            <p:spPr>
              <a:xfrm>
                <a:off x="6228920" y="4916584"/>
                <a:ext cx="2289977"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0-35 Seconds of Delay </a:t>
                </a:r>
              </a:p>
            </p:txBody>
          </p:sp>
          <p:sp>
            <p:nvSpPr>
              <p:cNvPr id="244" name="Content Placeholder 2">
                <a:extLst>
                  <a:ext uri="{FF2B5EF4-FFF2-40B4-BE49-F238E27FC236}">
                    <a16:creationId xmlns:a16="http://schemas.microsoft.com/office/drawing/2014/main" id="{F12168BD-78BC-4383-9F5B-B219D6A86055}"/>
                  </a:ext>
                </a:extLst>
              </p:cNvPr>
              <p:cNvSpPr txBox="1">
                <a:spLocks/>
              </p:cNvSpPr>
              <p:nvPr/>
            </p:nvSpPr>
            <p:spPr>
              <a:xfrm>
                <a:off x="6228921" y="5232665"/>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35-55 Seconds of Delay </a:t>
                </a:r>
              </a:p>
            </p:txBody>
          </p:sp>
          <p:sp>
            <p:nvSpPr>
              <p:cNvPr id="245" name="Content Placeholder 2">
                <a:extLst>
                  <a:ext uri="{FF2B5EF4-FFF2-40B4-BE49-F238E27FC236}">
                    <a16:creationId xmlns:a16="http://schemas.microsoft.com/office/drawing/2014/main" id="{E9897B74-563F-4022-A889-4A5B86A466B1}"/>
                  </a:ext>
                </a:extLst>
              </p:cNvPr>
              <p:cNvSpPr txBox="1">
                <a:spLocks/>
              </p:cNvSpPr>
              <p:nvPr/>
            </p:nvSpPr>
            <p:spPr>
              <a:xfrm>
                <a:off x="6228921" y="5529257"/>
                <a:ext cx="2240740"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55-80 Seconds of Delay </a:t>
                </a:r>
              </a:p>
            </p:txBody>
          </p:sp>
          <p:sp>
            <p:nvSpPr>
              <p:cNvPr id="246" name="Content Placeholder 2">
                <a:extLst>
                  <a:ext uri="{FF2B5EF4-FFF2-40B4-BE49-F238E27FC236}">
                    <a16:creationId xmlns:a16="http://schemas.microsoft.com/office/drawing/2014/main" id="{646EC413-F6D4-468E-8800-23A9FEFDC30A}"/>
                  </a:ext>
                </a:extLst>
              </p:cNvPr>
              <p:cNvSpPr txBox="1">
                <a:spLocks/>
              </p:cNvSpPr>
              <p:nvPr/>
            </p:nvSpPr>
            <p:spPr>
              <a:xfrm>
                <a:off x="6228921" y="5798018"/>
                <a:ext cx="2154241"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b="1"/>
                  <a:t>80+Seconds of Delay </a:t>
                </a:r>
              </a:p>
            </p:txBody>
          </p:sp>
        </p:grpSp>
        <p:grpSp>
          <p:nvGrpSpPr>
            <p:cNvPr id="234" name="Group 233">
              <a:extLst>
                <a:ext uri="{FF2B5EF4-FFF2-40B4-BE49-F238E27FC236}">
                  <a16:creationId xmlns:a16="http://schemas.microsoft.com/office/drawing/2014/main" id="{ED209B76-C768-4E9A-8D85-6FE19038AEB2}"/>
                </a:ext>
              </a:extLst>
            </p:cNvPr>
            <p:cNvGrpSpPr/>
            <p:nvPr/>
          </p:nvGrpSpPr>
          <p:grpSpPr>
            <a:xfrm rot="5400000">
              <a:off x="7905563" y="1726230"/>
              <a:ext cx="2870949" cy="1213507"/>
              <a:chOff x="1891579" y="2066791"/>
              <a:chExt cx="1814956" cy="1213507"/>
            </a:xfrm>
          </p:grpSpPr>
          <p:grpSp>
            <p:nvGrpSpPr>
              <p:cNvPr id="235" name="Group 234">
                <a:extLst>
                  <a:ext uri="{FF2B5EF4-FFF2-40B4-BE49-F238E27FC236}">
                    <a16:creationId xmlns:a16="http://schemas.microsoft.com/office/drawing/2014/main" id="{EC8970A7-18DF-4338-8C86-B0D829C790D2}"/>
                  </a:ext>
                </a:extLst>
              </p:cNvPr>
              <p:cNvGrpSpPr/>
              <p:nvPr/>
            </p:nvGrpSpPr>
            <p:grpSpPr>
              <a:xfrm>
                <a:off x="2186515" y="2478935"/>
                <a:ext cx="1198292" cy="367624"/>
                <a:chOff x="7852356" y="2444382"/>
                <a:chExt cx="4195519" cy="388343"/>
              </a:xfrm>
            </p:grpSpPr>
            <p:sp>
              <p:nvSpPr>
                <p:cNvPr id="238" name="Content Placeholder 2">
                  <a:extLst>
                    <a:ext uri="{FF2B5EF4-FFF2-40B4-BE49-F238E27FC236}">
                      <a16:creationId xmlns:a16="http://schemas.microsoft.com/office/drawing/2014/main" id="{16B86B89-E284-418D-AB30-CE5A8D860027}"/>
                    </a:ext>
                  </a:extLst>
                </p:cNvPr>
                <p:cNvSpPr txBox="1">
                  <a:spLocks/>
                </p:cNvSpPr>
                <p:nvPr/>
              </p:nvSpPr>
              <p:spPr>
                <a:xfrm>
                  <a:off x="9941124" y="2444383"/>
                  <a:ext cx="1058459" cy="388342"/>
                </a:xfrm>
                <a:prstGeom prst="rect">
                  <a:avLst/>
                </a:prstGeom>
                <a:solidFill>
                  <a:schemeClr val="accent4"/>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39" name="Content Placeholder 2">
                  <a:extLst>
                    <a:ext uri="{FF2B5EF4-FFF2-40B4-BE49-F238E27FC236}">
                      <a16:creationId xmlns:a16="http://schemas.microsoft.com/office/drawing/2014/main" id="{1FE394B5-B941-4AC9-A99F-A8778B579A8F}"/>
                    </a:ext>
                  </a:extLst>
                </p:cNvPr>
                <p:cNvSpPr txBox="1">
                  <a:spLocks/>
                </p:cNvSpPr>
                <p:nvPr/>
              </p:nvSpPr>
              <p:spPr>
                <a:xfrm>
                  <a:off x="10989416" y="2444383"/>
                  <a:ext cx="1058459" cy="388341"/>
                </a:xfrm>
                <a:prstGeom prst="rect">
                  <a:avLst/>
                </a:prstGeom>
                <a:solidFill>
                  <a:schemeClr val="accent1"/>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sp>
              <p:nvSpPr>
                <p:cNvPr id="240" name="Content Placeholder 2">
                  <a:extLst>
                    <a:ext uri="{FF2B5EF4-FFF2-40B4-BE49-F238E27FC236}">
                      <a16:creationId xmlns:a16="http://schemas.microsoft.com/office/drawing/2014/main" id="{88D80D2A-92DF-46F9-AB38-9F0BF8E1DCD7}"/>
                    </a:ext>
                  </a:extLst>
                </p:cNvPr>
                <p:cNvSpPr txBox="1">
                  <a:spLocks/>
                </p:cNvSpPr>
                <p:nvPr/>
              </p:nvSpPr>
              <p:spPr>
                <a:xfrm>
                  <a:off x="8900648" y="2444382"/>
                  <a:ext cx="1058459" cy="388342"/>
                </a:xfrm>
                <a:prstGeom prst="rect">
                  <a:avLst/>
                </a:prstGeom>
                <a:solidFill>
                  <a:schemeClr val="accent5">
                    <a:lumMod val="75000"/>
                  </a:schemeClr>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highlight>
                      <a:srgbClr val="FFFF00"/>
                    </a:highlight>
                  </a:endParaRPr>
                </a:p>
              </p:txBody>
            </p:sp>
            <p:sp>
              <p:nvSpPr>
                <p:cNvPr id="241" name="Content Placeholder 2">
                  <a:extLst>
                    <a:ext uri="{FF2B5EF4-FFF2-40B4-BE49-F238E27FC236}">
                      <a16:creationId xmlns:a16="http://schemas.microsoft.com/office/drawing/2014/main" id="{AA14C8F3-C595-4122-B175-01A27088A469}"/>
                    </a:ext>
                  </a:extLst>
                </p:cNvPr>
                <p:cNvSpPr txBox="1">
                  <a:spLocks/>
                </p:cNvSpPr>
                <p:nvPr/>
              </p:nvSpPr>
              <p:spPr>
                <a:xfrm>
                  <a:off x="7852356" y="2448371"/>
                  <a:ext cx="1058459" cy="380364"/>
                </a:xfrm>
                <a:prstGeom prst="rect">
                  <a:avLst/>
                </a:prstGeom>
                <a:solidFill>
                  <a:schemeClr val="accent3"/>
                </a:solidFill>
              </p:spPr>
              <p:txBody>
                <a:bodyPr vert="horz" lIns="91440" tIns="9144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400" b="1">
                    <a:solidFill>
                      <a:schemeClr val="bg1"/>
                    </a:solidFill>
                  </a:endParaRPr>
                </a:p>
              </p:txBody>
            </p:sp>
          </p:grpSp>
          <p:sp>
            <p:nvSpPr>
              <p:cNvPr id="236" name="Content Placeholder 2">
                <a:extLst>
                  <a:ext uri="{FF2B5EF4-FFF2-40B4-BE49-F238E27FC236}">
                    <a16:creationId xmlns:a16="http://schemas.microsoft.com/office/drawing/2014/main" id="{CEBD81EE-F3FF-4D95-A750-87F458A165C4}"/>
                  </a:ext>
                </a:extLst>
              </p:cNvPr>
              <p:cNvSpPr txBox="1">
                <a:spLocks/>
              </p:cNvSpPr>
              <p:nvPr/>
            </p:nvSpPr>
            <p:spPr>
              <a:xfrm rot="16200000">
                <a:off x="1479701" y="2500262"/>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Good</a:t>
                </a:r>
              </a:p>
            </p:txBody>
          </p:sp>
          <p:sp>
            <p:nvSpPr>
              <p:cNvPr id="237" name="Content Placeholder 2">
                <a:extLst>
                  <a:ext uri="{FF2B5EF4-FFF2-40B4-BE49-F238E27FC236}">
                    <a16:creationId xmlns:a16="http://schemas.microsoft.com/office/drawing/2014/main" id="{F6498EE5-2822-4B58-9D12-86CCFD91A090}"/>
                  </a:ext>
                </a:extLst>
              </p:cNvPr>
              <p:cNvSpPr txBox="1">
                <a:spLocks/>
              </p:cNvSpPr>
              <p:nvPr/>
            </p:nvSpPr>
            <p:spPr>
              <a:xfrm rot="16200000">
                <a:off x="2926499" y="2478669"/>
                <a:ext cx="1191914" cy="3681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Poor</a:t>
                </a:r>
              </a:p>
            </p:txBody>
          </p:sp>
        </p:grpSp>
      </p:grpSp>
      <p:grpSp>
        <p:nvGrpSpPr>
          <p:cNvPr id="247" name="Group 246">
            <a:extLst>
              <a:ext uri="{FF2B5EF4-FFF2-40B4-BE49-F238E27FC236}">
                <a16:creationId xmlns:a16="http://schemas.microsoft.com/office/drawing/2014/main" id="{72E3DC6F-04A5-4585-A1DF-4B3FACF9A7B4}"/>
              </a:ext>
            </a:extLst>
          </p:cNvPr>
          <p:cNvGrpSpPr/>
          <p:nvPr/>
        </p:nvGrpSpPr>
        <p:grpSpPr>
          <a:xfrm>
            <a:off x="98681" y="1308151"/>
            <a:ext cx="3285643" cy="2262272"/>
            <a:chOff x="425159" y="4813979"/>
            <a:chExt cx="3285643" cy="2262272"/>
          </a:xfrm>
        </p:grpSpPr>
        <p:grpSp>
          <p:nvGrpSpPr>
            <p:cNvPr id="248" name="Group 247">
              <a:extLst>
                <a:ext uri="{FF2B5EF4-FFF2-40B4-BE49-F238E27FC236}">
                  <a16:creationId xmlns:a16="http://schemas.microsoft.com/office/drawing/2014/main" id="{8C1B109A-8439-4741-BC9B-32B24C797B2E}"/>
                </a:ext>
              </a:extLst>
            </p:cNvPr>
            <p:cNvGrpSpPr/>
            <p:nvPr/>
          </p:nvGrpSpPr>
          <p:grpSpPr>
            <a:xfrm>
              <a:off x="894918" y="5235552"/>
              <a:ext cx="2247267" cy="528025"/>
              <a:chOff x="10169344" y="1647408"/>
              <a:chExt cx="2247267" cy="528025"/>
            </a:xfrm>
          </p:grpSpPr>
          <p:sp>
            <p:nvSpPr>
              <p:cNvPr id="257" name="Partial Circle 256">
                <a:extLst>
                  <a:ext uri="{FF2B5EF4-FFF2-40B4-BE49-F238E27FC236}">
                    <a16:creationId xmlns:a16="http://schemas.microsoft.com/office/drawing/2014/main" id="{9920F24B-6116-44E8-9E39-67CA0D00BF59}"/>
                  </a:ext>
                </a:extLst>
              </p:cNvPr>
              <p:cNvSpPr/>
              <p:nvPr/>
            </p:nvSpPr>
            <p:spPr>
              <a:xfrm rot="10800000">
                <a:off x="11075905" y="1647408"/>
                <a:ext cx="552428" cy="528025"/>
              </a:xfrm>
              <a:prstGeom prst="pie">
                <a:avLst>
                  <a:gd name="adj1" fmla="val 5336220"/>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Partial Circle 257">
                <a:extLst>
                  <a:ext uri="{FF2B5EF4-FFF2-40B4-BE49-F238E27FC236}">
                    <a16:creationId xmlns:a16="http://schemas.microsoft.com/office/drawing/2014/main" id="{18A744B6-D243-4CB2-AFC2-5B56E2096B75}"/>
                  </a:ext>
                </a:extLst>
              </p:cNvPr>
              <p:cNvSpPr/>
              <p:nvPr/>
            </p:nvSpPr>
            <p:spPr>
              <a:xfrm>
                <a:off x="10905326" y="1647408"/>
                <a:ext cx="552428" cy="528025"/>
              </a:xfrm>
              <a:prstGeom prst="pie">
                <a:avLst>
                  <a:gd name="adj1" fmla="val 5372126"/>
                  <a:gd name="adj2" fmla="val 16121644"/>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9" name="Content Placeholder 2">
                <a:extLst>
                  <a:ext uri="{FF2B5EF4-FFF2-40B4-BE49-F238E27FC236}">
                    <a16:creationId xmlns:a16="http://schemas.microsoft.com/office/drawing/2014/main" id="{CC54F21F-EABF-4CBC-B394-23A49A3D7065}"/>
                  </a:ext>
                </a:extLst>
              </p:cNvPr>
              <p:cNvSpPr txBox="1">
                <a:spLocks/>
              </p:cNvSpPr>
              <p:nvPr/>
            </p:nvSpPr>
            <p:spPr>
              <a:xfrm>
                <a:off x="10169344"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AM</a:t>
                </a:r>
              </a:p>
            </p:txBody>
          </p:sp>
          <p:sp>
            <p:nvSpPr>
              <p:cNvPr id="260" name="Content Placeholder 2">
                <a:extLst>
                  <a:ext uri="{FF2B5EF4-FFF2-40B4-BE49-F238E27FC236}">
                    <a16:creationId xmlns:a16="http://schemas.microsoft.com/office/drawing/2014/main" id="{BC1FA276-FB47-48FF-965B-4589926CF9DC}"/>
                  </a:ext>
                </a:extLst>
              </p:cNvPr>
              <p:cNvSpPr txBox="1">
                <a:spLocks/>
              </p:cNvSpPr>
              <p:nvPr/>
            </p:nvSpPr>
            <p:spPr>
              <a:xfrm>
                <a:off x="11814152" y="1727341"/>
                <a:ext cx="602459" cy="368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400" b="1"/>
                  <a:t>PM</a:t>
                </a:r>
              </a:p>
            </p:txBody>
          </p:sp>
        </p:grpSp>
        <p:sp>
          <p:nvSpPr>
            <p:cNvPr id="249" name="Content Placeholder 2">
              <a:extLst>
                <a:ext uri="{FF2B5EF4-FFF2-40B4-BE49-F238E27FC236}">
                  <a16:creationId xmlns:a16="http://schemas.microsoft.com/office/drawing/2014/main" id="{7BF0B45A-055C-4C15-BA65-24AF34261B65}"/>
                </a:ext>
              </a:extLst>
            </p:cNvPr>
            <p:cNvSpPr txBox="1">
              <a:spLocks/>
            </p:cNvSpPr>
            <p:nvPr/>
          </p:nvSpPr>
          <p:spPr>
            <a:xfrm>
              <a:off x="451982" y="4813979"/>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Intersection Performance</a:t>
              </a:r>
            </a:p>
          </p:txBody>
        </p:sp>
        <p:sp>
          <p:nvSpPr>
            <p:cNvPr id="250" name="Content Placeholder 2">
              <a:extLst>
                <a:ext uri="{FF2B5EF4-FFF2-40B4-BE49-F238E27FC236}">
                  <a16:creationId xmlns:a16="http://schemas.microsoft.com/office/drawing/2014/main" id="{463BFF15-0D4D-4C33-967B-EE2B13DFFA6E}"/>
                </a:ext>
              </a:extLst>
            </p:cNvPr>
            <p:cNvSpPr txBox="1">
              <a:spLocks/>
            </p:cNvSpPr>
            <p:nvPr/>
          </p:nvSpPr>
          <p:spPr>
            <a:xfrm>
              <a:off x="425159" y="5882837"/>
              <a:ext cx="3258820" cy="2541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u="sng"/>
                <a:t>Approach Performance</a:t>
              </a:r>
            </a:p>
          </p:txBody>
        </p:sp>
        <p:grpSp>
          <p:nvGrpSpPr>
            <p:cNvPr id="251" name="Group 250">
              <a:extLst>
                <a:ext uri="{FF2B5EF4-FFF2-40B4-BE49-F238E27FC236}">
                  <a16:creationId xmlns:a16="http://schemas.microsoft.com/office/drawing/2014/main" id="{286BB9B3-AAD5-4944-8DD5-55A4705C980A}"/>
                </a:ext>
              </a:extLst>
            </p:cNvPr>
            <p:cNvGrpSpPr/>
            <p:nvPr/>
          </p:nvGrpSpPr>
          <p:grpSpPr>
            <a:xfrm>
              <a:off x="1515792" y="6258040"/>
              <a:ext cx="995339" cy="391983"/>
              <a:chOff x="1650550" y="6484192"/>
              <a:chExt cx="995339" cy="391983"/>
            </a:xfrm>
          </p:grpSpPr>
          <p:sp>
            <p:nvSpPr>
              <p:cNvPr id="255" name="Arrow: Right 254">
                <a:extLst>
                  <a:ext uri="{FF2B5EF4-FFF2-40B4-BE49-F238E27FC236}">
                    <a16:creationId xmlns:a16="http://schemas.microsoft.com/office/drawing/2014/main" id="{CEA03DE3-82B0-47D7-A52F-C9690810D9AA}"/>
                  </a:ext>
                </a:extLst>
              </p:cNvPr>
              <p:cNvSpPr/>
              <p:nvPr/>
            </p:nvSpPr>
            <p:spPr>
              <a:xfrm>
                <a:off x="1672895" y="6484192"/>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56" name="TextBox 255">
                <a:extLst>
                  <a:ext uri="{FF2B5EF4-FFF2-40B4-BE49-F238E27FC236}">
                    <a16:creationId xmlns:a16="http://schemas.microsoft.com/office/drawing/2014/main" id="{32FA9EB6-F29F-4CF4-9D86-EB4AB251A510}"/>
                  </a:ext>
                </a:extLst>
              </p:cNvPr>
              <p:cNvSpPr txBox="1"/>
              <p:nvPr/>
            </p:nvSpPr>
            <p:spPr>
              <a:xfrm>
                <a:off x="1650550" y="6560383"/>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AM</a:t>
                </a:r>
              </a:p>
            </p:txBody>
          </p:sp>
        </p:grpSp>
        <p:grpSp>
          <p:nvGrpSpPr>
            <p:cNvPr id="252" name="Group 251">
              <a:extLst>
                <a:ext uri="{FF2B5EF4-FFF2-40B4-BE49-F238E27FC236}">
                  <a16:creationId xmlns:a16="http://schemas.microsoft.com/office/drawing/2014/main" id="{0972BBD4-515C-45A0-90BD-482E6DBCEF4A}"/>
                </a:ext>
              </a:extLst>
            </p:cNvPr>
            <p:cNvGrpSpPr/>
            <p:nvPr/>
          </p:nvGrpSpPr>
          <p:grpSpPr>
            <a:xfrm>
              <a:off x="1513192" y="6684268"/>
              <a:ext cx="995340" cy="391983"/>
              <a:chOff x="1650550" y="6702677"/>
              <a:chExt cx="995340" cy="391983"/>
            </a:xfrm>
          </p:grpSpPr>
          <p:sp>
            <p:nvSpPr>
              <p:cNvPr id="253" name="Arrow: Right 252">
                <a:extLst>
                  <a:ext uri="{FF2B5EF4-FFF2-40B4-BE49-F238E27FC236}">
                    <a16:creationId xmlns:a16="http://schemas.microsoft.com/office/drawing/2014/main" id="{9BF96E77-E1C7-4D5C-AA72-3E29B07C6D8D}"/>
                  </a:ext>
                </a:extLst>
              </p:cNvPr>
              <p:cNvSpPr/>
              <p:nvPr/>
            </p:nvSpPr>
            <p:spPr>
              <a:xfrm>
                <a:off x="1672896" y="6702677"/>
                <a:ext cx="972994" cy="391983"/>
              </a:xfrm>
              <a:prstGeom prst="rightArrow">
                <a:avLst/>
              </a:prstGeom>
              <a:solidFill>
                <a:srgbClr val="3F3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4" name="TextBox 253">
                <a:extLst>
                  <a:ext uri="{FF2B5EF4-FFF2-40B4-BE49-F238E27FC236}">
                    <a16:creationId xmlns:a16="http://schemas.microsoft.com/office/drawing/2014/main" id="{EDDD3798-A22A-4FD3-B4AD-9D71230B8FE3}"/>
                  </a:ext>
                </a:extLst>
              </p:cNvPr>
              <p:cNvSpPr txBox="1"/>
              <p:nvPr/>
            </p:nvSpPr>
            <p:spPr>
              <a:xfrm>
                <a:off x="1650550" y="6778868"/>
                <a:ext cx="484410" cy="253916"/>
              </a:xfrm>
              <a:prstGeom prst="rect">
                <a:avLst/>
              </a:prstGeom>
              <a:noFill/>
            </p:spPr>
            <p:txBody>
              <a:bodyPr wrap="square" rtlCol="0">
                <a:spAutoFit/>
              </a:bodyPr>
              <a:lstStyle/>
              <a:p>
                <a:r>
                  <a:rPr lang="en-US" sz="1050">
                    <a:solidFill>
                      <a:schemeClr val="bg1"/>
                    </a:solidFill>
                    <a:effectLst>
                      <a:outerShdw blurRad="38100" dist="38100" dir="2700000" algn="tl">
                        <a:srgbClr val="000000">
                          <a:alpha val="43137"/>
                        </a:srgbClr>
                      </a:outerShdw>
                    </a:effectLst>
                  </a:rPr>
                  <a:t>PM</a:t>
                </a:r>
              </a:p>
            </p:txBody>
          </p:sp>
        </p:grpSp>
      </p:grpSp>
    </p:spTree>
    <p:extLst>
      <p:ext uri="{BB962C8B-B14F-4D97-AF65-F5344CB8AC3E}">
        <p14:creationId xmlns:p14="http://schemas.microsoft.com/office/powerpoint/2010/main" val="2924566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8D179B49-BE25-4C2A-9F4B-58C748652930}"/>
              </a:ext>
            </a:extLst>
          </p:cNvPr>
          <p:cNvCxnSpPr>
            <a:cxnSpLocks/>
          </p:cNvCxnSpPr>
          <p:nvPr/>
        </p:nvCxnSpPr>
        <p:spPr>
          <a:xfrm>
            <a:off x="3086100" y="4962505"/>
            <a:ext cx="5910943" cy="1"/>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6481878-34E3-43CE-B1DC-88DB4F4B7F49}"/>
              </a:ext>
            </a:extLst>
          </p:cNvPr>
          <p:cNvCxnSpPr>
            <a:cxnSpLocks/>
          </p:cNvCxnSpPr>
          <p:nvPr/>
        </p:nvCxnSpPr>
        <p:spPr>
          <a:xfrm>
            <a:off x="2310497" y="2453722"/>
            <a:ext cx="7119407" cy="0"/>
          </a:xfrm>
          <a:prstGeom prst="line">
            <a:avLst/>
          </a:prstGeom>
          <a:ln w="7620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A061312-5E06-45BE-9A4B-E89BB8C1B44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427" t="15023" r="77099" b="54524"/>
          <a:stretch/>
        </p:blipFill>
        <p:spPr>
          <a:xfrm>
            <a:off x="1397582" y="1504420"/>
            <a:ext cx="1825831" cy="1898608"/>
          </a:xfrm>
          <a:prstGeom prst="rect">
            <a:avLst/>
          </a:prstGeom>
        </p:spPr>
      </p:pic>
      <p:pic>
        <p:nvPicPr>
          <p:cNvPr id="6" name="Picture 5">
            <a:extLst>
              <a:ext uri="{FF2B5EF4-FFF2-40B4-BE49-F238E27FC236}">
                <a16:creationId xmlns:a16="http://schemas.microsoft.com/office/drawing/2014/main" id="{EF32413C-67A0-4FF1-B6BE-1C6AC3D6CDB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0970" t="15023" r="52557" b="54524"/>
          <a:stretch/>
        </p:blipFill>
        <p:spPr>
          <a:xfrm>
            <a:off x="3846866" y="1504420"/>
            <a:ext cx="1825831" cy="1898608"/>
          </a:xfrm>
          <a:prstGeom prst="rect">
            <a:avLst/>
          </a:prstGeom>
        </p:spPr>
      </p:pic>
      <p:pic>
        <p:nvPicPr>
          <p:cNvPr id="7" name="Picture 6">
            <a:extLst>
              <a:ext uri="{FF2B5EF4-FFF2-40B4-BE49-F238E27FC236}">
                <a16:creationId xmlns:a16="http://schemas.microsoft.com/office/drawing/2014/main" id="{E913F50D-0DC4-4AAA-93BB-05B152CB4D4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6818" t="15185" r="26709" b="54362"/>
          <a:stretch/>
        </p:blipFill>
        <p:spPr>
          <a:xfrm>
            <a:off x="2652136" y="4013203"/>
            <a:ext cx="1825831" cy="1898608"/>
          </a:xfrm>
          <a:prstGeom prst="rect">
            <a:avLst/>
          </a:prstGeom>
        </p:spPr>
      </p:pic>
      <p:pic>
        <p:nvPicPr>
          <p:cNvPr id="8" name="Picture 7">
            <a:extLst>
              <a:ext uri="{FF2B5EF4-FFF2-40B4-BE49-F238E27FC236}">
                <a16:creationId xmlns:a16="http://schemas.microsoft.com/office/drawing/2014/main" id="{86C70B29-741D-4C8C-88CA-296B3610B9E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6674" t="58809" r="76853" b="10738"/>
          <a:stretch/>
        </p:blipFill>
        <p:spPr>
          <a:xfrm>
            <a:off x="6293793" y="1504419"/>
            <a:ext cx="1825831" cy="1898608"/>
          </a:xfrm>
          <a:prstGeom prst="rect">
            <a:avLst/>
          </a:prstGeom>
        </p:spPr>
      </p:pic>
      <p:pic>
        <p:nvPicPr>
          <p:cNvPr id="9" name="Picture 8">
            <a:extLst>
              <a:ext uri="{FF2B5EF4-FFF2-40B4-BE49-F238E27FC236}">
                <a16:creationId xmlns:a16="http://schemas.microsoft.com/office/drawing/2014/main" id="{3CF9EB56-CA0E-4901-91CA-83C065885D6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31395" t="59047" r="52132" b="10500"/>
          <a:stretch/>
        </p:blipFill>
        <p:spPr>
          <a:xfrm>
            <a:off x="8740720" y="1504418"/>
            <a:ext cx="1825831" cy="1898608"/>
          </a:xfrm>
          <a:prstGeom prst="rect">
            <a:avLst/>
          </a:prstGeom>
        </p:spPr>
      </p:pic>
      <p:pic>
        <p:nvPicPr>
          <p:cNvPr id="10" name="Picture 9">
            <a:extLst>
              <a:ext uri="{FF2B5EF4-FFF2-40B4-BE49-F238E27FC236}">
                <a16:creationId xmlns:a16="http://schemas.microsoft.com/office/drawing/2014/main" id="{ABD8F836-6D72-4578-AAB1-939759076250}"/>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6130" t="59285" r="26150" b="10262"/>
          <a:stretch/>
        </p:blipFill>
        <p:spPr>
          <a:xfrm>
            <a:off x="4986435" y="4062293"/>
            <a:ext cx="1964045" cy="1898608"/>
          </a:xfrm>
          <a:prstGeom prst="rect">
            <a:avLst/>
          </a:prstGeom>
        </p:spPr>
      </p:pic>
      <p:pic>
        <p:nvPicPr>
          <p:cNvPr id="11" name="Picture 10">
            <a:extLst>
              <a:ext uri="{FF2B5EF4-FFF2-40B4-BE49-F238E27FC236}">
                <a16:creationId xmlns:a16="http://schemas.microsoft.com/office/drawing/2014/main" id="{5377C9D2-B66B-4EFC-9B9F-CEDC9C20D88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9433" t="36116" r="2847" b="33431"/>
          <a:stretch/>
        </p:blipFill>
        <p:spPr>
          <a:xfrm>
            <a:off x="7465859" y="4013202"/>
            <a:ext cx="1964045" cy="1898608"/>
          </a:xfrm>
          <a:prstGeom prst="rect">
            <a:avLst/>
          </a:prstGeom>
        </p:spPr>
      </p:pic>
      <p:sp>
        <p:nvSpPr>
          <p:cNvPr id="14" name="Title 1">
            <a:extLst>
              <a:ext uri="{FF2B5EF4-FFF2-40B4-BE49-F238E27FC236}">
                <a16:creationId xmlns:a16="http://schemas.microsoft.com/office/drawing/2014/main" id="{036A1FDE-47B8-4381-8D4D-7B7FB6B92BB6}"/>
              </a:ext>
            </a:extLst>
          </p:cNvPr>
          <p:cNvSpPr txBox="1">
            <a:spLocks/>
          </p:cNvSpPr>
          <p:nvPr/>
        </p:nvSpPr>
        <p:spPr>
          <a:xfrm>
            <a:off x="630074" y="-196794"/>
            <a:ext cx="7250350" cy="20084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Traffic Analysis Process</a:t>
            </a:r>
          </a:p>
        </p:txBody>
      </p:sp>
      <p:cxnSp>
        <p:nvCxnSpPr>
          <p:cNvPr id="15" name="Straight Connector 14">
            <a:extLst>
              <a:ext uri="{FF2B5EF4-FFF2-40B4-BE49-F238E27FC236}">
                <a16:creationId xmlns:a16="http://schemas.microsoft.com/office/drawing/2014/main" id="{0AC17619-FDFA-41A2-B2F5-A31DBE1E4667}"/>
              </a:ext>
            </a:extLst>
          </p:cNvPr>
          <p:cNvCxnSpPr>
            <a:cxnSpLocks/>
          </p:cNvCxnSpPr>
          <p:nvPr/>
        </p:nvCxnSpPr>
        <p:spPr>
          <a:xfrm>
            <a:off x="748289" y="1206556"/>
            <a:ext cx="63833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EDF7E10-9DF0-40AD-B4B7-B4967BF95FBC}"/>
              </a:ext>
            </a:extLst>
          </p:cNvPr>
          <p:cNvSpPr/>
          <p:nvPr/>
        </p:nvSpPr>
        <p:spPr>
          <a:xfrm>
            <a:off x="1358800" y="3320069"/>
            <a:ext cx="1864612" cy="369332"/>
          </a:xfrm>
          <a:prstGeom prst="rect">
            <a:avLst/>
          </a:prstGeom>
        </p:spPr>
        <p:txBody>
          <a:bodyPr wrap="square">
            <a:spAutoFit/>
          </a:bodyPr>
          <a:lstStyle/>
          <a:p>
            <a:pPr algn="ctr"/>
            <a:r>
              <a:rPr lang="en-US">
                <a:latin typeface="Arial" panose="020B0604020202020204" pitchFamily="34" charset="0"/>
              </a:rPr>
              <a:t>Data Collection</a:t>
            </a:r>
            <a:endParaRPr lang="en-US"/>
          </a:p>
        </p:txBody>
      </p:sp>
      <p:sp>
        <p:nvSpPr>
          <p:cNvPr id="27" name="Rectangle 26">
            <a:extLst>
              <a:ext uri="{FF2B5EF4-FFF2-40B4-BE49-F238E27FC236}">
                <a16:creationId xmlns:a16="http://schemas.microsoft.com/office/drawing/2014/main" id="{B5198D8B-33FC-4DF4-89A6-D5F4115A994F}"/>
              </a:ext>
            </a:extLst>
          </p:cNvPr>
          <p:cNvSpPr/>
          <p:nvPr/>
        </p:nvSpPr>
        <p:spPr>
          <a:xfrm>
            <a:off x="3775402" y="3303136"/>
            <a:ext cx="1964043" cy="646331"/>
          </a:xfrm>
          <a:prstGeom prst="rect">
            <a:avLst/>
          </a:prstGeom>
        </p:spPr>
        <p:txBody>
          <a:bodyPr wrap="square">
            <a:spAutoFit/>
          </a:bodyPr>
          <a:lstStyle/>
          <a:p>
            <a:pPr algn="ctr"/>
            <a:r>
              <a:rPr lang="en-US"/>
              <a:t>Building a </a:t>
            </a:r>
            <a:br>
              <a:rPr lang="en-US"/>
            </a:br>
            <a:r>
              <a:rPr lang="en-US"/>
              <a:t>Calibrated Model</a:t>
            </a:r>
          </a:p>
        </p:txBody>
      </p:sp>
      <p:sp>
        <p:nvSpPr>
          <p:cNvPr id="28" name="Rectangle 27">
            <a:extLst>
              <a:ext uri="{FF2B5EF4-FFF2-40B4-BE49-F238E27FC236}">
                <a16:creationId xmlns:a16="http://schemas.microsoft.com/office/drawing/2014/main" id="{578768E5-FA1B-4DD7-8E7D-6CBC6DAC6252}"/>
              </a:ext>
            </a:extLst>
          </p:cNvPr>
          <p:cNvSpPr/>
          <p:nvPr/>
        </p:nvSpPr>
        <p:spPr>
          <a:xfrm>
            <a:off x="6224686" y="3303136"/>
            <a:ext cx="1964044" cy="646331"/>
          </a:xfrm>
          <a:prstGeom prst="rect">
            <a:avLst/>
          </a:prstGeom>
        </p:spPr>
        <p:txBody>
          <a:bodyPr wrap="square">
            <a:spAutoFit/>
          </a:bodyPr>
          <a:lstStyle/>
          <a:p>
            <a:pPr algn="ctr"/>
            <a:r>
              <a:rPr lang="en-US"/>
              <a:t>Analysis of Existing Network</a:t>
            </a:r>
            <a:endParaRPr lang="en-US" b="1">
              <a:solidFill>
                <a:schemeClr val="accent4"/>
              </a:solidFill>
            </a:endParaRPr>
          </a:p>
        </p:txBody>
      </p:sp>
      <p:sp>
        <p:nvSpPr>
          <p:cNvPr id="29" name="Rectangle 28">
            <a:extLst>
              <a:ext uri="{FF2B5EF4-FFF2-40B4-BE49-F238E27FC236}">
                <a16:creationId xmlns:a16="http://schemas.microsoft.com/office/drawing/2014/main" id="{ACCDB708-A65B-48CA-80B7-43902D1CE16B}"/>
              </a:ext>
            </a:extLst>
          </p:cNvPr>
          <p:cNvSpPr/>
          <p:nvPr/>
        </p:nvSpPr>
        <p:spPr>
          <a:xfrm>
            <a:off x="8374697" y="3305546"/>
            <a:ext cx="2436654" cy="646331"/>
          </a:xfrm>
          <a:prstGeom prst="rect">
            <a:avLst/>
          </a:prstGeom>
        </p:spPr>
        <p:txBody>
          <a:bodyPr wrap="square">
            <a:spAutoFit/>
          </a:bodyPr>
          <a:lstStyle/>
          <a:p>
            <a:pPr algn="ctr"/>
            <a:r>
              <a:rPr lang="en-US"/>
              <a:t>Define the Two Initial Build Alternatives</a:t>
            </a:r>
            <a:endParaRPr lang="en-US" b="1">
              <a:solidFill>
                <a:schemeClr val="accent4"/>
              </a:solidFill>
            </a:endParaRPr>
          </a:p>
        </p:txBody>
      </p:sp>
      <p:sp>
        <p:nvSpPr>
          <p:cNvPr id="30" name="Rectangle 29">
            <a:extLst>
              <a:ext uri="{FF2B5EF4-FFF2-40B4-BE49-F238E27FC236}">
                <a16:creationId xmlns:a16="http://schemas.microsoft.com/office/drawing/2014/main" id="{F5B99D17-CCD8-4453-8B6D-C066603BEC7D}"/>
              </a:ext>
            </a:extLst>
          </p:cNvPr>
          <p:cNvSpPr/>
          <p:nvPr/>
        </p:nvSpPr>
        <p:spPr>
          <a:xfrm>
            <a:off x="2837929" y="5764677"/>
            <a:ext cx="1454244" cy="646331"/>
          </a:xfrm>
          <a:prstGeom prst="rect">
            <a:avLst/>
          </a:prstGeom>
        </p:spPr>
        <p:txBody>
          <a:bodyPr wrap="none">
            <a:spAutoFit/>
          </a:bodyPr>
          <a:lstStyle/>
          <a:p>
            <a:pPr algn="ctr"/>
            <a:r>
              <a:rPr lang="en-US"/>
              <a:t>Alternatives </a:t>
            </a:r>
            <a:br>
              <a:rPr lang="en-US"/>
            </a:br>
            <a:r>
              <a:rPr lang="en-US"/>
              <a:t>Analysis</a:t>
            </a:r>
          </a:p>
        </p:txBody>
      </p:sp>
      <p:sp>
        <p:nvSpPr>
          <p:cNvPr id="31" name="Rectangle 30">
            <a:extLst>
              <a:ext uri="{FF2B5EF4-FFF2-40B4-BE49-F238E27FC236}">
                <a16:creationId xmlns:a16="http://schemas.microsoft.com/office/drawing/2014/main" id="{EE662A3D-CBDF-4727-A1CA-F8DFA68917AC}"/>
              </a:ext>
            </a:extLst>
          </p:cNvPr>
          <p:cNvSpPr/>
          <p:nvPr/>
        </p:nvSpPr>
        <p:spPr>
          <a:xfrm>
            <a:off x="4965618" y="5832409"/>
            <a:ext cx="2005678" cy="369332"/>
          </a:xfrm>
          <a:prstGeom prst="rect">
            <a:avLst/>
          </a:prstGeom>
        </p:spPr>
        <p:txBody>
          <a:bodyPr wrap="none">
            <a:spAutoFit/>
          </a:bodyPr>
          <a:lstStyle/>
          <a:p>
            <a:pPr algn="ctr"/>
            <a:r>
              <a:rPr lang="en-US"/>
              <a:t>Hybrid Alternative</a:t>
            </a:r>
          </a:p>
        </p:txBody>
      </p:sp>
      <p:sp>
        <p:nvSpPr>
          <p:cNvPr id="32" name="Rectangle 31">
            <a:extLst>
              <a:ext uri="{FF2B5EF4-FFF2-40B4-BE49-F238E27FC236}">
                <a16:creationId xmlns:a16="http://schemas.microsoft.com/office/drawing/2014/main" id="{99CFCEEE-3BD1-4BC9-A2C1-592E6CC33984}"/>
              </a:ext>
            </a:extLst>
          </p:cNvPr>
          <p:cNvSpPr/>
          <p:nvPr/>
        </p:nvSpPr>
        <p:spPr>
          <a:xfrm>
            <a:off x="7689691" y="5832409"/>
            <a:ext cx="1313180" cy="369332"/>
          </a:xfrm>
          <a:prstGeom prst="rect">
            <a:avLst/>
          </a:prstGeom>
        </p:spPr>
        <p:txBody>
          <a:bodyPr wrap="none">
            <a:spAutoFit/>
          </a:bodyPr>
          <a:lstStyle/>
          <a:p>
            <a:pPr algn="ctr"/>
            <a:r>
              <a:rPr lang="en-US"/>
              <a:t>Next Steps</a:t>
            </a:r>
          </a:p>
        </p:txBody>
      </p:sp>
    </p:spTree>
    <p:extLst>
      <p:ext uri="{BB962C8B-B14F-4D97-AF65-F5344CB8AC3E}">
        <p14:creationId xmlns:p14="http://schemas.microsoft.com/office/powerpoint/2010/main" val="4935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close up of a map&#10;&#10;Description automatically generated">
            <a:extLst>
              <a:ext uri="{FF2B5EF4-FFF2-40B4-BE49-F238E27FC236}">
                <a16:creationId xmlns:a16="http://schemas.microsoft.com/office/drawing/2014/main" id="{994ED35D-FD23-4218-A642-F758A79C69E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33216" r="4128" b="33433"/>
          <a:stretch/>
        </p:blipFill>
        <p:spPr>
          <a:xfrm>
            <a:off x="1295" y="4002390"/>
            <a:ext cx="12190705" cy="2851708"/>
          </a:xfrm>
          <a:prstGeom prst="rect">
            <a:avLst/>
          </a:prstGeom>
          <a:ln>
            <a:noFill/>
          </a:ln>
        </p:spPr>
      </p:pic>
      <p:grpSp>
        <p:nvGrpSpPr>
          <p:cNvPr id="17" name="Group 16">
            <a:extLst>
              <a:ext uri="{FF2B5EF4-FFF2-40B4-BE49-F238E27FC236}">
                <a16:creationId xmlns:a16="http://schemas.microsoft.com/office/drawing/2014/main" id="{2C964CF0-F5BD-4523-81B1-E6A4BA5E5029}"/>
              </a:ext>
            </a:extLst>
          </p:cNvPr>
          <p:cNvGrpSpPr/>
          <p:nvPr/>
        </p:nvGrpSpPr>
        <p:grpSpPr>
          <a:xfrm>
            <a:off x="582173" y="4293217"/>
            <a:ext cx="11519746" cy="2737946"/>
            <a:chOff x="639933" y="4118997"/>
            <a:chExt cx="11519746" cy="2737946"/>
          </a:xfrm>
          <a:noFill/>
          <a:effectLst>
            <a:glow rad="101600">
              <a:schemeClr val="bg1">
                <a:alpha val="60000"/>
              </a:schemeClr>
            </a:glow>
          </a:effectLst>
        </p:grpSpPr>
        <p:sp>
          <p:nvSpPr>
            <p:cNvPr id="147" name="TextBox 146">
              <a:extLst>
                <a:ext uri="{FF2B5EF4-FFF2-40B4-BE49-F238E27FC236}">
                  <a16:creationId xmlns:a16="http://schemas.microsoft.com/office/drawing/2014/main" id="{C1696848-F566-474F-88CD-74B295B26958}"/>
                </a:ext>
              </a:extLst>
            </p:cNvPr>
            <p:cNvSpPr txBox="1"/>
            <p:nvPr/>
          </p:nvSpPr>
          <p:spPr>
            <a:xfrm rot="16200000">
              <a:off x="166727" y="6030154"/>
              <a:ext cx="1223412"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22</a:t>
              </a:r>
              <a:r>
                <a:rPr lang="en-US" sz="1200" baseline="30000">
                  <a:solidFill>
                    <a:schemeClr val="tx1"/>
                  </a:solidFill>
                </a:rPr>
                <a:t>nd</a:t>
              </a:r>
              <a:r>
                <a:rPr lang="en-US" sz="1200">
                  <a:solidFill>
                    <a:schemeClr val="tx1"/>
                  </a:solidFill>
                </a:rPr>
                <a:t> Street NW</a:t>
              </a:r>
            </a:p>
          </p:txBody>
        </p:sp>
        <p:sp>
          <p:nvSpPr>
            <p:cNvPr id="148" name="TextBox 147">
              <a:extLst>
                <a:ext uri="{FF2B5EF4-FFF2-40B4-BE49-F238E27FC236}">
                  <a16:creationId xmlns:a16="http://schemas.microsoft.com/office/drawing/2014/main" id="{C23147E5-9605-4CC0-BACF-9EE9D15A1F85}"/>
                </a:ext>
              </a:extLst>
            </p:cNvPr>
            <p:cNvSpPr txBox="1"/>
            <p:nvPr/>
          </p:nvSpPr>
          <p:spPr>
            <a:xfrm rot="16200000">
              <a:off x="1152872" y="6050993"/>
              <a:ext cx="1188146"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21</a:t>
              </a:r>
              <a:r>
                <a:rPr lang="en-US" sz="1200" baseline="30000">
                  <a:solidFill>
                    <a:schemeClr val="tx1"/>
                  </a:solidFill>
                </a:rPr>
                <a:t>st</a:t>
              </a:r>
              <a:r>
                <a:rPr lang="en-US" sz="1200">
                  <a:solidFill>
                    <a:schemeClr val="tx1"/>
                  </a:solidFill>
                </a:rPr>
                <a:t> Street NW</a:t>
              </a:r>
            </a:p>
          </p:txBody>
        </p:sp>
        <p:sp>
          <p:nvSpPr>
            <p:cNvPr id="149" name="TextBox 148">
              <a:extLst>
                <a:ext uri="{FF2B5EF4-FFF2-40B4-BE49-F238E27FC236}">
                  <a16:creationId xmlns:a16="http://schemas.microsoft.com/office/drawing/2014/main" id="{F2B74720-153F-44B9-B55A-6B58DA7F27B3}"/>
                </a:ext>
              </a:extLst>
            </p:cNvPr>
            <p:cNvSpPr txBox="1"/>
            <p:nvPr/>
          </p:nvSpPr>
          <p:spPr>
            <a:xfrm rot="16200000">
              <a:off x="1959960" y="6050992"/>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20</a:t>
              </a:r>
              <a:r>
                <a:rPr lang="en-US" sz="1200" baseline="30000">
                  <a:solidFill>
                    <a:schemeClr val="tx1"/>
                  </a:solidFill>
                </a:rPr>
                <a:t>th</a:t>
              </a:r>
              <a:r>
                <a:rPr lang="en-US" sz="1200">
                  <a:solidFill>
                    <a:schemeClr val="tx1"/>
                  </a:solidFill>
                </a:rPr>
                <a:t> Street NW</a:t>
              </a:r>
            </a:p>
          </p:txBody>
        </p:sp>
        <p:sp>
          <p:nvSpPr>
            <p:cNvPr id="150" name="TextBox 149">
              <a:extLst>
                <a:ext uri="{FF2B5EF4-FFF2-40B4-BE49-F238E27FC236}">
                  <a16:creationId xmlns:a16="http://schemas.microsoft.com/office/drawing/2014/main" id="{C4DCDBFA-9D20-43A1-BC7B-83C31A6D10EA}"/>
                </a:ext>
              </a:extLst>
            </p:cNvPr>
            <p:cNvSpPr txBox="1"/>
            <p:nvPr/>
          </p:nvSpPr>
          <p:spPr>
            <a:xfrm rot="16200000">
              <a:off x="2590073" y="60469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19</a:t>
              </a:r>
              <a:r>
                <a:rPr lang="en-US" sz="1200" baseline="30000">
                  <a:solidFill>
                    <a:schemeClr val="tx1"/>
                  </a:solidFill>
                </a:rPr>
                <a:t>th</a:t>
              </a:r>
              <a:r>
                <a:rPr lang="en-US" sz="1200">
                  <a:solidFill>
                    <a:schemeClr val="tx1"/>
                  </a:solidFill>
                </a:rPr>
                <a:t> Street NW</a:t>
              </a:r>
            </a:p>
          </p:txBody>
        </p:sp>
        <p:sp>
          <p:nvSpPr>
            <p:cNvPr id="151" name="TextBox 150">
              <a:extLst>
                <a:ext uri="{FF2B5EF4-FFF2-40B4-BE49-F238E27FC236}">
                  <a16:creationId xmlns:a16="http://schemas.microsoft.com/office/drawing/2014/main" id="{7ABC7E45-6F41-4762-B536-3EAF593680D6}"/>
                </a:ext>
              </a:extLst>
            </p:cNvPr>
            <p:cNvSpPr txBox="1"/>
            <p:nvPr/>
          </p:nvSpPr>
          <p:spPr>
            <a:xfrm rot="16200000">
              <a:off x="3373718" y="60452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18</a:t>
              </a:r>
              <a:r>
                <a:rPr lang="en-US" sz="1200" baseline="30000">
                  <a:solidFill>
                    <a:schemeClr val="tx1"/>
                  </a:solidFill>
                </a:rPr>
                <a:t>th</a:t>
              </a:r>
              <a:r>
                <a:rPr lang="en-US" sz="1200">
                  <a:solidFill>
                    <a:schemeClr val="tx1"/>
                  </a:solidFill>
                </a:rPr>
                <a:t> Street NW</a:t>
              </a:r>
            </a:p>
          </p:txBody>
        </p:sp>
        <p:sp>
          <p:nvSpPr>
            <p:cNvPr id="158" name="TextBox 157">
              <a:extLst>
                <a:ext uri="{FF2B5EF4-FFF2-40B4-BE49-F238E27FC236}">
                  <a16:creationId xmlns:a16="http://schemas.microsoft.com/office/drawing/2014/main" id="{8F4BF390-51FD-4E4D-8B25-7E856C0B4970}"/>
                </a:ext>
              </a:extLst>
            </p:cNvPr>
            <p:cNvSpPr txBox="1"/>
            <p:nvPr/>
          </p:nvSpPr>
          <p:spPr>
            <a:xfrm rot="16200000">
              <a:off x="8892230" y="6042267"/>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13</a:t>
              </a:r>
              <a:r>
                <a:rPr lang="en-US" sz="1200" baseline="30000">
                  <a:solidFill>
                    <a:schemeClr val="tx1"/>
                  </a:solidFill>
                </a:rPr>
                <a:t>th</a:t>
              </a:r>
              <a:r>
                <a:rPr lang="en-US" sz="1200">
                  <a:solidFill>
                    <a:schemeClr val="tx1"/>
                  </a:solidFill>
                </a:rPr>
                <a:t> Street NW</a:t>
              </a:r>
            </a:p>
          </p:txBody>
        </p:sp>
        <p:sp>
          <p:nvSpPr>
            <p:cNvPr id="159" name="TextBox 158">
              <a:extLst>
                <a:ext uri="{FF2B5EF4-FFF2-40B4-BE49-F238E27FC236}">
                  <a16:creationId xmlns:a16="http://schemas.microsoft.com/office/drawing/2014/main" id="{95DB3290-81FD-440D-B2E9-33EC850BB108}"/>
                </a:ext>
              </a:extLst>
            </p:cNvPr>
            <p:cNvSpPr txBox="1"/>
            <p:nvPr/>
          </p:nvSpPr>
          <p:spPr>
            <a:xfrm rot="16200000">
              <a:off x="9583297" y="6037808"/>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12</a:t>
              </a:r>
              <a:r>
                <a:rPr lang="en-US" sz="1200" baseline="30000">
                  <a:solidFill>
                    <a:schemeClr val="tx1"/>
                  </a:solidFill>
                </a:rPr>
                <a:t>th</a:t>
              </a:r>
              <a:r>
                <a:rPr lang="en-US" sz="1200">
                  <a:solidFill>
                    <a:schemeClr val="tx1"/>
                  </a:solidFill>
                </a:rPr>
                <a:t> Street NW</a:t>
              </a:r>
            </a:p>
          </p:txBody>
        </p:sp>
        <p:sp>
          <p:nvSpPr>
            <p:cNvPr id="160" name="TextBox 159">
              <a:extLst>
                <a:ext uri="{FF2B5EF4-FFF2-40B4-BE49-F238E27FC236}">
                  <a16:creationId xmlns:a16="http://schemas.microsoft.com/office/drawing/2014/main" id="{24F7591F-F20F-47EF-B99C-08055CE9B42F}"/>
                </a:ext>
              </a:extLst>
            </p:cNvPr>
            <p:cNvSpPr txBox="1"/>
            <p:nvPr/>
          </p:nvSpPr>
          <p:spPr>
            <a:xfrm rot="16200000">
              <a:off x="10054174"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11</a:t>
              </a:r>
              <a:r>
                <a:rPr lang="en-US" sz="1200" baseline="30000">
                  <a:solidFill>
                    <a:schemeClr val="tx1"/>
                  </a:solidFill>
                </a:rPr>
                <a:t>th</a:t>
              </a:r>
              <a:r>
                <a:rPr lang="en-US" sz="1200">
                  <a:solidFill>
                    <a:schemeClr val="tx1"/>
                  </a:solidFill>
                </a:rPr>
                <a:t> Street NW</a:t>
              </a:r>
            </a:p>
          </p:txBody>
        </p:sp>
        <p:sp>
          <p:nvSpPr>
            <p:cNvPr id="161" name="TextBox 160">
              <a:extLst>
                <a:ext uri="{FF2B5EF4-FFF2-40B4-BE49-F238E27FC236}">
                  <a16:creationId xmlns:a16="http://schemas.microsoft.com/office/drawing/2014/main" id="{E5C7CE55-2348-468E-8A88-4FD19AF42D5C}"/>
                </a:ext>
              </a:extLst>
            </p:cNvPr>
            <p:cNvSpPr txBox="1"/>
            <p:nvPr/>
          </p:nvSpPr>
          <p:spPr>
            <a:xfrm rot="16200000">
              <a:off x="10593541"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10</a:t>
              </a:r>
              <a:r>
                <a:rPr lang="en-US" sz="1200" baseline="30000">
                  <a:solidFill>
                    <a:schemeClr val="tx1"/>
                  </a:solidFill>
                </a:rPr>
                <a:t>th</a:t>
              </a:r>
              <a:r>
                <a:rPr lang="en-US" sz="1200">
                  <a:solidFill>
                    <a:schemeClr val="tx1"/>
                  </a:solidFill>
                </a:rPr>
                <a:t> Street NW</a:t>
              </a:r>
            </a:p>
          </p:txBody>
        </p:sp>
        <p:sp>
          <p:nvSpPr>
            <p:cNvPr id="162" name="TextBox 161">
              <a:extLst>
                <a:ext uri="{FF2B5EF4-FFF2-40B4-BE49-F238E27FC236}">
                  <a16:creationId xmlns:a16="http://schemas.microsoft.com/office/drawing/2014/main" id="{A869F9AD-83AC-4DD7-B5D2-D1B2B088D93B}"/>
                </a:ext>
              </a:extLst>
            </p:cNvPr>
            <p:cNvSpPr txBox="1"/>
            <p:nvPr/>
          </p:nvSpPr>
          <p:spPr>
            <a:xfrm rot="16200000">
              <a:off x="11340543" y="6037807"/>
              <a:ext cx="1361273"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a:solidFill>
                    <a:schemeClr val="tx1"/>
                  </a:solidFill>
                </a:rPr>
                <a:t>9</a:t>
              </a:r>
              <a:r>
                <a:rPr lang="en-US" sz="1200" baseline="30000">
                  <a:solidFill>
                    <a:schemeClr val="tx1"/>
                  </a:solidFill>
                </a:rPr>
                <a:t>th</a:t>
              </a:r>
              <a:r>
                <a:rPr lang="en-US" sz="1200">
                  <a:solidFill>
                    <a:schemeClr val="tx1"/>
                  </a:solidFill>
                </a:rPr>
                <a:t> Street NW</a:t>
              </a:r>
            </a:p>
          </p:txBody>
        </p:sp>
        <p:sp>
          <p:nvSpPr>
            <p:cNvPr id="164" name="TextBox 163">
              <a:extLst>
                <a:ext uri="{FF2B5EF4-FFF2-40B4-BE49-F238E27FC236}">
                  <a16:creationId xmlns:a16="http://schemas.microsoft.com/office/drawing/2014/main" id="{6E4586F6-054F-4251-9EE6-5BFDFD035F92}"/>
                </a:ext>
              </a:extLst>
            </p:cNvPr>
            <p:cNvSpPr txBox="1"/>
            <p:nvPr/>
          </p:nvSpPr>
          <p:spPr>
            <a:xfrm rot="3798148">
              <a:off x="4295900" y="4421268"/>
              <a:ext cx="1047082"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Connecticut</a:t>
              </a:r>
              <a:br>
                <a:rPr lang="en-US" sz="1200">
                  <a:solidFill>
                    <a:schemeClr val="tx1"/>
                  </a:solidFill>
                </a:rPr>
              </a:br>
              <a:r>
                <a:rPr lang="en-US" sz="1200">
                  <a:solidFill>
                    <a:schemeClr val="tx1"/>
                  </a:solidFill>
                </a:rPr>
                <a:t> Avenue NW</a:t>
              </a:r>
            </a:p>
          </p:txBody>
        </p:sp>
        <p:sp>
          <p:nvSpPr>
            <p:cNvPr id="165" name="TextBox 164">
              <a:extLst>
                <a:ext uri="{FF2B5EF4-FFF2-40B4-BE49-F238E27FC236}">
                  <a16:creationId xmlns:a16="http://schemas.microsoft.com/office/drawing/2014/main" id="{5B18439A-29DC-4F59-9D59-F5455E872E15}"/>
                </a:ext>
              </a:extLst>
            </p:cNvPr>
            <p:cNvSpPr txBox="1"/>
            <p:nvPr/>
          </p:nvSpPr>
          <p:spPr>
            <a:xfrm rot="17788019">
              <a:off x="7395990" y="4390065"/>
              <a:ext cx="1003801"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Vermont</a:t>
              </a:r>
              <a:br>
                <a:rPr lang="en-US" sz="1200">
                  <a:solidFill>
                    <a:schemeClr val="tx1"/>
                  </a:solidFill>
                </a:rPr>
              </a:br>
              <a:r>
                <a:rPr lang="en-US" sz="1200">
                  <a:solidFill>
                    <a:schemeClr val="tx1"/>
                  </a:solidFill>
                </a:rPr>
                <a:t>Avenue NW</a:t>
              </a:r>
            </a:p>
          </p:txBody>
        </p:sp>
        <p:sp>
          <p:nvSpPr>
            <p:cNvPr id="153" name="TextBox 152">
              <a:extLst>
                <a:ext uri="{FF2B5EF4-FFF2-40B4-BE49-F238E27FC236}">
                  <a16:creationId xmlns:a16="http://schemas.microsoft.com/office/drawing/2014/main" id="{C8A4FF4F-435E-4F57-82A2-9431EF46A4F7}"/>
                </a:ext>
              </a:extLst>
            </p:cNvPr>
            <p:cNvSpPr txBox="1"/>
            <p:nvPr/>
          </p:nvSpPr>
          <p:spPr>
            <a:xfrm rot="16200000">
              <a:off x="4815453" y="5996523"/>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17</a:t>
              </a:r>
              <a:r>
                <a:rPr lang="en-US" sz="1200" baseline="30000">
                  <a:solidFill>
                    <a:schemeClr val="tx1"/>
                  </a:solidFill>
                </a:rPr>
                <a:t>th</a:t>
              </a:r>
              <a:r>
                <a:rPr lang="en-US" sz="1200">
                  <a:solidFill>
                    <a:schemeClr val="tx1"/>
                  </a:solidFill>
                </a:rPr>
                <a:t> Street NW</a:t>
              </a:r>
            </a:p>
          </p:txBody>
        </p:sp>
        <p:sp>
          <p:nvSpPr>
            <p:cNvPr id="154" name="TextBox 153">
              <a:extLst>
                <a:ext uri="{FF2B5EF4-FFF2-40B4-BE49-F238E27FC236}">
                  <a16:creationId xmlns:a16="http://schemas.microsoft.com/office/drawing/2014/main" id="{3ED5E1D5-1ED2-4DC6-A146-45E694AD36C6}"/>
                </a:ext>
              </a:extLst>
            </p:cNvPr>
            <p:cNvSpPr txBox="1"/>
            <p:nvPr/>
          </p:nvSpPr>
          <p:spPr>
            <a:xfrm rot="16200000">
              <a:off x="5742721" y="604528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16</a:t>
              </a:r>
              <a:r>
                <a:rPr lang="en-US" sz="1200" baseline="30000">
                  <a:solidFill>
                    <a:schemeClr val="tx1"/>
                  </a:solidFill>
                </a:rPr>
                <a:t>th</a:t>
              </a:r>
              <a:r>
                <a:rPr lang="en-US" sz="1200">
                  <a:solidFill>
                    <a:schemeClr val="tx1"/>
                  </a:solidFill>
                </a:rPr>
                <a:t> Street NW</a:t>
              </a:r>
            </a:p>
          </p:txBody>
        </p:sp>
        <p:sp>
          <p:nvSpPr>
            <p:cNvPr id="155" name="TextBox 154">
              <a:extLst>
                <a:ext uri="{FF2B5EF4-FFF2-40B4-BE49-F238E27FC236}">
                  <a16:creationId xmlns:a16="http://schemas.microsoft.com/office/drawing/2014/main" id="{8F42BD27-193A-45A5-BBBE-D822D982A8DA}"/>
                </a:ext>
              </a:extLst>
            </p:cNvPr>
            <p:cNvSpPr txBox="1"/>
            <p:nvPr/>
          </p:nvSpPr>
          <p:spPr>
            <a:xfrm rot="16200000">
              <a:off x="6650001" y="6055302"/>
              <a:ext cx="1165704"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15</a:t>
              </a:r>
              <a:r>
                <a:rPr lang="en-US" sz="1200" baseline="30000">
                  <a:solidFill>
                    <a:schemeClr val="tx1"/>
                  </a:solidFill>
                </a:rPr>
                <a:t>h</a:t>
              </a:r>
              <a:r>
                <a:rPr lang="en-US" sz="1200">
                  <a:solidFill>
                    <a:schemeClr val="tx1"/>
                  </a:solidFill>
                </a:rPr>
                <a:t> Street NW</a:t>
              </a:r>
            </a:p>
          </p:txBody>
        </p:sp>
        <p:sp>
          <p:nvSpPr>
            <p:cNvPr id="156" name="TextBox 155">
              <a:extLst>
                <a:ext uri="{FF2B5EF4-FFF2-40B4-BE49-F238E27FC236}">
                  <a16:creationId xmlns:a16="http://schemas.microsoft.com/office/drawing/2014/main" id="{EDB3A203-FDB4-46D7-8172-C64AA17B60F9}"/>
                </a:ext>
              </a:extLst>
            </p:cNvPr>
            <p:cNvSpPr txBox="1"/>
            <p:nvPr/>
          </p:nvSpPr>
          <p:spPr>
            <a:xfrm rot="16200000">
              <a:off x="7812361" y="6045279"/>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14</a:t>
              </a:r>
              <a:r>
                <a:rPr lang="en-US" sz="1200" baseline="30000">
                  <a:solidFill>
                    <a:schemeClr val="tx1"/>
                  </a:solidFill>
                </a:rPr>
                <a:t>th</a:t>
              </a:r>
              <a:r>
                <a:rPr lang="en-US" sz="1200">
                  <a:solidFill>
                    <a:schemeClr val="tx1"/>
                  </a:solidFill>
                </a:rPr>
                <a:t> Street NW</a:t>
              </a:r>
            </a:p>
          </p:txBody>
        </p:sp>
      </p:grpSp>
      <p:sp>
        <p:nvSpPr>
          <p:cNvPr id="196" name="Content Placeholder 2">
            <a:extLst>
              <a:ext uri="{FF2B5EF4-FFF2-40B4-BE49-F238E27FC236}">
                <a16:creationId xmlns:a16="http://schemas.microsoft.com/office/drawing/2014/main" id="{D7823AE7-C9C0-487C-92E0-412AFB2ECADD}"/>
              </a:ext>
            </a:extLst>
          </p:cNvPr>
          <p:cNvSpPr>
            <a:spLocks noGrp="1"/>
          </p:cNvSpPr>
          <p:nvPr>
            <p:ph idx="4294967295"/>
          </p:nvPr>
        </p:nvSpPr>
        <p:spPr>
          <a:xfrm>
            <a:off x="0" y="1954213"/>
            <a:ext cx="1635125" cy="290512"/>
          </a:xfrm>
        </p:spPr>
        <p:txBody>
          <a:bodyPr anchor="ctr">
            <a:normAutofit lnSpcReduction="10000"/>
          </a:bodyPr>
          <a:lstStyle/>
          <a:p>
            <a:pPr marL="0" indent="0" algn="ctr">
              <a:buNone/>
            </a:pPr>
            <a:r>
              <a:rPr lang="en-US" sz="1600" b="1">
                <a:solidFill>
                  <a:schemeClr val="tx2"/>
                </a:solidFill>
              </a:rPr>
              <a:t>AM Peak</a:t>
            </a:r>
          </a:p>
        </p:txBody>
      </p:sp>
      <p:sp>
        <p:nvSpPr>
          <p:cNvPr id="220" name="Content Placeholder 2">
            <a:extLst>
              <a:ext uri="{FF2B5EF4-FFF2-40B4-BE49-F238E27FC236}">
                <a16:creationId xmlns:a16="http://schemas.microsoft.com/office/drawing/2014/main" id="{D9BBBA63-31C2-4AFE-B5A2-6C65121AD260}"/>
              </a:ext>
            </a:extLst>
          </p:cNvPr>
          <p:cNvSpPr txBox="1">
            <a:spLocks/>
          </p:cNvSpPr>
          <p:nvPr/>
        </p:nvSpPr>
        <p:spPr>
          <a:xfrm>
            <a:off x="-864" y="720553"/>
            <a:ext cx="9133591" cy="4336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i="1"/>
              <a:t>* Average travel speed approximated from reported travel time measurements. Estimate includes intersection delay and transit dwell time.</a:t>
            </a:r>
          </a:p>
        </p:txBody>
      </p:sp>
      <p:sp>
        <p:nvSpPr>
          <p:cNvPr id="2" name="Rectangle 1">
            <a:extLst>
              <a:ext uri="{FF2B5EF4-FFF2-40B4-BE49-F238E27FC236}">
                <a16:creationId xmlns:a16="http://schemas.microsoft.com/office/drawing/2014/main" id="{909E9535-01E6-4D9B-95B3-10F93BFE470C}"/>
              </a:ext>
            </a:extLst>
          </p:cNvPr>
          <p:cNvSpPr/>
          <p:nvPr/>
        </p:nvSpPr>
        <p:spPr>
          <a:xfrm>
            <a:off x="520700" y="4648247"/>
            <a:ext cx="11540956" cy="1675812"/>
          </a:xfrm>
          <a:prstGeom prst="rect">
            <a:avLst/>
          </a:prstGeom>
          <a:solidFill>
            <a:srgbClr val="3F3F3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D383B4C0-79AA-420B-9EDD-BEAFA2F9C6AF}"/>
              </a:ext>
            </a:extLst>
          </p:cNvPr>
          <p:cNvCxnSpPr>
            <a:cxnSpLocks/>
          </p:cNvCxnSpPr>
          <p:nvPr/>
        </p:nvCxnSpPr>
        <p:spPr>
          <a:xfrm>
            <a:off x="511763" y="5431266"/>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0778319-5A76-450F-9B19-F0F84F6CDEAB}"/>
              </a:ext>
            </a:extLst>
          </p:cNvPr>
          <p:cNvCxnSpPr>
            <a:cxnSpLocks/>
          </p:cNvCxnSpPr>
          <p:nvPr/>
        </p:nvCxnSpPr>
        <p:spPr>
          <a:xfrm>
            <a:off x="511762" y="5458687"/>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pic>
        <p:nvPicPr>
          <p:cNvPr id="135" name="Picture 134" descr="A close up of a map&#10;&#10;Description automatically generated">
            <a:extLst>
              <a:ext uri="{FF2B5EF4-FFF2-40B4-BE49-F238E27FC236}">
                <a16:creationId xmlns:a16="http://schemas.microsoft.com/office/drawing/2014/main" id="{D36B1EEC-B33C-45B6-ADB9-BA67F13D8036}"/>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472" t="33673" r="4128" b="33434"/>
          <a:stretch/>
        </p:blipFill>
        <p:spPr>
          <a:xfrm>
            <a:off x="1" y="942320"/>
            <a:ext cx="12191999" cy="2812658"/>
          </a:xfrm>
          <a:prstGeom prst="rect">
            <a:avLst/>
          </a:prstGeom>
          <a:ln>
            <a:noFill/>
          </a:ln>
        </p:spPr>
      </p:pic>
      <p:grpSp>
        <p:nvGrpSpPr>
          <p:cNvPr id="136" name="Group 135">
            <a:extLst>
              <a:ext uri="{FF2B5EF4-FFF2-40B4-BE49-F238E27FC236}">
                <a16:creationId xmlns:a16="http://schemas.microsoft.com/office/drawing/2014/main" id="{384C8716-4BF1-4CBD-BBBF-EE5E952189AF}"/>
              </a:ext>
            </a:extLst>
          </p:cNvPr>
          <p:cNvGrpSpPr/>
          <p:nvPr/>
        </p:nvGrpSpPr>
        <p:grpSpPr>
          <a:xfrm>
            <a:off x="591111" y="1194097"/>
            <a:ext cx="11519746" cy="2737946"/>
            <a:chOff x="639933" y="4118997"/>
            <a:chExt cx="11519746" cy="2737946"/>
          </a:xfrm>
          <a:noFill/>
          <a:effectLst>
            <a:glow rad="101600">
              <a:schemeClr val="bg1">
                <a:alpha val="60000"/>
              </a:schemeClr>
            </a:glow>
          </a:effectLst>
        </p:grpSpPr>
        <p:sp>
          <p:nvSpPr>
            <p:cNvPr id="137" name="TextBox 136">
              <a:extLst>
                <a:ext uri="{FF2B5EF4-FFF2-40B4-BE49-F238E27FC236}">
                  <a16:creationId xmlns:a16="http://schemas.microsoft.com/office/drawing/2014/main" id="{F1BB52AA-140D-4831-8DC7-BAE4B3004683}"/>
                </a:ext>
              </a:extLst>
            </p:cNvPr>
            <p:cNvSpPr txBox="1"/>
            <p:nvPr/>
          </p:nvSpPr>
          <p:spPr>
            <a:xfrm rot="16200000">
              <a:off x="166727" y="6030154"/>
              <a:ext cx="1223412"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22</a:t>
              </a:r>
              <a:r>
                <a:rPr lang="en-US" sz="1200" baseline="30000">
                  <a:solidFill>
                    <a:schemeClr val="tx1"/>
                  </a:solidFill>
                </a:rPr>
                <a:t>nd</a:t>
              </a:r>
              <a:r>
                <a:rPr lang="en-US" sz="1200">
                  <a:solidFill>
                    <a:schemeClr val="tx1"/>
                  </a:solidFill>
                </a:rPr>
                <a:t> Street NW</a:t>
              </a:r>
            </a:p>
          </p:txBody>
        </p:sp>
        <p:sp>
          <p:nvSpPr>
            <p:cNvPr id="138" name="TextBox 137">
              <a:extLst>
                <a:ext uri="{FF2B5EF4-FFF2-40B4-BE49-F238E27FC236}">
                  <a16:creationId xmlns:a16="http://schemas.microsoft.com/office/drawing/2014/main" id="{06BDDA4B-46D9-4F05-B61D-6BD7FEB6998D}"/>
                </a:ext>
              </a:extLst>
            </p:cNvPr>
            <p:cNvSpPr txBox="1"/>
            <p:nvPr/>
          </p:nvSpPr>
          <p:spPr>
            <a:xfrm rot="16200000">
              <a:off x="1152872" y="6050993"/>
              <a:ext cx="1188146"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21</a:t>
              </a:r>
              <a:r>
                <a:rPr lang="en-US" sz="1200" baseline="30000">
                  <a:solidFill>
                    <a:schemeClr val="tx1"/>
                  </a:solidFill>
                </a:rPr>
                <a:t>st</a:t>
              </a:r>
              <a:r>
                <a:rPr lang="en-US" sz="1200">
                  <a:solidFill>
                    <a:schemeClr val="tx1"/>
                  </a:solidFill>
                </a:rPr>
                <a:t> Street NW</a:t>
              </a:r>
            </a:p>
          </p:txBody>
        </p:sp>
        <p:sp>
          <p:nvSpPr>
            <p:cNvPr id="139" name="TextBox 138">
              <a:extLst>
                <a:ext uri="{FF2B5EF4-FFF2-40B4-BE49-F238E27FC236}">
                  <a16:creationId xmlns:a16="http://schemas.microsoft.com/office/drawing/2014/main" id="{6F34740B-18E4-46A6-9668-3C2F987F880F}"/>
                </a:ext>
              </a:extLst>
            </p:cNvPr>
            <p:cNvSpPr txBox="1"/>
            <p:nvPr/>
          </p:nvSpPr>
          <p:spPr>
            <a:xfrm rot="16200000">
              <a:off x="1959960" y="6050992"/>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20</a:t>
              </a:r>
              <a:r>
                <a:rPr lang="en-US" sz="1200" baseline="30000">
                  <a:solidFill>
                    <a:schemeClr val="tx1"/>
                  </a:solidFill>
                </a:rPr>
                <a:t>th</a:t>
              </a:r>
              <a:r>
                <a:rPr lang="en-US" sz="1200">
                  <a:solidFill>
                    <a:schemeClr val="tx1"/>
                  </a:solidFill>
                </a:rPr>
                <a:t> Street NW</a:t>
              </a:r>
            </a:p>
          </p:txBody>
        </p:sp>
        <p:sp>
          <p:nvSpPr>
            <p:cNvPr id="140" name="TextBox 139">
              <a:extLst>
                <a:ext uri="{FF2B5EF4-FFF2-40B4-BE49-F238E27FC236}">
                  <a16:creationId xmlns:a16="http://schemas.microsoft.com/office/drawing/2014/main" id="{3BCCC502-1A37-458D-B3A5-C8F3DCCBB3CB}"/>
                </a:ext>
              </a:extLst>
            </p:cNvPr>
            <p:cNvSpPr txBox="1"/>
            <p:nvPr/>
          </p:nvSpPr>
          <p:spPr>
            <a:xfrm rot="16200000">
              <a:off x="2590073" y="60469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19</a:t>
              </a:r>
              <a:r>
                <a:rPr lang="en-US" sz="1200" baseline="30000">
                  <a:solidFill>
                    <a:schemeClr val="tx1"/>
                  </a:solidFill>
                </a:rPr>
                <a:t>th</a:t>
              </a:r>
              <a:r>
                <a:rPr lang="en-US" sz="1200">
                  <a:solidFill>
                    <a:schemeClr val="tx1"/>
                  </a:solidFill>
                </a:rPr>
                <a:t> Street NW</a:t>
              </a:r>
            </a:p>
          </p:txBody>
        </p:sp>
        <p:sp>
          <p:nvSpPr>
            <p:cNvPr id="141" name="TextBox 140">
              <a:extLst>
                <a:ext uri="{FF2B5EF4-FFF2-40B4-BE49-F238E27FC236}">
                  <a16:creationId xmlns:a16="http://schemas.microsoft.com/office/drawing/2014/main" id="{0124A64F-A8C4-4E37-9637-371ECFC82FC7}"/>
                </a:ext>
              </a:extLst>
            </p:cNvPr>
            <p:cNvSpPr txBox="1"/>
            <p:nvPr/>
          </p:nvSpPr>
          <p:spPr>
            <a:xfrm rot="16200000">
              <a:off x="3373718" y="6045286"/>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18</a:t>
              </a:r>
              <a:r>
                <a:rPr lang="en-US" sz="1200" baseline="30000">
                  <a:solidFill>
                    <a:schemeClr val="tx1"/>
                  </a:solidFill>
                </a:rPr>
                <a:t>th</a:t>
              </a:r>
              <a:r>
                <a:rPr lang="en-US" sz="1200">
                  <a:solidFill>
                    <a:schemeClr val="tx1"/>
                  </a:solidFill>
                </a:rPr>
                <a:t> Street NW</a:t>
              </a:r>
            </a:p>
          </p:txBody>
        </p:sp>
        <p:sp>
          <p:nvSpPr>
            <p:cNvPr id="142" name="TextBox 141">
              <a:extLst>
                <a:ext uri="{FF2B5EF4-FFF2-40B4-BE49-F238E27FC236}">
                  <a16:creationId xmlns:a16="http://schemas.microsoft.com/office/drawing/2014/main" id="{45375D2A-3D65-4731-8FF4-7F81AE6313AF}"/>
                </a:ext>
              </a:extLst>
            </p:cNvPr>
            <p:cNvSpPr txBox="1"/>
            <p:nvPr/>
          </p:nvSpPr>
          <p:spPr>
            <a:xfrm rot="16200000">
              <a:off x="8892230" y="6042267"/>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13</a:t>
              </a:r>
              <a:r>
                <a:rPr lang="en-US" sz="1200" baseline="30000">
                  <a:solidFill>
                    <a:schemeClr val="tx1"/>
                  </a:solidFill>
                </a:rPr>
                <a:t>th</a:t>
              </a:r>
              <a:r>
                <a:rPr lang="en-US" sz="1200">
                  <a:solidFill>
                    <a:schemeClr val="tx1"/>
                  </a:solidFill>
                </a:rPr>
                <a:t> Street NW</a:t>
              </a:r>
            </a:p>
          </p:txBody>
        </p:sp>
        <p:sp>
          <p:nvSpPr>
            <p:cNvPr id="143" name="TextBox 142">
              <a:extLst>
                <a:ext uri="{FF2B5EF4-FFF2-40B4-BE49-F238E27FC236}">
                  <a16:creationId xmlns:a16="http://schemas.microsoft.com/office/drawing/2014/main" id="{74E6BAE4-D723-4DF2-8A47-C12DF5CB5E8E}"/>
                </a:ext>
              </a:extLst>
            </p:cNvPr>
            <p:cNvSpPr txBox="1"/>
            <p:nvPr/>
          </p:nvSpPr>
          <p:spPr>
            <a:xfrm rot="16200000">
              <a:off x="9583297" y="6037808"/>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12</a:t>
              </a:r>
              <a:r>
                <a:rPr lang="en-US" sz="1200" baseline="30000">
                  <a:solidFill>
                    <a:schemeClr val="tx1"/>
                  </a:solidFill>
                </a:rPr>
                <a:t>th</a:t>
              </a:r>
              <a:r>
                <a:rPr lang="en-US" sz="1200">
                  <a:solidFill>
                    <a:schemeClr val="tx1"/>
                  </a:solidFill>
                </a:rPr>
                <a:t> Street NW</a:t>
              </a:r>
            </a:p>
          </p:txBody>
        </p:sp>
        <p:sp>
          <p:nvSpPr>
            <p:cNvPr id="144" name="TextBox 143">
              <a:extLst>
                <a:ext uri="{FF2B5EF4-FFF2-40B4-BE49-F238E27FC236}">
                  <a16:creationId xmlns:a16="http://schemas.microsoft.com/office/drawing/2014/main" id="{18203DE8-B90E-4DB0-83C6-C61A8CEE3436}"/>
                </a:ext>
              </a:extLst>
            </p:cNvPr>
            <p:cNvSpPr txBox="1"/>
            <p:nvPr/>
          </p:nvSpPr>
          <p:spPr>
            <a:xfrm rot="16200000">
              <a:off x="10054174"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11</a:t>
              </a:r>
              <a:r>
                <a:rPr lang="en-US" sz="1200" baseline="30000">
                  <a:solidFill>
                    <a:schemeClr val="tx1"/>
                  </a:solidFill>
                </a:rPr>
                <a:t>th</a:t>
              </a:r>
              <a:r>
                <a:rPr lang="en-US" sz="1200">
                  <a:solidFill>
                    <a:schemeClr val="tx1"/>
                  </a:solidFill>
                </a:rPr>
                <a:t> Street NW</a:t>
              </a:r>
            </a:p>
          </p:txBody>
        </p:sp>
        <p:sp>
          <p:nvSpPr>
            <p:cNvPr id="145" name="TextBox 144">
              <a:extLst>
                <a:ext uri="{FF2B5EF4-FFF2-40B4-BE49-F238E27FC236}">
                  <a16:creationId xmlns:a16="http://schemas.microsoft.com/office/drawing/2014/main" id="{6C5CC0E2-E389-4017-A55D-8B0B30727C1D}"/>
                </a:ext>
              </a:extLst>
            </p:cNvPr>
            <p:cNvSpPr txBox="1"/>
            <p:nvPr/>
          </p:nvSpPr>
          <p:spPr>
            <a:xfrm rot="16200000">
              <a:off x="10593541" y="603387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10</a:t>
              </a:r>
              <a:r>
                <a:rPr lang="en-US" sz="1200" baseline="30000">
                  <a:solidFill>
                    <a:schemeClr val="tx1"/>
                  </a:solidFill>
                </a:rPr>
                <a:t>th</a:t>
              </a:r>
              <a:r>
                <a:rPr lang="en-US" sz="1200">
                  <a:solidFill>
                    <a:schemeClr val="tx1"/>
                  </a:solidFill>
                </a:rPr>
                <a:t> Street NW</a:t>
              </a:r>
            </a:p>
          </p:txBody>
        </p:sp>
        <p:sp>
          <p:nvSpPr>
            <p:cNvPr id="146" name="TextBox 145">
              <a:extLst>
                <a:ext uri="{FF2B5EF4-FFF2-40B4-BE49-F238E27FC236}">
                  <a16:creationId xmlns:a16="http://schemas.microsoft.com/office/drawing/2014/main" id="{9A7E1AE8-0ABE-48C9-8DB5-D542AEC9452C}"/>
                </a:ext>
              </a:extLst>
            </p:cNvPr>
            <p:cNvSpPr txBox="1"/>
            <p:nvPr/>
          </p:nvSpPr>
          <p:spPr>
            <a:xfrm rot="16200000">
              <a:off x="11340543" y="6037807"/>
              <a:ext cx="1361273"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200">
                  <a:solidFill>
                    <a:schemeClr val="tx1"/>
                  </a:solidFill>
                </a:rPr>
                <a:t>9</a:t>
              </a:r>
              <a:r>
                <a:rPr lang="en-US" sz="1200" baseline="30000">
                  <a:solidFill>
                    <a:schemeClr val="tx1"/>
                  </a:solidFill>
                </a:rPr>
                <a:t>th</a:t>
              </a:r>
              <a:r>
                <a:rPr lang="en-US" sz="1200">
                  <a:solidFill>
                    <a:schemeClr val="tx1"/>
                  </a:solidFill>
                </a:rPr>
                <a:t> Street NW</a:t>
              </a:r>
            </a:p>
          </p:txBody>
        </p:sp>
        <p:sp>
          <p:nvSpPr>
            <p:cNvPr id="157" name="TextBox 156">
              <a:extLst>
                <a:ext uri="{FF2B5EF4-FFF2-40B4-BE49-F238E27FC236}">
                  <a16:creationId xmlns:a16="http://schemas.microsoft.com/office/drawing/2014/main" id="{D85FB6F3-B7B2-4A0D-B3D9-9396ABB9E0A8}"/>
                </a:ext>
              </a:extLst>
            </p:cNvPr>
            <p:cNvSpPr txBox="1"/>
            <p:nvPr/>
          </p:nvSpPr>
          <p:spPr>
            <a:xfrm rot="17788019">
              <a:off x="7395990" y="4390065"/>
              <a:ext cx="1003801"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Vermont</a:t>
              </a:r>
              <a:br>
                <a:rPr lang="en-US" sz="1200">
                  <a:solidFill>
                    <a:schemeClr val="tx1"/>
                  </a:solidFill>
                </a:rPr>
              </a:br>
              <a:r>
                <a:rPr lang="en-US" sz="1200">
                  <a:solidFill>
                    <a:schemeClr val="tx1"/>
                  </a:solidFill>
                </a:rPr>
                <a:t>Avenue NW</a:t>
              </a:r>
            </a:p>
          </p:txBody>
        </p:sp>
        <p:sp>
          <p:nvSpPr>
            <p:cNvPr id="163" name="TextBox 162">
              <a:extLst>
                <a:ext uri="{FF2B5EF4-FFF2-40B4-BE49-F238E27FC236}">
                  <a16:creationId xmlns:a16="http://schemas.microsoft.com/office/drawing/2014/main" id="{50873DA1-2DA0-4312-8D17-487599D5F9F2}"/>
                </a:ext>
              </a:extLst>
            </p:cNvPr>
            <p:cNvSpPr txBox="1"/>
            <p:nvPr/>
          </p:nvSpPr>
          <p:spPr>
            <a:xfrm rot="16200000">
              <a:off x="4815453" y="5996523"/>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17</a:t>
              </a:r>
              <a:r>
                <a:rPr lang="en-US" sz="1200" baseline="30000">
                  <a:solidFill>
                    <a:schemeClr val="tx1"/>
                  </a:solidFill>
                </a:rPr>
                <a:t>th</a:t>
              </a:r>
              <a:r>
                <a:rPr lang="en-US" sz="1200">
                  <a:solidFill>
                    <a:schemeClr val="tx1"/>
                  </a:solidFill>
                </a:rPr>
                <a:t> Street NW</a:t>
              </a:r>
            </a:p>
          </p:txBody>
        </p:sp>
        <p:sp>
          <p:nvSpPr>
            <p:cNvPr id="166" name="TextBox 165">
              <a:extLst>
                <a:ext uri="{FF2B5EF4-FFF2-40B4-BE49-F238E27FC236}">
                  <a16:creationId xmlns:a16="http://schemas.microsoft.com/office/drawing/2014/main" id="{91674465-D106-4C4D-9177-487B4912EC9B}"/>
                </a:ext>
              </a:extLst>
            </p:cNvPr>
            <p:cNvSpPr txBox="1"/>
            <p:nvPr/>
          </p:nvSpPr>
          <p:spPr>
            <a:xfrm rot="16200000">
              <a:off x="5742721" y="6045280"/>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16</a:t>
              </a:r>
              <a:r>
                <a:rPr lang="en-US" sz="1200" baseline="30000">
                  <a:solidFill>
                    <a:schemeClr val="tx1"/>
                  </a:solidFill>
                </a:rPr>
                <a:t>th</a:t>
              </a:r>
              <a:r>
                <a:rPr lang="en-US" sz="1200">
                  <a:solidFill>
                    <a:schemeClr val="tx1"/>
                  </a:solidFill>
                </a:rPr>
                <a:t> Street NW</a:t>
              </a:r>
            </a:p>
          </p:txBody>
        </p:sp>
        <p:sp>
          <p:nvSpPr>
            <p:cNvPr id="167" name="TextBox 166">
              <a:extLst>
                <a:ext uri="{FF2B5EF4-FFF2-40B4-BE49-F238E27FC236}">
                  <a16:creationId xmlns:a16="http://schemas.microsoft.com/office/drawing/2014/main" id="{B6594221-45A0-4B7B-B368-08F3C69591CD}"/>
                </a:ext>
              </a:extLst>
            </p:cNvPr>
            <p:cNvSpPr txBox="1"/>
            <p:nvPr/>
          </p:nvSpPr>
          <p:spPr>
            <a:xfrm rot="16200000">
              <a:off x="6650001" y="6055302"/>
              <a:ext cx="1165704"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15</a:t>
              </a:r>
              <a:r>
                <a:rPr lang="en-US" sz="1200" baseline="30000">
                  <a:solidFill>
                    <a:schemeClr val="tx1"/>
                  </a:solidFill>
                </a:rPr>
                <a:t>h</a:t>
              </a:r>
              <a:r>
                <a:rPr lang="en-US" sz="1200">
                  <a:solidFill>
                    <a:schemeClr val="tx1"/>
                  </a:solidFill>
                </a:rPr>
                <a:t> Street NW</a:t>
              </a:r>
            </a:p>
          </p:txBody>
        </p:sp>
        <p:sp>
          <p:nvSpPr>
            <p:cNvPr id="168" name="TextBox 167">
              <a:extLst>
                <a:ext uri="{FF2B5EF4-FFF2-40B4-BE49-F238E27FC236}">
                  <a16:creationId xmlns:a16="http://schemas.microsoft.com/office/drawing/2014/main" id="{ABAB8FE5-82E5-4541-A86B-810C31D283D0}"/>
                </a:ext>
              </a:extLst>
            </p:cNvPr>
            <p:cNvSpPr txBox="1"/>
            <p:nvPr/>
          </p:nvSpPr>
          <p:spPr>
            <a:xfrm rot="16200000">
              <a:off x="7812361" y="6045279"/>
              <a:ext cx="1194558" cy="276999"/>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14</a:t>
              </a:r>
              <a:r>
                <a:rPr lang="en-US" sz="1200" baseline="30000">
                  <a:solidFill>
                    <a:schemeClr val="tx1"/>
                  </a:solidFill>
                </a:rPr>
                <a:t>th</a:t>
              </a:r>
              <a:r>
                <a:rPr lang="en-US" sz="1200">
                  <a:solidFill>
                    <a:schemeClr val="tx1"/>
                  </a:solidFill>
                </a:rPr>
                <a:t> Street NW</a:t>
              </a:r>
            </a:p>
          </p:txBody>
        </p:sp>
        <p:sp>
          <p:nvSpPr>
            <p:cNvPr id="152" name="TextBox 151">
              <a:extLst>
                <a:ext uri="{FF2B5EF4-FFF2-40B4-BE49-F238E27FC236}">
                  <a16:creationId xmlns:a16="http://schemas.microsoft.com/office/drawing/2014/main" id="{A4BD794D-4339-4C03-A597-201BD0D37491}"/>
                </a:ext>
              </a:extLst>
            </p:cNvPr>
            <p:cNvSpPr txBox="1"/>
            <p:nvPr/>
          </p:nvSpPr>
          <p:spPr>
            <a:xfrm rot="3798148">
              <a:off x="4295900" y="4421268"/>
              <a:ext cx="1047082" cy="461665"/>
            </a:xfrm>
            <a:prstGeom prst="rect">
              <a:avLst/>
            </a:prstGeom>
            <a:grp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algn="ctr"/>
              <a:r>
                <a:rPr lang="en-US" sz="1200">
                  <a:solidFill>
                    <a:schemeClr val="tx1"/>
                  </a:solidFill>
                </a:rPr>
                <a:t>Connecticut</a:t>
              </a:r>
              <a:br>
                <a:rPr lang="en-US" sz="1200">
                  <a:solidFill>
                    <a:schemeClr val="tx1"/>
                  </a:solidFill>
                </a:rPr>
              </a:br>
              <a:r>
                <a:rPr lang="en-US" sz="1200">
                  <a:solidFill>
                    <a:schemeClr val="tx1"/>
                  </a:solidFill>
                </a:rPr>
                <a:t> Avenue NW</a:t>
              </a:r>
            </a:p>
          </p:txBody>
        </p:sp>
      </p:grpSp>
      <p:sp>
        <p:nvSpPr>
          <p:cNvPr id="178" name="Rectangle 177">
            <a:extLst>
              <a:ext uri="{FF2B5EF4-FFF2-40B4-BE49-F238E27FC236}">
                <a16:creationId xmlns:a16="http://schemas.microsoft.com/office/drawing/2014/main" id="{DAC14824-1266-4AE4-939B-2429E607FCC4}"/>
              </a:ext>
            </a:extLst>
          </p:cNvPr>
          <p:cNvSpPr/>
          <p:nvPr/>
        </p:nvSpPr>
        <p:spPr>
          <a:xfrm>
            <a:off x="520701" y="1558555"/>
            <a:ext cx="11540956" cy="1561181"/>
          </a:xfrm>
          <a:prstGeom prst="rect">
            <a:avLst/>
          </a:prstGeom>
          <a:solidFill>
            <a:srgbClr val="3F3F3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63004A2C-D33B-4300-A46A-5201F408C3A2}"/>
              </a:ext>
            </a:extLst>
          </p:cNvPr>
          <p:cNvCxnSpPr>
            <a:cxnSpLocks/>
          </p:cNvCxnSpPr>
          <p:nvPr/>
        </p:nvCxnSpPr>
        <p:spPr>
          <a:xfrm>
            <a:off x="520701" y="2332146"/>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4F988D5D-91BF-4477-A7D6-66D25852A23E}"/>
              </a:ext>
            </a:extLst>
          </p:cNvPr>
          <p:cNvCxnSpPr/>
          <p:nvPr/>
        </p:nvCxnSpPr>
        <p:spPr>
          <a:xfrm>
            <a:off x="520700" y="2359567"/>
            <a:ext cx="11540956"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9CF00DA-1970-45DE-B55D-921958597CF1}"/>
              </a:ext>
            </a:extLst>
          </p:cNvPr>
          <p:cNvGrpSpPr/>
          <p:nvPr/>
        </p:nvGrpSpPr>
        <p:grpSpPr>
          <a:xfrm>
            <a:off x="8375823" y="1907575"/>
            <a:ext cx="2810296" cy="519703"/>
            <a:chOff x="8375823" y="2428275"/>
            <a:chExt cx="2810296" cy="519703"/>
          </a:xfrm>
        </p:grpSpPr>
        <p:grpSp>
          <p:nvGrpSpPr>
            <p:cNvPr id="183" name="Group 182">
              <a:extLst>
                <a:ext uri="{FF2B5EF4-FFF2-40B4-BE49-F238E27FC236}">
                  <a16:creationId xmlns:a16="http://schemas.microsoft.com/office/drawing/2014/main" id="{89808F8E-D93D-4E2F-848D-B0712831503F}"/>
                </a:ext>
              </a:extLst>
            </p:cNvPr>
            <p:cNvGrpSpPr/>
            <p:nvPr/>
          </p:nvGrpSpPr>
          <p:grpSpPr>
            <a:xfrm>
              <a:off x="8375823" y="2428275"/>
              <a:ext cx="2810296" cy="519703"/>
              <a:chOff x="8362949" y="4526657"/>
              <a:chExt cx="2810296" cy="519703"/>
            </a:xfrm>
          </p:grpSpPr>
          <p:sp>
            <p:nvSpPr>
              <p:cNvPr id="184" name="Arrow: Right 183">
                <a:extLst>
                  <a:ext uri="{FF2B5EF4-FFF2-40B4-BE49-F238E27FC236}">
                    <a16:creationId xmlns:a16="http://schemas.microsoft.com/office/drawing/2014/main" id="{9AA379A7-6321-4E1B-B2E2-2BF9920F2592}"/>
                  </a:ext>
                </a:extLst>
              </p:cNvPr>
              <p:cNvSpPr/>
              <p:nvPr/>
            </p:nvSpPr>
            <p:spPr>
              <a:xfrm flipH="1">
                <a:off x="8362949" y="4709829"/>
                <a:ext cx="2743153"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Graphic 186" descr="Car">
                <a:extLst>
                  <a:ext uri="{FF2B5EF4-FFF2-40B4-BE49-F238E27FC236}">
                    <a16:creationId xmlns:a16="http://schemas.microsoft.com/office/drawing/2014/main" id="{859473D5-9F2E-4F8B-B2F5-DA0B5DA6FA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653542" y="4526657"/>
                <a:ext cx="519703" cy="519703"/>
              </a:xfrm>
              <a:prstGeom prst="rect">
                <a:avLst/>
              </a:prstGeom>
              <a:effectLst/>
            </p:spPr>
          </p:pic>
        </p:grpSp>
        <p:sp>
          <p:nvSpPr>
            <p:cNvPr id="223" name="TextBox 222">
              <a:extLst>
                <a:ext uri="{FF2B5EF4-FFF2-40B4-BE49-F238E27FC236}">
                  <a16:creationId xmlns:a16="http://schemas.microsoft.com/office/drawing/2014/main" id="{7F743D7C-553F-48A3-B875-5011B54572A9}"/>
                </a:ext>
              </a:extLst>
            </p:cNvPr>
            <p:cNvSpPr txBox="1"/>
            <p:nvPr/>
          </p:nvSpPr>
          <p:spPr>
            <a:xfrm>
              <a:off x="10102287" y="2433773"/>
              <a:ext cx="705811"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grpSp>
      <p:grpSp>
        <p:nvGrpSpPr>
          <p:cNvPr id="7" name="Group 6">
            <a:extLst>
              <a:ext uri="{FF2B5EF4-FFF2-40B4-BE49-F238E27FC236}">
                <a16:creationId xmlns:a16="http://schemas.microsoft.com/office/drawing/2014/main" id="{947835B9-607F-4C54-9BEF-ED9B6341D351}"/>
              </a:ext>
            </a:extLst>
          </p:cNvPr>
          <p:cNvGrpSpPr/>
          <p:nvPr/>
        </p:nvGrpSpPr>
        <p:grpSpPr>
          <a:xfrm>
            <a:off x="3107882" y="2310031"/>
            <a:ext cx="5226016" cy="536771"/>
            <a:chOff x="3107882" y="2830731"/>
            <a:chExt cx="5226016" cy="536771"/>
          </a:xfrm>
        </p:grpSpPr>
        <p:grpSp>
          <p:nvGrpSpPr>
            <p:cNvPr id="169" name="Group 168">
              <a:extLst>
                <a:ext uri="{FF2B5EF4-FFF2-40B4-BE49-F238E27FC236}">
                  <a16:creationId xmlns:a16="http://schemas.microsoft.com/office/drawing/2014/main" id="{1ADD66A2-32CB-47C5-A435-4FC89B806E38}"/>
                </a:ext>
              </a:extLst>
            </p:cNvPr>
            <p:cNvGrpSpPr/>
            <p:nvPr/>
          </p:nvGrpSpPr>
          <p:grpSpPr>
            <a:xfrm>
              <a:off x="3107882" y="2830731"/>
              <a:ext cx="5226016" cy="536771"/>
              <a:chOff x="3182766" y="5195263"/>
              <a:chExt cx="5226016" cy="536771"/>
            </a:xfrm>
          </p:grpSpPr>
          <p:sp>
            <p:nvSpPr>
              <p:cNvPr id="171" name="Arrow: Right 170">
                <a:extLst>
                  <a:ext uri="{FF2B5EF4-FFF2-40B4-BE49-F238E27FC236}">
                    <a16:creationId xmlns:a16="http://schemas.microsoft.com/office/drawing/2014/main" id="{ABF6CA88-B7D8-40E8-92EB-51641CE04DA6}"/>
                  </a:ext>
                </a:extLst>
              </p:cNvPr>
              <p:cNvSpPr/>
              <p:nvPr/>
            </p:nvSpPr>
            <p:spPr>
              <a:xfrm>
                <a:off x="4946237" y="5393847"/>
                <a:ext cx="3462545"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Arrow: Right 172">
                <a:extLst>
                  <a:ext uri="{FF2B5EF4-FFF2-40B4-BE49-F238E27FC236}">
                    <a16:creationId xmlns:a16="http://schemas.microsoft.com/office/drawing/2014/main" id="{17DA0A4E-C8E9-46EB-9E4C-70B8F8E903E5}"/>
                  </a:ext>
                </a:extLst>
              </p:cNvPr>
              <p:cNvSpPr/>
              <p:nvPr/>
            </p:nvSpPr>
            <p:spPr>
              <a:xfrm>
                <a:off x="3199451" y="5393847"/>
                <a:ext cx="1766611"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 name="Graphic 173" descr="Bus">
                <a:extLst>
                  <a:ext uri="{FF2B5EF4-FFF2-40B4-BE49-F238E27FC236}">
                    <a16:creationId xmlns:a16="http://schemas.microsoft.com/office/drawing/2014/main" id="{166CECB4-5A5A-406E-B4EC-300D60512D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82766" y="5195263"/>
                <a:ext cx="519703" cy="519703"/>
              </a:xfrm>
              <a:prstGeom prst="rect">
                <a:avLst/>
              </a:prstGeom>
              <a:effectLst/>
            </p:spPr>
          </p:pic>
          <p:pic>
            <p:nvPicPr>
              <p:cNvPr id="176" name="Graphic 175" descr="Car">
                <a:extLst>
                  <a:ext uri="{FF2B5EF4-FFF2-40B4-BE49-F238E27FC236}">
                    <a16:creationId xmlns:a16="http://schemas.microsoft.com/office/drawing/2014/main" id="{835462DA-AB1C-4130-9601-B41FD5C4DF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5060" y="5212331"/>
                <a:ext cx="519703" cy="519703"/>
              </a:xfrm>
              <a:prstGeom prst="rect">
                <a:avLst/>
              </a:prstGeom>
              <a:effectLst/>
            </p:spPr>
          </p:pic>
        </p:grpSp>
        <p:sp>
          <p:nvSpPr>
            <p:cNvPr id="222" name="TextBox 221">
              <a:extLst>
                <a:ext uri="{FF2B5EF4-FFF2-40B4-BE49-F238E27FC236}">
                  <a16:creationId xmlns:a16="http://schemas.microsoft.com/office/drawing/2014/main" id="{E5AD8FD0-9BE9-4771-B5BB-8BFCA098FD5E}"/>
                </a:ext>
              </a:extLst>
            </p:cNvPr>
            <p:cNvSpPr txBox="1"/>
            <p:nvPr/>
          </p:nvSpPr>
          <p:spPr>
            <a:xfrm>
              <a:off x="5141354" y="2841986"/>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7 mph</a:t>
              </a:r>
            </a:p>
          </p:txBody>
        </p:sp>
        <p:sp>
          <p:nvSpPr>
            <p:cNvPr id="224" name="TextBox 223">
              <a:extLst>
                <a:ext uri="{FF2B5EF4-FFF2-40B4-BE49-F238E27FC236}">
                  <a16:creationId xmlns:a16="http://schemas.microsoft.com/office/drawing/2014/main" id="{54274B14-87F2-47B1-86DB-238566F68CC6}"/>
                </a:ext>
              </a:extLst>
            </p:cNvPr>
            <p:cNvSpPr txBox="1"/>
            <p:nvPr/>
          </p:nvSpPr>
          <p:spPr>
            <a:xfrm>
              <a:off x="3487228" y="2844873"/>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4 mph</a:t>
              </a:r>
            </a:p>
          </p:txBody>
        </p:sp>
      </p:grpSp>
      <p:sp>
        <p:nvSpPr>
          <p:cNvPr id="203" name="Arrow: Right 202">
            <a:extLst>
              <a:ext uri="{FF2B5EF4-FFF2-40B4-BE49-F238E27FC236}">
                <a16:creationId xmlns:a16="http://schemas.microsoft.com/office/drawing/2014/main" id="{6CCBEB6B-FC62-422D-92CD-D2171B15B65C}"/>
              </a:ext>
            </a:extLst>
          </p:cNvPr>
          <p:cNvSpPr/>
          <p:nvPr/>
        </p:nvSpPr>
        <p:spPr>
          <a:xfrm>
            <a:off x="669102" y="5615411"/>
            <a:ext cx="2576541"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Arrow: Right 204">
            <a:extLst>
              <a:ext uri="{FF2B5EF4-FFF2-40B4-BE49-F238E27FC236}">
                <a16:creationId xmlns:a16="http://schemas.microsoft.com/office/drawing/2014/main" id="{DE0568A4-21BC-4D9E-B386-D7DD762432D4}"/>
              </a:ext>
            </a:extLst>
          </p:cNvPr>
          <p:cNvSpPr/>
          <p:nvPr/>
        </p:nvSpPr>
        <p:spPr>
          <a:xfrm>
            <a:off x="4976559" y="5615411"/>
            <a:ext cx="3462545"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Graphic 201" descr="Bus">
            <a:extLst>
              <a:ext uri="{FF2B5EF4-FFF2-40B4-BE49-F238E27FC236}">
                <a16:creationId xmlns:a16="http://schemas.microsoft.com/office/drawing/2014/main" id="{806D4B3B-B14B-46E1-B13F-7CD1385E4A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6466" y="5409303"/>
            <a:ext cx="519703" cy="519703"/>
          </a:xfrm>
          <a:prstGeom prst="rect">
            <a:avLst/>
          </a:prstGeom>
          <a:effectLst/>
        </p:spPr>
      </p:pic>
      <p:pic>
        <p:nvPicPr>
          <p:cNvPr id="204" name="Graphic 203" descr="Car">
            <a:extLst>
              <a:ext uri="{FF2B5EF4-FFF2-40B4-BE49-F238E27FC236}">
                <a16:creationId xmlns:a16="http://schemas.microsoft.com/office/drawing/2014/main" id="{A4366AA8-BD37-49D8-83AC-9DCBD81B51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5382" y="5433895"/>
            <a:ext cx="519703" cy="519703"/>
          </a:xfrm>
          <a:prstGeom prst="rect">
            <a:avLst/>
          </a:prstGeom>
          <a:effectLst/>
        </p:spPr>
      </p:pic>
      <p:sp>
        <p:nvSpPr>
          <p:cNvPr id="225" name="TextBox 224">
            <a:extLst>
              <a:ext uri="{FF2B5EF4-FFF2-40B4-BE49-F238E27FC236}">
                <a16:creationId xmlns:a16="http://schemas.microsoft.com/office/drawing/2014/main" id="{9C03C097-A197-4EC9-91B9-45B5F4971159}"/>
              </a:ext>
            </a:extLst>
          </p:cNvPr>
          <p:cNvSpPr txBox="1"/>
          <p:nvPr/>
        </p:nvSpPr>
        <p:spPr>
          <a:xfrm>
            <a:off x="1015274" y="5433151"/>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4 mph</a:t>
            </a:r>
          </a:p>
        </p:txBody>
      </p:sp>
      <p:sp>
        <p:nvSpPr>
          <p:cNvPr id="226" name="TextBox 225">
            <a:extLst>
              <a:ext uri="{FF2B5EF4-FFF2-40B4-BE49-F238E27FC236}">
                <a16:creationId xmlns:a16="http://schemas.microsoft.com/office/drawing/2014/main" id="{663D5967-715E-4D80-BF04-A20670803F78}"/>
              </a:ext>
            </a:extLst>
          </p:cNvPr>
          <p:cNvSpPr txBox="1"/>
          <p:nvPr/>
        </p:nvSpPr>
        <p:spPr>
          <a:xfrm>
            <a:off x="5231331" y="5433151"/>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sp>
        <p:nvSpPr>
          <p:cNvPr id="212" name="Arrow: Right 211">
            <a:extLst>
              <a:ext uri="{FF2B5EF4-FFF2-40B4-BE49-F238E27FC236}">
                <a16:creationId xmlns:a16="http://schemas.microsoft.com/office/drawing/2014/main" id="{F1779DC0-72F9-49CB-91F3-607C167C8DC4}"/>
              </a:ext>
            </a:extLst>
          </p:cNvPr>
          <p:cNvSpPr/>
          <p:nvPr/>
        </p:nvSpPr>
        <p:spPr>
          <a:xfrm flipH="1">
            <a:off x="8333898" y="5174576"/>
            <a:ext cx="2743153"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AB72521-70B4-4AAC-BD05-8210E6146D3E}"/>
              </a:ext>
            </a:extLst>
          </p:cNvPr>
          <p:cNvGrpSpPr/>
          <p:nvPr/>
        </p:nvGrpSpPr>
        <p:grpSpPr>
          <a:xfrm>
            <a:off x="4292187" y="3776322"/>
            <a:ext cx="3606746" cy="379258"/>
            <a:chOff x="3769865" y="3689399"/>
            <a:chExt cx="3606746" cy="379258"/>
          </a:xfrm>
        </p:grpSpPr>
        <p:sp>
          <p:nvSpPr>
            <p:cNvPr id="87" name="Rectangle 86">
              <a:extLst>
                <a:ext uri="{FF2B5EF4-FFF2-40B4-BE49-F238E27FC236}">
                  <a16:creationId xmlns:a16="http://schemas.microsoft.com/office/drawing/2014/main" id="{900C2B35-E07B-461B-A26A-0744BB897C99}"/>
                </a:ext>
              </a:extLst>
            </p:cNvPr>
            <p:cNvSpPr/>
            <p:nvPr/>
          </p:nvSpPr>
          <p:spPr>
            <a:xfrm>
              <a:off x="5370934" y="3699325"/>
              <a:ext cx="2005677" cy="369332"/>
            </a:xfrm>
            <a:prstGeom prst="rect">
              <a:avLst/>
            </a:prstGeom>
            <a:solidFill>
              <a:srgbClr val="00B050"/>
            </a:solidFill>
          </p:spPr>
          <p:txBody>
            <a:bodyPr wrap="none">
              <a:spAutoFit/>
            </a:bodyPr>
            <a:lstStyle/>
            <a:p>
              <a:pPr algn="ctr"/>
              <a:r>
                <a:rPr lang="en-US" b="1">
                  <a:solidFill>
                    <a:schemeClr val="bg1"/>
                  </a:solidFill>
                </a:rPr>
                <a:t>Hybrid Alternative</a:t>
              </a:r>
              <a:endParaRPr lang="en-US">
                <a:solidFill>
                  <a:schemeClr val="bg1"/>
                </a:solidFill>
              </a:endParaRPr>
            </a:p>
          </p:txBody>
        </p:sp>
        <p:sp>
          <p:nvSpPr>
            <p:cNvPr id="89" name="Rectangle 88">
              <a:extLst>
                <a:ext uri="{FF2B5EF4-FFF2-40B4-BE49-F238E27FC236}">
                  <a16:creationId xmlns:a16="http://schemas.microsoft.com/office/drawing/2014/main" id="{D063B95F-5D1F-41CE-8B9B-BA7D13E7CBFC}"/>
                </a:ext>
              </a:extLst>
            </p:cNvPr>
            <p:cNvSpPr/>
            <p:nvPr/>
          </p:nvSpPr>
          <p:spPr>
            <a:xfrm>
              <a:off x="3769865" y="3689399"/>
              <a:ext cx="1467068" cy="369332"/>
            </a:xfrm>
            <a:prstGeom prst="rect">
              <a:avLst/>
            </a:prstGeom>
            <a:solidFill>
              <a:schemeClr val="tx1"/>
            </a:solidFill>
          </p:spPr>
          <p:txBody>
            <a:bodyPr wrap="square">
              <a:spAutoFit/>
            </a:bodyPr>
            <a:lstStyle/>
            <a:p>
              <a:pPr algn="ctr"/>
              <a:r>
                <a:rPr lang="en-US" b="1">
                  <a:solidFill>
                    <a:schemeClr val="bg1"/>
                  </a:solidFill>
                </a:rPr>
                <a:t>Existing</a:t>
              </a:r>
              <a:endParaRPr lang="en-US">
                <a:solidFill>
                  <a:schemeClr val="bg1"/>
                </a:solidFill>
              </a:endParaRPr>
            </a:p>
          </p:txBody>
        </p:sp>
      </p:grpSp>
      <p:grpSp>
        <p:nvGrpSpPr>
          <p:cNvPr id="112" name="Group 111">
            <a:extLst>
              <a:ext uri="{FF2B5EF4-FFF2-40B4-BE49-F238E27FC236}">
                <a16:creationId xmlns:a16="http://schemas.microsoft.com/office/drawing/2014/main" id="{3FCA0368-CB08-48EA-8E8B-586890C5AC78}"/>
              </a:ext>
            </a:extLst>
          </p:cNvPr>
          <p:cNvGrpSpPr/>
          <p:nvPr/>
        </p:nvGrpSpPr>
        <p:grpSpPr>
          <a:xfrm>
            <a:off x="8375823" y="1590111"/>
            <a:ext cx="2800771" cy="519703"/>
            <a:chOff x="8375823" y="2428275"/>
            <a:chExt cx="2800771" cy="519703"/>
          </a:xfrm>
        </p:grpSpPr>
        <p:grpSp>
          <p:nvGrpSpPr>
            <p:cNvPr id="113" name="Group 112">
              <a:extLst>
                <a:ext uri="{FF2B5EF4-FFF2-40B4-BE49-F238E27FC236}">
                  <a16:creationId xmlns:a16="http://schemas.microsoft.com/office/drawing/2014/main" id="{291E97E4-FC98-478B-8620-32FA3F2F9D14}"/>
                </a:ext>
              </a:extLst>
            </p:cNvPr>
            <p:cNvGrpSpPr/>
            <p:nvPr/>
          </p:nvGrpSpPr>
          <p:grpSpPr>
            <a:xfrm>
              <a:off x="8375823" y="2428275"/>
              <a:ext cx="2800771" cy="519703"/>
              <a:chOff x="8362949" y="4526657"/>
              <a:chExt cx="2800771" cy="519703"/>
            </a:xfrm>
          </p:grpSpPr>
          <p:sp>
            <p:nvSpPr>
              <p:cNvPr id="115" name="Arrow: Right 114">
                <a:extLst>
                  <a:ext uri="{FF2B5EF4-FFF2-40B4-BE49-F238E27FC236}">
                    <a16:creationId xmlns:a16="http://schemas.microsoft.com/office/drawing/2014/main" id="{1794F17D-1401-47CD-826C-3A892D0B4ECB}"/>
                  </a:ext>
                </a:extLst>
              </p:cNvPr>
              <p:cNvSpPr/>
              <p:nvPr/>
            </p:nvSpPr>
            <p:spPr>
              <a:xfrm flipH="1">
                <a:off x="8362949" y="4709829"/>
                <a:ext cx="2743153" cy="199078"/>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Graphic 115" descr="Car">
                <a:extLst>
                  <a:ext uri="{FF2B5EF4-FFF2-40B4-BE49-F238E27FC236}">
                    <a16:creationId xmlns:a16="http://schemas.microsoft.com/office/drawing/2014/main" id="{56163D8D-A608-424E-A7C1-A5AB4F0938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644017" y="4526657"/>
                <a:ext cx="519703" cy="519703"/>
              </a:xfrm>
              <a:prstGeom prst="rect">
                <a:avLst/>
              </a:prstGeom>
              <a:effectLst/>
            </p:spPr>
          </p:pic>
        </p:grpSp>
        <p:sp>
          <p:nvSpPr>
            <p:cNvPr id="114" name="TextBox 113">
              <a:extLst>
                <a:ext uri="{FF2B5EF4-FFF2-40B4-BE49-F238E27FC236}">
                  <a16:creationId xmlns:a16="http://schemas.microsoft.com/office/drawing/2014/main" id="{73FB827C-398D-4C11-9005-DF0D7EB94595}"/>
                </a:ext>
              </a:extLst>
            </p:cNvPr>
            <p:cNvSpPr txBox="1"/>
            <p:nvPr/>
          </p:nvSpPr>
          <p:spPr>
            <a:xfrm>
              <a:off x="10089579" y="2428391"/>
              <a:ext cx="739917"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9 mph</a:t>
              </a:r>
            </a:p>
          </p:txBody>
        </p:sp>
      </p:grpSp>
      <p:sp>
        <p:nvSpPr>
          <p:cNvPr id="132" name="Arrow: Right 131">
            <a:extLst>
              <a:ext uri="{FF2B5EF4-FFF2-40B4-BE49-F238E27FC236}">
                <a16:creationId xmlns:a16="http://schemas.microsoft.com/office/drawing/2014/main" id="{67AFBBE3-D97A-43B9-AF60-FE1267C7A305}"/>
              </a:ext>
            </a:extLst>
          </p:cNvPr>
          <p:cNvSpPr/>
          <p:nvPr/>
        </p:nvSpPr>
        <p:spPr>
          <a:xfrm>
            <a:off x="8399902" y="5971055"/>
            <a:ext cx="2677149" cy="199078"/>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Arrow: Right 214">
            <a:extLst>
              <a:ext uri="{FF2B5EF4-FFF2-40B4-BE49-F238E27FC236}">
                <a16:creationId xmlns:a16="http://schemas.microsoft.com/office/drawing/2014/main" id="{2555819D-19F2-45D3-BEB5-F50F578F2690}"/>
              </a:ext>
            </a:extLst>
          </p:cNvPr>
          <p:cNvSpPr/>
          <p:nvPr/>
        </p:nvSpPr>
        <p:spPr>
          <a:xfrm>
            <a:off x="678302" y="2821545"/>
            <a:ext cx="2552013" cy="199078"/>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6" name="Graphic 215" descr="Bus">
            <a:extLst>
              <a:ext uri="{FF2B5EF4-FFF2-40B4-BE49-F238E27FC236}">
                <a16:creationId xmlns:a16="http://schemas.microsoft.com/office/drawing/2014/main" id="{B6863CBC-F51C-4935-B61B-EB486A3612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666" y="2615437"/>
            <a:ext cx="519703" cy="519703"/>
          </a:xfrm>
          <a:prstGeom prst="rect">
            <a:avLst/>
          </a:prstGeom>
          <a:effectLst/>
        </p:spPr>
      </p:pic>
      <p:sp>
        <p:nvSpPr>
          <p:cNvPr id="221" name="TextBox 220">
            <a:extLst>
              <a:ext uri="{FF2B5EF4-FFF2-40B4-BE49-F238E27FC236}">
                <a16:creationId xmlns:a16="http://schemas.microsoft.com/office/drawing/2014/main" id="{E4AEAC9A-6E95-4609-B468-8DBE1F6F5C6C}"/>
              </a:ext>
            </a:extLst>
          </p:cNvPr>
          <p:cNvSpPr txBox="1"/>
          <p:nvPr/>
        </p:nvSpPr>
        <p:spPr>
          <a:xfrm>
            <a:off x="1027955" y="2638851"/>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6 mph</a:t>
            </a:r>
          </a:p>
        </p:txBody>
      </p:sp>
      <p:grpSp>
        <p:nvGrpSpPr>
          <p:cNvPr id="228" name="Group 227">
            <a:extLst>
              <a:ext uri="{FF2B5EF4-FFF2-40B4-BE49-F238E27FC236}">
                <a16:creationId xmlns:a16="http://schemas.microsoft.com/office/drawing/2014/main" id="{1FC5E580-6041-4DD5-B1D6-20F78A44CD6D}"/>
              </a:ext>
            </a:extLst>
          </p:cNvPr>
          <p:cNvGrpSpPr/>
          <p:nvPr/>
        </p:nvGrpSpPr>
        <p:grpSpPr>
          <a:xfrm>
            <a:off x="4934582" y="1916266"/>
            <a:ext cx="3475553" cy="521511"/>
            <a:chOff x="7639405" y="4989596"/>
            <a:chExt cx="3475553" cy="521511"/>
          </a:xfrm>
        </p:grpSpPr>
        <p:grpSp>
          <p:nvGrpSpPr>
            <p:cNvPr id="229" name="Group 228">
              <a:extLst>
                <a:ext uri="{FF2B5EF4-FFF2-40B4-BE49-F238E27FC236}">
                  <a16:creationId xmlns:a16="http://schemas.microsoft.com/office/drawing/2014/main" id="{7A3F0945-2BB6-4B60-B278-AF46D801A126}"/>
                </a:ext>
              </a:extLst>
            </p:cNvPr>
            <p:cNvGrpSpPr/>
            <p:nvPr/>
          </p:nvGrpSpPr>
          <p:grpSpPr>
            <a:xfrm>
              <a:off x="7639405" y="4991404"/>
              <a:ext cx="3475553" cy="519703"/>
              <a:chOff x="7668456" y="3838689"/>
              <a:chExt cx="3475553" cy="519703"/>
            </a:xfrm>
          </p:grpSpPr>
          <p:sp>
            <p:nvSpPr>
              <p:cNvPr id="231" name="Arrow: Right 230">
                <a:extLst>
                  <a:ext uri="{FF2B5EF4-FFF2-40B4-BE49-F238E27FC236}">
                    <a16:creationId xmlns:a16="http://schemas.microsoft.com/office/drawing/2014/main" id="{CA66C76D-86E3-4D30-A835-BE4A7A2BD1FF}"/>
                  </a:ext>
                </a:extLst>
              </p:cNvPr>
              <p:cNvSpPr/>
              <p:nvPr/>
            </p:nvSpPr>
            <p:spPr>
              <a:xfrm flipH="1">
                <a:off x="7668456" y="4021861"/>
                <a:ext cx="3437646" cy="199078"/>
              </a:xfrm>
              <a:prstGeom prst="rightArrow">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7" name="Graphic 236" descr="Bus">
                <a:extLst>
                  <a:ext uri="{FF2B5EF4-FFF2-40B4-BE49-F238E27FC236}">
                    <a16:creationId xmlns:a16="http://schemas.microsoft.com/office/drawing/2014/main" id="{BF8E83B7-EE9E-460F-BE31-80C0FA059D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0624306" y="3838689"/>
                <a:ext cx="519703" cy="519703"/>
              </a:xfrm>
              <a:prstGeom prst="rect">
                <a:avLst/>
              </a:prstGeom>
              <a:effectLst/>
            </p:spPr>
          </p:pic>
        </p:grpSp>
        <p:sp>
          <p:nvSpPr>
            <p:cNvPr id="230" name="TextBox 229">
              <a:extLst>
                <a:ext uri="{FF2B5EF4-FFF2-40B4-BE49-F238E27FC236}">
                  <a16:creationId xmlns:a16="http://schemas.microsoft.com/office/drawing/2014/main" id="{C2BC9E5F-EF2D-4C2B-82B8-53635EAC9CCF}"/>
                </a:ext>
              </a:extLst>
            </p:cNvPr>
            <p:cNvSpPr txBox="1"/>
            <p:nvPr/>
          </p:nvSpPr>
          <p:spPr>
            <a:xfrm>
              <a:off x="9911321" y="4989596"/>
              <a:ext cx="860655"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a:solidFill>
                    <a:schemeClr val="bg1"/>
                  </a:solidFill>
                  <a:effectLst>
                    <a:outerShdw blurRad="38100" dist="38100" dir="2700000" algn="tl">
                      <a:srgbClr val="000000">
                        <a:alpha val="43137"/>
                      </a:srgbClr>
                    </a:outerShdw>
                  </a:effectLst>
                </a:rPr>
                <a:t>5 mph</a:t>
              </a:r>
            </a:p>
          </p:txBody>
        </p:sp>
      </p:grpSp>
      <p:sp>
        <p:nvSpPr>
          <p:cNvPr id="242" name="TextBox 241">
            <a:extLst>
              <a:ext uri="{FF2B5EF4-FFF2-40B4-BE49-F238E27FC236}">
                <a16:creationId xmlns:a16="http://schemas.microsoft.com/office/drawing/2014/main" id="{74F4C451-7FF8-4D22-A8B2-978EE4E9B942}"/>
              </a:ext>
            </a:extLst>
          </p:cNvPr>
          <p:cNvSpPr txBox="1"/>
          <p:nvPr/>
        </p:nvSpPr>
        <p:spPr>
          <a:xfrm>
            <a:off x="8760228" y="5789745"/>
            <a:ext cx="781616" cy="307777"/>
          </a:xfrm>
          <a:prstGeom prst="rect">
            <a:avLst/>
          </a:prstGeom>
          <a:noFill/>
          <a:effectLst>
            <a:outerShdw blurRad="50800" dist="38100" dir="16200000" rotWithShape="0">
              <a:prstClr val="black"/>
            </a:outerShdw>
          </a:effectLst>
        </p:spPr>
        <p:txBody>
          <a:bodyPr wrap="square" rtlCol="0">
            <a:spAutoFit/>
          </a:bodyPr>
          <a:lstStyle/>
          <a:p>
            <a:r>
              <a:rPr lang="en-US" sz="1400" b="1" dirty="0">
                <a:solidFill>
                  <a:schemeClr val="bg1"/>
                </a:solidFill>
                <a:effectLst>
                  <a:outerShdw blurRad="38100" dist="38100" dir="2700000" algn="tl">
                    <a:srgbClr val="000000">
                      <a:alpha val="43137"/>
                    </a:srgbClr>
                  </a:outerShdw>
                </a:effectLst>
              </a:rPr>
              <a:t>5 mph</a:t>
            </a:r>
          </a:p>
        </p:txBody>
      </p:sp>
      <p:pic>
        <p:nvPicPr>
          <p:cNvPr id="243" name="Graphic 242" descr="Car">
            <a:extLst>
              <a:ext uri="{FF2B5EF4-FFF2-40B4-BE49-F238E27FC236}">
                <a16:creationId xmlns:a16="http://schemas.microsoft.com/office/drawing/2014/main" id="{89B9D6D6-25E0-4E08-A16C-2EFB03A5CA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0992" y="5782690"/>
            <a:ext cx="519703" cy="519703"/>
          </a:xfrm>
          <a:prstGeom prst="rect">
            <a:avLst/>
          </a:prstGeom>
          <a:effectLst/>
        </p:spPr>
      </p:pic>
      <p:sp>
        <p:nvSpPr>
          <p:cNvPr id="247" name="Arrow: Right 246">
            <a:extLst>
              <a:ext uri="{FF2B5EF4-FFF2-40B4-BE49-F238E27FC236}">
                <a16:creationId xmlns:a16="http://schemas.microsoft.com/office/drawing/2014/main" id="{9C9D43B2-0D38-4A8A-807E-A9D6D3495969}"/>
              </a:ext>
            </a:extLst>
          </p:cNvPr>
          <p:cNvSpPr/>
          <p:nvPr/>
        </p:nvSpPr>
        <p:spPr>
          <a:xfrm flipH="1">
            <a:off x="678301" y="4872106"/>
            <a:ext cx="2563277" cy="199078"/>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itle 1">
            <a:extLst>
              <a:ext uri="{FF2B5EF4-FFF2-40B4-BE49-F238E27FC236}">
                <a16:creationId xmlns:a16="http://schemas.microsoft.com/office/drawing/2014/main" id="{58C00D1E-2D9D-45D7-9F61-EBE79D88FD41}"/>
              </a:ext>
            </a:extLst>
          </p:cNvPr>
          <p:cNvSpPr>
            <a:spLocks noGrp="1"/>
          </p:cNvSpPr>
          <p:nvPr>
            <p:ph type="title"/>
          </p:nvPr>
        </p:nvSpPr>
        <p:spPr>
          <a:xfrm>
            <a:off x="783687" y="-39615"/>
            <a:ext cx="10515600" cy="778659"/>
          </a:xfrm>
        </p:spPr>
        <p:txBody>
          <a:bodyPr>
            <a:normAutofit/>
          </a:bodyPr>
          <a:lstStyle/>
          <a:p>
            <a:r>
              <a:rPr lang="en-US" sz="4000">
                <a:solidFill>
                  <a:schemeClr val="bg2">
                    <a:lumMod val="50000"/>
                  </a:schemeClr>
                </a:solidFill>
              </a:rPr>
              <a:t>Slowest Speeds along Corridor</a:t>
            </a:r>
            <a:endParaRPr lang="en-US" sz="4000" u="sng">
              <a:solidFill>
                <a:schemeClr val="bg2">
                  <a:lumMod val="50000"/>
                </a:schemeClr>
              </a:solidFill>
            </a:endParaRPr>
          </a:p>
        </p:txBody>
      </p:sp>
      <p:pic>
        <p:nvPicPr>
          <p:cNvPr id="175" name="Picture 174">
            <a:extLst>
              <a:ext uri="{FF2B5EF4-FFF2-40B4-BE49-F238E27FC236}">
                <a16:creationId xmlns:a16="http://schemas.microsoft.com/office/drawing/2014/main" id="{0DF52D07-FC85-4909-BED1-EB6D326EB362}"/>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56130" t="59285" r="26150" b="10262"/>
          <a:stretch/>
        </p:blipFill>
        <p:spPr>
          <a:xfrm>
            <a:off x="-54513" y="-10163"/>
            <a:ext cx="860780" cy="832101"/>
          </a:xfrm>
          <a:prstGeom prst="rect">
            <a:avLst/>
          </a:prstGeom>
        </p:spPr>
      </p:pic>
      <p:sp>
        <p:nvSpPr>
          <p:cNvPr id="125" name="Content Placeholder 2">
            <a:extLst>
              <a:ext uri="{FF2B5EF4-FFF2-40B4-BE49-F238E27FC236}">
                <a16:creationId xmlns:a16="http://schemas.microsoft.com/office/drawing/2014/main" id="{F9E669A8-F4A6-4DF6-82B0-6EE2F0417BD3}"/>
              </a:ext>
            </a:extLst>
          </p:cNvPr>
          <p:cNvSpPr txBox="1">
            <a:spLocks/>
          </p:cNvSpPr>
          <p:nvPr/>
        </p:nvSpPr>
        <p:spPr>
          <a:xfrm>
            <a:off x="827635" y="1270960"/>
            <a:ext cx="1635125" cy="290512"/>
          </a:xfrm>
          <a:prstGeom prst="rect">
            <a:avLst/>
          </a:prstGeom>
          <a:solidFill>
            <a:srgbClr val="FFFFFF">
              <a:alpha val="50196"/>
            </a:srgbClr>
          </a:solidFill>
          <a:ln>
            <a:noFill/>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t>AM Peak</a:t>
            </a:r>
          </a:p>
        </p:txBody>
      </p:sp>
      <p:sp>
        <p:nvSpPr>
          <p:cNvPr id="126" name="Content Placeholder 2">
            <a:extLst>
              <a:ext uri="{FF2B5EF4-FFF2-40B4-BE49-F238E27FC236}">
                <a16:creationId xmlns:a16="http://schemas.microsoft.com/office/drawing/2014/main" id="{51334600-13D1-42C7-8043-FA4D22F22F7D}"/>
              </a:ext>
            </a:extLst>
          </p:cNvPr>
          <p:cNvSpPr txBox="1">
            <a:spLocks/>
          </p:cNvSpPr>
          <p:nvPr/>
        </p:nvSpPr>
        <p:spPr>
          <a:xfrm>
            <a:off x="800664" y="4360011"/>
            <a:ext cx="1634087" cy="287991"/>
          </a:xfrm>
          <a:prstGeom prst="rect">
            <a:avLst/>
          </a:prstGeom>
          <a:solidFill>
            <a:srgbClr val="FFFFFF">
              <a:alpha val="50196"/>
            </a:srgb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b="1"/>
              <a:t>PM Peak</a:t>
            </a:r>
          </a:p>
        </p:txBody>
      </p:sp>
      <p:pic>
        <p:nvPicPr>
          <p:cNvPr id="127" name="Graphic 126" descr="Sun">
            <a:extLst>
              <a:ext uri="{FF2B5EF4-FFF2-40B4-BE49-F238E27FC236}">
                <a16:creationId xmlns:a16="http://schemas.microsoft.com/office/drawing/2014/main" id="{465FCEA0-CAA0-44BF-B42D-2CBA13F28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029" y="933372"/>
            <a:ext cx="596159" cy="596159"/>
          </a:xfrm>
          <a:prstGeom prst="rect">
            <a:avLst/>
          </a:prstGeom>
        </p:spPr>
      </p:pic>
      <p:pic>
        <p:nvPicPr>
          <p:cNvPr id="131" name="Graphic 130" descr="Moon and stars">
            <a:extLst>
              <a:ext uri="{FF2B5EF4-FFF2-40B4-BE49-F238E27FC236}">
                <a16:creationId xmlns:a16="http://schemas.microsoft.com/office/drawing/2014/main" id="{73223648-C823-4387-AD1D-7427C14BADF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8100" y="4044344"/>
            <a:ext cx="596159" cy="596159"/>
          </a:xfrm>
          <a:prstGeom prst="rect">
            <a:avLst/>
          </a:prstGeom>
        </p:spPr>
      </p:pic>
      <p:grpSp>
        <p:nvGrpSpPr>
          <p:cNvPr id="91" name="Group 90">
            <a:extLst>
              <a:ext uri="{FF2B5EF4-FFF2-40B4-BE49-F238E27FC236}">
                <a16:creationId xmlns:a16="http://schemas.microsoft.com/office/drawing/2014/main" id="{A5BE9DC1-FB90-4C9E-B321-AF1CD8C7020A}"/>
              </a:ext>
            </a:extLst>
          </p:cNvPr>
          <p:cNvGrpSpPr/>
          <p:nvPr/>
        </p:nvGrpSpPr>
        <p:grpSpPr>
          <a:xfrm>
            <a:off x="8299074" y="2654128"/>
            <a:ext cx="2857809" cy="522808"/>
            <a:chOff x="4820176" y="2844694"/>
            <a:chExt cx="2857809" cy="522808"/>
          </a:xfrm>
        </p:grpSpPr>
        <p:grpSp>
          <p:nvGrpSpPr>
            <p:cNvPr id="92" name="Group 91">
              <a:extLst>
                <a:ext uri="{FF2B5EF4-FFF2-40B4-BE49-F238E27FC236}">
                  <a16:creationId xmlns:a16="http://schemas.microsoft.com/office/drawing/2014/main" id="{96224492-8AAE-421F-8607-DAF61004C55A}"/>
                </a:ext>
              </a:extLst>
            </p:cNvPr>
            <p:cNvGrpSpPr/>
            <p:nvPr/>
          </p:nvGrpSpPr>
          <p:grpSpPr>
            <a:xfrm>
              <a:off x="4820176" y="2847799"/>
              <a:ext cx="2857809" cy="519703"/>
              <a:chOff x="4895060" y="5212331"/>
              <a:chExt cx="2857809" cy="519703"/>
            </a:xfrm>
          </p:grpSpPr>
          <p:sp>
            <p:nvSpPr>
              <p:cNvPr id="95" name="Arrow: Right 94">
                <a:extLst>
                  <a:ext uri="{FF2B5EF4-FFF2-40B4-BE49-F238E27FC236}">
                    <a16:creationId xmlns:a16="http://schemas.microsoft.com/office/drawing/2014/main" id="{F9E679D9-3EDE-482D-ACF7-85C460548435}"/>
                  </a:ext>
                </a:extLst>
              </p:cNvPr>
              <p:cNvSpPr/>
              <p:nvPr/>
            </p:nvSpPr>
            <p:spPr>
              <a:xfrm>
                <a:off x="4946237" y="5393847"/>
                <a:ext cx="2806632" cy="199078"/>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Graphic 97" descr="Car">
                <a:extLst>
                  <a:ext uri="{FF2B5EF4-FFF2-40B4-BE49-F238E27FC236}">
                    <a16:creationId xmlns:a16="http://schemas.microsoft.com/office/drawing/2014/main" id="{07AE6EF7-C2E4-405D-9F03-18C9E00F4E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5060" y="5212331"/>
                <a:ext cx="519703" cy="519703"/>
              </a:xfrm>
              <a:prstGeom prst="rect">
                <a:avLst/>
              </a:prstGeom>
              <a:effectLst/>
            </p:spPr>
          </p:pic>
        </p:grpSp>
        <p:sp>
          <p:nvSpPr>
            <p:cNvPr id="93" name="TextBox 92">
              <a:extLst>
                <a:ext uri="{FF2B5EF4-FFF2-40B4-BE49-F238E27FC236}">
                  <a16:creationId xmlns:a16="http://schemas.microsoft.com/office/drawing/2014/main" id="{B9CF6817-DD38-4107-9B10-FAFEF8C55FBE}"/>
                </a:ext>
              </a:extLst>
            </p:cNvPr>
            <p:cNvSpPr txBox="1"/>
            <p:nvPr/>
          </p:nvSpPr>
          <p:spPr>
            <a:xfrm>
              <a:off x="5123748" y="2844694"/>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8 mph</a:t>
              </a:r>
            </a:p>
          </p:txBody>
        </p:sp>
      </p:grpSp>
      <p:sp>
        <p:nvSpPr>
          <p:cNvPr id="181" name="Arrow: Right 180">
            <a:extLst>
              <a:ext uri="{FF2B5EF4-FFF2-40B4-BE49-F238E27FC236}">
                <a16:creationId xmlns:a16="http://schemas.microsoft.com/office/drawing/2014/main" id="{D7B58E7D-83D4-4C71-8B2C-D1415CCC18B2}"/>
              </a:ext>
            </a:extLst>
          </p:cNvPr>
          <p:cNvSpPr/>
          <p:nvPr/>
        </p:nvSpPr>
        <p:spPr>
          <a:xfrm flipH="1">
            <a:off x="660627" y="1778242"/>
            <a:ext cx="2580951" cy="199078"/>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Graphic 184" descr="Bus">
            <a:extLst>
              <a:ext uri="{FF2B5EF4-FFF2-40B4-BE49-F238E27FC236}">
                <a16:creationId xmlns:a16="http://schemas.microsoft.com/office/drawing/2014/main" id="{AAEFA468-3F93-4442-8A8A-994D8475A7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2755784" y="1604352"/>
            <a:ext cx="519703" cy="519703"/>
          </a:xfrm>
          <a:prstGeom prst="rect">
            <a:avLst/>
          </a:prstGeom>
          <a:effectLst/>
        </p:spPr>
      </p:pic>
      <p:sp>
        <p:nvSpPr>
          <p:cNvPr id="186" name="TextBox 185">
            <a:extLst>
              <a:ext uri="{FF2B5EF4-FFF2-40B4-BE49-F238E27FC236}">
                <a16:creationId xmlns:a16="http://schemas.microsoft.com/office/drawing/2014/main" id="{676B1C7D-9EE5-4494-BC9B-A11F133ECCD5}"/>
              </a:ext>
            </a:extLst>
          </p:cNvPr>
          <p:cNvSpPr txBox="1"/>
          <p:nvPr/>
        </p:nvSpPr>
        <p:spPr>
          <a:xfrm>
            <a:off x="2173970" y="1597167"/>
            <a:ext cx="1034461" cy="307777"/>
          </a:xfrm>
          <a:prstGeom prst="rect">
            <a:avLst/>
          </a:prstGeom>
          <a:noFill/>
          <a:effectLst>
            <a:outerShdw blurRad="50800" dist="38100" dir="16200000" rotWithShape="0">
              <a:prstClr val="black"/>
            </a:outerShdw>
          </a:effectLst>
        </p:spPr>
        <p:txBody>
          <a:bodyPr wrap="square" rtlCol="0">
            <a:spAutoFit/>
          </a:bodyPr>
          <a:lstStyle/>
          <a:p>
            <a:r>
              <a:rPr lang="en-US" sz="1400" b="1" dirty="0">
                <a:solidFill>
                  <a:schemeClr val="bg1"/>
                </a:solidFill>
                <a:effectLst>
                  <a:outerShdw blurRad="38100" dist="38100" dir="2700000" algn="tl">
                    <a:srgbClr val="000000">
                      <a:alpha val="43137"/>
                    </a:srgbClr>
                  </a:outerShdw>
                </a:effectLst>
              </a:rPr>
              <a:t>5 mph</a:t>
            </a:r>
          </a:p>
        </p:txBody>
      </p:sp>
      <p:grpSp>
        <p:nvGrpSpPr>
          <p:cNvPr id="133" name="Group 132">
            <a:extLst>
              <a:ext uri="{FF2B5EF4-FFF2-40B4-BE49-F238E27FC236}">
                <a16:creationId xmlns:a16="http://schemas.microsoft.com/office/drawing/2014/main" id="{02C91BBD-271F-47BE-93C9-D3B3786359E2}"/>
              </a:ext>
            </a:extLst>
          </p:cNvPr>
          <p:cNvGrpSpPr/>
          <p:nvPr/>
        </p:nvGrpSpPr>
        <p:grpSpPr>
          <a:xfrm>
            <a:off x="11469067" y="127398"/>
            <a:ext cx="629090" cy="696286"/>
            <a:chOff x="-1229909" y="3800494"/>
            <a:chExt cx="651700" cy="778364"/>
          </a:xfrm>
        </p:grpSpPr>
        <p:sp>
          <p:nvSpPr>
            <p:cNvPr id="170" name="Rectangle: Rounded Corners 169">
              <a:extLst>
                <a:ext uri="{FF2B5EF4-FFF2-40B4-BE49-F238E27FC236}">
                  <a16:creationId xmlns:a16="http://schemas.microsoft.com/office/drawing/2014/main" id="{DC5B0468-2629-49FD-8AC8-29BC74E78FF8}"/>
                </a:ext>
              </a:extLst>
            </p:cNvPr>
            <p:cNvSpPr/>
            <p:nvPr/>
          </p:nvSpPr>
          <p:spPr>
            <a:xfrm>
              <a:off x="-1204128" y="3800494"/>
              <a:ext cx="444641" cy="581335"/>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77" name="Rectangle: Rounded Corners 176">
              <a:extLst>
                <a:ext uri="{FF2B5EF4-FFF2-40B4-BE49-F238E27FC236}">
                  <a16:creationId xmlns:a16="http://schemas.microsoft.com/office/drawing/2014/main" id="{361BA894-4D2E-4EC3-A0E2-9202DAA808A0}"/>
                </a:ext>
              </a:extLst>
            </p:cNvPr>
            <p:cNvSpPr/>
            <p:nvPr/>
          </p:nvSpPr>
          <p:spPr>
            <a:xfrm>
              <a:off x="-1181326" y="3817517"/>
              <a:ext cx="558889" cy="718126"/>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80" name="TextBox 179">
              <a:extLst>
                <a:ext uri="{FF2B5EF4-FFF2-40B4-BE49-F238E27FC236}">
                  <a16:creationId xmlns:a16="http://schemas.microsoft.com/office/drawing/2014/main" id="{E7D2D9AA-24A1-4637-900D-17FC6208D406}"/>
                </a:ext>
              </a:extLst>
            </p:cNvPr>
            <p:cNvSpPr txBox="1"/>
            <p:nvPr/>
          </p:nvSpPr>
          <p:spPr>
            <a:xfrm>
              <a:off x="-1229909" y="3821934"/>
              <a:ext cx="651700" cy="756924"/>
            </a:xfrm>
            <a:prstGeom prst="rect">
              <a:avLst/>
            </a:prstGeom>
            <a:noFill/>
            <a:ln>
              <a:noFill/>
            </a:ln>
          </p:spPr>
          <p:txBody>
            <a:bodyPr wrap="square" rtlCol="0">
              <a:spAutoFit/>
            </a:bodyPr>
            <a:lstStyle/>
            <a:p>
              <a:pPr algn="ctr"/>
              <a:r>
                <a:rPr lang="en-US" sz="900" b="1"/>
                <a:t>SPEED LIMIT</a:t>
              </a:r>
            </a:p>
            <a:p>
              <a:pPr algn="ctr"/>
              <a:r>
                <a:rPr lang="en-US" sz="2000" b="1"/>
                <a:t>25</a:t>
              </a:r>
            </a:p>
          </p:txBody>
        </p:sp>
      </p:grpSp>
      <p:pic>
        <p:nvPicPr>
          <p:cNvPr id="188" name="Graphic 187" descr="Car">
            <a:extLst>
              <a:ext uri="{FF2B5EF4-FFF2-40B4-BE49-F238E27FC236}">
                <a16:creationId xmlns:a16="http://schemas.microsoft.com/office/drawing/2014/main" id="{60A7A54C-A296-4B40-B644-BAC59E731C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1569243" y="4759582"/>
            <a:ext cx="519703" cy="519703"/>
          </a:xfrm>
          <a:prstGeom prst="rect">
            <a:avLst/>
          </a:prstGeom>
          <a:effectLst/>
        </p:spPr>
      </p:pic>
      <p:pic>
        <p:nvPicPr>
          <p:cNvPr id="189" name="Graphic 188" descr="Bus">
            <a:extLst>
              <a:ext uri="{FF2B5EF4-FFF2-40B4-BE49-F238E27FC236}">
                <a16:creationId xmlns:a16="http://schemas.microsoft.com/office/drawing/2014/main" id="{80A7F60F-1478-4EED-AA65-882277EDD9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574006" y="5026779"/>
            <a:ext cx="519703" cy="519703"/>
          </a:xfrm>
          <a:prstGeom prst="rect">
            <a:avLst/>
          </a:prstGeom>
          <a:effectLst/>
        </p:spPr>
      </p:pic>
      <p:sp>
        <p:nvSpPr>
          <p:cNvPr id="190" name="TextBox 189">
            <a:extLst>
              <a:ext uri="{FF2B5EF4-FFF2-40B4-BE49-F238E27FC236}">
                <a16:creationId xmlns:a16="http://schemas.microsoft.com/office/drawing/2014/main" id="{74B35398-D5F3-44D0-8389-A505413E980F}"/>
              </a:ext>
            </a:extLst>
          </p:cNvPr>
          <p:cNvSpPr txBox="1"/>
          <p:nvPr/>
        </p:nvSpPr>
        <p:spPr>
          <a:xfrm>
            <a:off x="10970517" y="4900907"/>
            <a:ext cx="74880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6 mph</a:t>
            </a:r>
          </a:p>
        </p:txBody>
      </p:sp>
      <p:sp>
        <p:nvSpPr>
          <p:cNvPr id="191" name="TextBox 190">
            <a:extLst>
              <a:ext uri="{FF2B5EF4-FFF2-40B4-BE49-F238E27FC236}">
                <a16:creationId xmlns:a16="http://schemas.microsoft.com/office/drawing/2014/main" id="{B01246AF-0079-41DE-9B2F-D778A9797D61}"/>
              </a:ext>
            </a:extLst>
          </p:cNvPr>
          <p:cNvSpPr txBox="1"/>
          <p:nvPr/>
        </p:nvSpPr>
        <p:spPr>
          <a:xfrm>
            <a:off x="10972005" y="5181904"/>
            <a:ext cx="74114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4 mph</a:t>
            </a:r>
          </a:p>
        </p:txBody>
      </p:sp>
      <p:pic>
        <p:nvPicPr>
          <p:cNvPr id="198" name="Graphic 197" descr="Car">
            <a:extLst>
              <a:ext uri="{FF2B5EF4-FFF2-40B4-BE49-F238E27FC236}">
                <a16:creationId xmlns:a16="http://schemas.microsoft.com/office/drawing/2014/main" id="{49F796EC-F43B-4FCE-8C35-8AFFBB1922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769506" y="4530843"/>
            <a:ext cx="519703" cy="519703"/>
          </a:xfrm>
          <a:prstGeom prst="rect">
            <a:avLst/>
          </a:prstGeom>
          <a:effectLst/>
        </p:spPr>
      </p:pic>
      <p:pic>
        <p:nvPicPr>
          <p:cNvPr id="199" name="Graphic 198" descr="Bus">
            <a:extLst>
              <a:ext uri="{FF2B5EF4-FFF2-40B4-BE49-F238E27FC236}">
                <a16:creationId xmlns:a16="http://schemas.microsoft.com/office/drawing/2014/main" id="{3FF0F6DA-1F06-40A0-A178-AADAD8AE39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3786783" y="4842854"/>
            <a:ext cx="519703" cy="519703"/>
          </a:xfrm>
          <a:prstGeom prst="rect">
            <a:avLst/>
          </a:prstGeom>
          <a:effectLst/>
        </p:spPr>
      </p:pic>
      <p:sp>
        <p:nvSpPr>
          <p:cNvPr id="201" name="TextBox 200">
            <a:extLst>
              <a:ext uri="{FF2B5EF4-FFF2-40B4-BE49-F238E27FC236}">
                <a16:creationId xmlns:a16="http://schemas.microsoft.com/office/drawing/2014/main" id="{F6B974E6-A269-4FC5-9EF1-002FF48B9963}"/>
              </a:ext>
            </a:extLst>
          </p:cNvPr>
          <p:cNvSpPr txBox="1"/>
          <p:nvPr/>
        </p:nvSpPr>
        <p:spPr>
          <a:xfrm>
            <a:off x="3164709" y="4649188"/>
            <a:ext cx="71957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6 mph</a:t>
            </a:r>
          </a:p>
        </p:txBody>
      </p:sp>
      <p:sp>
        <p:nvSpPr>
          <p:cNvPr id="206" name="TextBox 205">
            <a:extLst>
              <a:ext uri="{FF2B5EF4-FFF2-40B4-BE49-F238E27FC236}">
                <a16:creationId xmlns:a16="http://schemas.microsoft.com/office/drawing/2014/main" id="{8CD3E844-8E92-403B-994C-BAF04FB6CE80}"/>
              </a:ext>
            </a:extLst>
          </p:cNvPr>
          <p:cNvSpPr txBox="1"/>
          <p:nvPr/>
        </p:nvSpPr>
        <p:spPr>
          <a:xfrm>
            <a:off x="3165729" y="4985852"/>
            <a:ext cx="729149"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7 mph</a:t>
            </a:r>
          </a:p>
        </p:txBody>
      </p:sp>
      <p:sp>
        <p:nvSpPr>
          <p:cNvPr id="208" name="Arrow: Right 207">
            <a:extLst>
              <a:ext uri="{FF2B5EF4-FFF2-40B4-BE49-F238E27FC236}">
                <a16:creationId xmlns:a16="http://schemas.microsoft.com/office/drawing/2014/main" id="{0D646F87-5D5A-4706-B24B-D1D71FFC158E}"/>
              </a:ext>
            </a:extLst>
          </p:cNvPr>
          <p:cNvSpPr/>
          <p:nvPr/>
        </p:nvSpPr>
        <p:spPr>
          <a:xfrm>
            <a:off x="669102" y="5997261"/>
            <a:ext cx="2576541" cy="199078"/>
          </a:xfrm>
          <a:prstGeom prst="rightArrow">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 name="Graphic 208" descr="Bus">
            <a:extLst>
              <a:ext uri="{FF2B5EF4-FFF2-40B4-BE49-F238E27FC236}">
                <a16:creationId xmlns:a16="http://schemas.microsoft.com/office/drawing/2014/main" id="{DA4D6712-F425-4112-AA01-BE0798572D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6466" y="5791153"/>
            <a:ext cx="519703" cy="519703"/>
          </a:xfrm>
          <a:prstGeom prst="rect">
            <a:avLst/>
          </a:prstGeom>
          <a:effectLst/>
        </p:spPr>
      </p:pic>
      <p:sp>
        <p:nvSpPr>
          <p:cNvPr id="214" name="TextBox 213">
            <a:extLst>
              <a:ext uri="{FF2B5EF4-FFF2-40B4-BE49-F238E27FC236}">
                <a16:creationId xmlns:a16="http://schemas.microsoft.com/office/drawing/2014/main" id="{571596C6-7424-46EA-958A-79727F3B3ADB}"/>
              </a:ext>
            </a:extLst>
          </p:cNvPr>
          <p:cNvSpPr txBox="1"/>
          <p:nvPr/>
        </p:nvSpPr>
        <p:spPr>
          <a:xfrm>
            <a:off x="1015274" y="5815001"/>
            <a:ext cx="781616" cy="307777"/>
          </a:xfrm>
          <a:prstGeom prst="rect">
            <a:avLst/>
          </a:prstGeom>
          <a:noFill/>
          <a:effectLst>
            <a:outerShdw blurRad="50800" dist="38100" dir="16200000" rotWithShape="0">
              <a:prstClr val="black"/>
            </a:outerShdw>
          </a:effectLst>
        </p:spPr>
        <p:txBody>
          <a:bodyPr wrap="square" rtlCol="0">
            <a:spAutoFit/>
          </a:bodyPr>
          <a:lstStyle/>
          <a:p>
            <a:pPr algn="ctr"/>
            <a:r>
              <a:rPr lang="en-US" sz="1400" b="1" dirty="0">
                <a:solidFill>
                  <a:schemeClr val="bg1"/>
                </a:solidFill>
                <a:effectLst>
                  <a:outerShdw blurRad="38100" dist="38100" dir="2700000" algn="tl">
                    <a:srgbClr val="000000">
                      <a:alpha val="43137"/>
                    </a:srgbClr>
                  </a:outerShdw>
                </a:effectLst>
              </a:rPr>
              <a:t>7 mph</a:t>
            </a:r>
          </a:p>
        </p:txBody>
      </p:sp>
    </p:spTree>
    <p:extLst>
      <p:ext uri="{BB962C8B-B14F-4D97-AF65-F5344CB8AC3E}">
        <p14:creationId xmlns:p14="http://schemas.microsoft.com/office/powerpoint/2010/main" val="3185546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3364C5B-68F3-45E7-80C2-8521B3C9785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56130" t="59285" r="26150" b="10262"/>
          <a:stretch/>
        </p:blipFill>
        <p:spPr>
          <a:xfrm>
            <a:off x="272541" y="299322"/>
            <a:ext cx="1275353" cy="1232861"/>
          </a:xfrm>
          <a:prstGeom prst="rect">
            <a:avLst/>
          </a:prstGeom>
        </p:spPr>
      </p:pic>
      <p:sp>
        <p:nvSpPr>
          <p:cNvPr id="11" name="Title 1">
            <a:extLst>
              <a:ext uri="{FF2B5EF4-FFF2-40B4-BE49-F238E27FC236}">
                <a16:creationId xmlns:a16="http://schemas.microsoft.com/office/drawing/2014/main" id="{5BC20B5A-F05C-4FFD-B013-FAFF88D857CF}"/>
              </a:ext>
            </a:extLst>
          </p:cNvPr>
          <p:cNvSpPr>
            <a:spLocks noGrp="1"/>
          </p:cNvSpPr>
          <p:nvPr>
            <p:ph type="title"/>
          </p:nvPr>
        </p:nvSpPr>
        <p:spPr>
          <a:xfrm>
            <a:off x="1544153" y="576512"/>
            <a:ext cx="10515600" cy="778659"/>
          </a:xfrm>
        </p:spPr>
        <p:txBody>
          <a:bodyPr>
            <a:normAutofit/>
          </a:bodyPr>
          <a:lstStyle/>
          <a:p>
            <a:r>
              <a:rPr lang="en-US" sz="4000">
                <a:solidFill>
                  <a:schemeClr val="bg2">
                    <a:lumMod val="50000"/>
                  </a:schemeClr>
                </a:solidFill>
              </a:rPr>
              <a:t>Pros and Cons of Hybrid Alternative</a:t>
            </a:r>
            <a:endParaRPr lang="en-US" sz="4000" u="sng">
              <a:solidFill>
                <a:schemeClr val="bg2">
                  <a:lumMod val="50000"/>
                </a:schemeClr>
              </a:solidFill>
            </a:endParaRPr>
          </a:p>
        </p:txBody>
      </p:sp>
      <p:sp>
        <p:nvSpPr>
          <p:cNvPr id="13" name="Rectangle: Rounded Corners 12">
            <a:extLst>
              <a:ext uri="{FF2B5EF4-FFF2-40B4-BE49-F238E27FC236}">
                <a16:creationId xmlns:a16="http://schemas.microsoft.com/office/drawing/2014/main" id="{C5D0E43C-97E8-4EB7-BA37-2B243BB87B75}"/>
              </a:ext>
            </a:extLst>
          </p:cNvPr>
          <p:cNvSpPr/>
          <p:nvPr/>
        </p:nvSpPr>
        <p:spPr>
          <a:xfrm>
            <a:off x="483906" y="2231787"/>
            <a:ext cx="5272384" cy="4324261"/>
          </a:xfrm>
          <a:prstGeom prst="roundRect">
            <a:avLst>
              <a:gd name="adj" fmla="val 0"/>
            </a:avLst>
          </a:prstGeom>
          <a:noFill/>
          <a:ln>
            <a:noFill/>
          </a:ln>
        </p:spPr>
        <p:txBody>
          <a:bodyPr wrap="square" rtlCol="0" anchor="t">
            <a:spAutoFit/>
          </a:bodyPr>
          <a:lstStyle/>
          <a:p>
            <a:pPr marL="342900" indent="-342900">
              <a:spcAft>
                <a:spcPts val="300"/>
              </a:spcAft>
              <a:buFont typeface="Arial" panose="020B0604020202020204" pitchFamily="34" charset="0"/>
              <a:buChar char="•"/>
            </a:pPr>
            <a:r>
              <a:rPr lang="en-US" sz="2000" b="1" dirty="0">
                <a:latin typeface="Arial Unicode MS (Body)"/>
              </a:rPr>
              <a:t>Constructible cross-section </a:t>
            </a:r>
            <a:r>
              <a:rPr lang="en-US" sz="2000" dirty="0">
                <a:latin typeface="Arial Unicode MS (Body)"/>
              </a:rPr>
              <a:t>based on right-of-way constraints at Farragut square</a:t>
            </a:r>
          </a:p>
          <a:p>
            <a:pPr marL="342900" indent="-342900">
              <a:spcAft>
                <a:spcPts val="300"/>
              </a:spcAft>
              <a:buFont typeface="Arial" panose="020B0604020202020204" pitchFamily="34" charset="0"/>
              <a:buChar char="•"/>
            </a:pPr>
            <a:r>
              <a:rPr lang="en-US" sz="2000" b="1" dirty="0">
                <a:latin typeface="Arial Unicode MS (Body)"/>
              </a:rPr>
              <a:t>Streamline transitway performance </a:t>
            </a:r>
            <a:r>
              <a:rPr lang="en-US" sz="2000" dirty="0">
                <a:latin typeface="Arial Unicode MS (Body)"/>
              </a:rPr>
              <a:t>by only allowing transitway entry at 4 intersections and exit at 3 intersections</a:t>
            </a:r>
          </a:p>
          <a:p>
            <a:pPr marL="342900" indent="-342900">
              <a:spcAft>
                <a:spcPts val="300"/>
              </a:spcAft>
              <a:buFont typeface="Arial" panose="020B0604020202020204" pitchFamily="34" charset="0"/>
              <a:buChar char="•"/>
            </a:pPr>
            <a:r>
              <a:rPr lang="en-US" sz="2000" b="1" dirty="0">
                <a:latin typeface="Arial Unicode MS (Body)"/>
              </a:rPr>
              <a:t>Transit travel time improvements </a:t>
            </a:r>
            <a:br>
              <a:rPr lang="en-US" sz="2000" dirty="0">
                <a:latin typeface="Arial Unicode MS (Body)"/>
              </a:rPr>
            </a:br>
            <a:r>
              <a:rPr lang="en-US" sz="2000" dirty="0">
                <a:latin typeface="Arial Unicode MS (Body)"/>
              </a:rPr>
              <a:t>(-</a:t>
            </a:r>
            <a:r>
              <a:rPr lang="en-US" sz="2000" b="1" dirty="0">
                <a:latin typeface="Arial Unicode MS (Body)"/>
              </a:rPr>
              <a:t>36% </a:t>
            </a:r>
            <a:r>
              <a:rPr lang="en-US" sz="2000" dirty="0">
                <a:latin typeface="Arial Unicode MS (Body)"/>
              </a:rPr>
              <a:t>to -</a:t>
            </a:r>
            <a:r>
              <a:rPr lang="en-US" sz="2000" b="1" dirty="0">
                <a:latin typeface="Arial Unicode MS (Body)"/>
              </a:rPr>
              <a:t>46%</a:t>
            </a:r>
            <a:r>
              <a:rPr lang="en-US" sz="2000" dirty="0">
                <a:latin typeface="Arial Unicode MS (Body)"/>
              </a:rPr>
              <a:t>) compared to existing</a:t>
            </a:r>
          </a:p>
          <a:p>
            <a:pPr marL="342900" indent="-342900">
              <a:spcAft>
                <a:spcPts val="300"/>
              </a:spcAft>
              <a:buFont typeface="Arial" panose="020B0604020202020204" pitchFamily="34" charset="0"/>
              <a:buChar char="•"/>
            </a:pPr>
            <a:r>
              <a:rPr lang="en-US" sz="2000" dirty="0">
                <a:latin typeface="Arial Unicode MS (Body)"/>
              </a:rPr>
              <a:t>In most cases </a:t>
            </a:r>
            <a:r>
              <a:rPr lang="en-US" sz="2000" b="1" dirty="0">
                <a:latin typeface="Arial Unicode MS (Body)"/>
              </a:rPr>
              <a:t>vehicle travel time improvements</a:t>
            </a:r>
            <a:r>
              <a:rPr lang="en-US" sz="2000" dirty="0">
                <a:latin typeface="Arial Unicode MS (Body)"/>
              </a:rPr>
              <a:t>:</a:t>
            </a:r>
          </a:p>
          <a:p>
            <a:pPr marL="957377" lvl="1" indent="-342900" defTabSz="640080">
              <a:spcAft>
                <a:spcPts val="300"/>
              </a:spcAft>
              <a:buFont typeface="Arial" panose="020B0604020202020204" pitchFamily="34" charset="0"/>
              <a:buChar char="•"/>
            </a:pPr>
            <a:r>
              <a:rPr lang="en-US" sz="2000" dirty="0">
                <a:latin typeface="Arial Unicode MS (Body)"/>
              </a:rPr>
              <a:t>AM eastbound: </a:t>
            </a:r>
            <a:r>
              <a:rPr lang="en-US" sz="2000" b="1" dirty="0">
                <a:latin typeface="Arial Unicode MS (Body)"/>
              </a:rPr>
              <a:t>-16%</a:t>
            </a:r>
          </a:p>
          <a:p>
            <a:pPr marL="957377" lvl="1" indent="-342900" defTabSz="640080">
              <a:spcAft>
                <a:spcPts val="300"/>
              </a:spcAft>
              <a:buFont typeface="Arial" panose="020B0604020202020204" pitchFamily="34" charset="0"/>
              <a:buChar char="•"/>
            </a:pPr>
            <a:r>
              <a:rPr lang="en-US" sz="2000" dirty="0">
                <a:latin typeface="Arial Unicode MS (Body)"/>
              </a:rPr>
              <a:t>PM eastbound: </a:t>
            </a:r>
            <a:r>
              <a:rPr lang="en-US" sz="2000" b="1" dirty="0">
                <a:latin typeface="Arial Unicode MS (Body)"/>
              </a:rPr>
              <a:t>-17%</a:t>
            </a:r>
          </a:p>
          <a:p>
            <a:pPr marL="957377" lvl="1" indent="-342900" defTabSz="640080">
              <a:spcAft>
                <a:spcPts val="300"/>
              </a:spcAft>
              <a:buFont typeface="Arial" panose="020B0604020202020204" pitchFamily="34" charset="0"/>
              <a:buChar char="•"/>
            </a:pPr>
            <a:r>
              <a:rPr lang="en-US" sz="2000" dirty="0">
                <a:latin typeface="Arial Unicode MS (Body)"/>
              </a:rPr>
              <a:t>PM westbound: </a:t>
            </a:r>
            <a:r>
              <a:rPr lang="en-US" sz="2000" b="1" dirty="0">
                <a:latin typeface="Arial Unicode MS (Body)"/>
              </a:rPr>
              <a:t>-31%</a:t>
            </a:r>
            <a:endParaRPr lang="en-US" sz="2000" dirty="0">
              <a:latin typeface="Arial Unicode MS (Body)"/>
            </a:endParaRPr>
          </a:p>
        </p:txBody>
      </p:sp>
      <p:sp>
        <p:nvSpPr>
          <p:cNvPr id="14" name="Rectangle: Rounded Corners 13">
            <a:extLst>
              <a:ext uri="{FF2B5EF4-FFF2-40B4-BE49-F238E27FC236}">
                <a16:creationId xmlns:a16="http://schemas.microsoft.com/office/drawing/2014/main" id="{03EEEF9B-7675-4E69-A02C-5B456D987140}"/>
              </a:ext>
            </a:extLst>
          </p:cNvPr>
          <p:cNvSpPr/>
          <p:nvPr/>
        </p:nvSpPr>
        <p:spPr>
          <a:xfrm>
            <a:off x="6379080" y="2231787"/>
            <a:ext cx="5404862" cy="3313452"/>
          </a:xfrm>
          <a:prstGeom prst="roundRect">
            <a:avLst>
              <a:gd name="adj" fmla="val 0"/>
            </a:avLst>
          </a:prstGeom>
          <a:noFill/>
          <a:ln>
            <a:noFill/>
          </a:ln>
        </p:spPr>
        <p:txBody>
          <a:bodyPr wrap="square" rtlCol="0" anchor="t">
            <a:noAutofit/>
          </a:bodyPr>
          <a:lstStyle/>
          <a:p>
            <a:pPr marL="342900" indent="-342900">
              <a:spcAft>
                <a:spcPts val="300"/>
              </a:spcAft>
              <a:buFont typeface="Arial" panose="020B0604020202020204" pitchFamily="34" charset="0"/>
              <a:buChar char="•"/>
            </a:pPr>
            <a:r>
              <a:rPr lang="en-US" sz="2000" b="1" dirty="0">
                <a:latin typeface="Arial Unicode MS (Body)"/>
              </a:rPr>
              <a:t>Limited curb space </a:t>
            </a:r>
            <a:r>
              <a:rPr lang="en-US" sz="2000" dirty="0">
                <a:latin typeface="Arial Unicode MS (Body)"/>
              </a:rPr>
              <a:t>for loading and unloading</a:t>
            </a:r>
          </a:p>
          <a:p>
            <a:pPr marL="342900" indent="-342900">
              <a:spcAft>
                <a:spcPts val="300"/>
              </a:spcAft>
              <a:buFont typeface="Arial" panose="020B0604020202020204" pitchFamily="34" charset="0"/>
              <a:buChar char="•"/>
            </a:pPr>
            <a:r>
              <a:rPr lang="en-US" sz="2000" b="1" dirty="0">
                <a:latin typeface="Arial Unicode MS (Body)"/>
              </a:rPr>
              <a:t>Minor route changes </a:t>
            </a:r>
            <a:r>
              <a:rPr lang="en-US" sz="2000" dirty="0">
                <a:latin typeface="Arial Unicode MS (Body)"/>
              </a:rPr>
              <a:t>to existing bus routes based on limited transitway access</a:t>
            </a:r>
          </a:p>
          <a:p>
            <a:pPr marL="342900" indent="-342900">
              <a:spcAft>
                <a:spcPts val="300"/>
              </a:spcAft>
              <a:buFont typeface="Arial" panose="020B0604020202020204" pitchFamily="34" charset="0"/>
              <a:buChar char="•"/>
            </a:pPr>
            <a:r>
              <a:rPr lang="en-US" sz="2000" b="1" dirty="0">
                <a:latin typeface="Arial Unicode MS (Body)"/>
              </a:rPr>
              <a:t>Eastbound lane drop at 13</a:t>
            </a:r>
            <a:r>
              <a:rPr lang="en-US" sz="2000" b="1" baseline="30000" dirty="0">
                <a:latin typeface="Arial Unicode MS (Body)"/>
              </a:rPr>
              <a:t>th</a:t>
            </a:r>
            <a:r>
              <a:rPr lang="en-US" sz="2000" b="1" dirty="0">
                <a:latin typeface="Arial Unicode MS (Body)"/>
              </a:rPr>
              <a:t> Street NW </a:t>
            </a:r>
            <a:r>
              <a:rPr lang="en-US" sz="2000" dirty="0">
                <a:latin typeface="Arial Unicode MS (Body)"/>
              </a:rPr>
              <a:t>limits vehicular capacity and increases travel time. </a:t>
            </a:r>
          </a:p>
          <a:p>
            <a:pPr marL="957377" lvl="1" indent="-342900">
              <a:spcAft>
                <a:spcPts val="300"/>
              </a:spcAft>
              <a:buFont typeface="Arial" panose="020B0604020202020204" pitchFamily="34" charset="0"/>
              <a:buChar char="•"/>
            </a:pPr>
            <a:r>
              <a:rPr lang="en-US" sz="2000" dirty="0">
                <a:latin typeface="Arial Unicode MS (Body)"/>
              </a:rPr>
              <a:t>PM eastbound: </a:t>
            </a:r>
            <a:r>
              <a:rPr lang="en-US" sz="2000" b="1" dirty="0">
                <a:latin typeface="Arial Unicode MS (Body)"/>
              </a:rPr>
              <a:t>+25%</a:t>
            </a:r>
          </a:p>
        </p:txBody>
      </p:sp>
      <p:sp>
        <p:nvSpPr>
          <p:cNvPr id="15" name="Rectangle 14">
            <a:extLst>
              <a:ext uri="{FF2B5EF4-FFF2-40B4-BE49-F238E27FC236}">
                <a16:creationId xmlns:a16="http://schemas.microsoft.com/office/drawing/2014/main" id="{105FEA0A-C734-42B6-98CD-CD98C571AC70}"/>
              </a:ext>
            </a:extLst>
          </p:cNvPr>
          <p:cNvSpPr/>
          <p:nvPr/>
        </p:nvSpPr>
        <p:spPr>
          <a:xfrm>
            <a:off x="483906" y="1663801"/>
            <a:ext cx="5412084" cy="415588"/>
          </a:xfrm>
          <a:prstGeom prst="rect">
            <a:avLst/>
          </a:prstGeom>
          <a:solidFill>
            <a:schemeClr val="accent2">
              <a:lumMod val="60000"/>
              <a:lumOff val="40000"/>
            </a:schemeClr>
          </a:solidFill>
          <a:ln>
            <a:noFill/>
          </a:ln>
        </p:spPr>
        <p:txBody>
          <a:bodyPr wrap="square" rtlCol="0">
            <a:spAutoFit/>
          </a:bodyPr>
          <a:lstStyle/>
          <a:p>
            <a:pPr algn="ctr"/>
            <a:r>
              <a:rPr lang="en-US" sz="2000" b="1">
                <a:latin typeface="Arial Unicode MS (Body)"/>
              </a:rPr>
              <a:t>PROS</a:t>
            </a:r>
          </a:p>
        </p:txBody>
      </p:sp>
      <p:sp>
        <p:nvSpPr>
          <p:cNvPr id="16" name="Rectangle 15">
            <a:extLst>
              <a:ext uri="{FF2B5EF4-FFF2-40B4-BE49-F238E27FC236}">
                <a16:creationId xmlns:a16="http://schemas.microsoft.com/office/drawing/2014/main" id="{4CBBA0D8-EB72-4993-9C37-5B8811AB1756}"/>
              </a:ext>
            </a:extLst>
          </p:cNvPr>
          <p:cNvSpPr/>
          <p:nvPr/>
        </p:nvSpPr>
        <p:spPr>
          <a:xfrm>
            <a:off x="6371858" y="1663801"/>
            <a:ext cx="5412084" cy="415588"/>
          </a:xfrm>
          <a:prstGeom prst="rect">
            <a:avLst/>
          </a:prstGeom>
          <a:solidFill>
            <a:schemeClr val="bg1">
              <a:lumMod val="75000"/>
            </a:schemeClr>
          </a:solidFill>
          <a:ln>
            <a:noFill/>
          </a:ln>
        </p:spPr>
        <p:txBody>
          <a:bodyPr wrap="square" rtlCol="0">
            <a:spAutoFit/>
          </a:bodyPr>
          <a:lstStyle/>
          <a:p>
            <a:pPr algn="ctr"/>
            <a:r>
              <a:rPr lang="en-US" sz="2000" b="1">
                <a:latin typeface="Arial Unicode MS (Body)"/>
              </a:rPr>
              <a:t>CONS</a:t>
            </a:r>
          </a:p>
        </p:txBody>
      </p:sp>
    </p:spTree>
    <p:extLst>
      <p:ext uri="{BB962C8B-B14F-4D97-AF65-F5344CB8AC3E}">
        <p14:creationId xmlns:p14="http://schemas.microsoft.com/office/powerpoint/2010/main" val="2003257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FC5AF49-9736-45B4-8060-6ADD0B314319}"/>
              </a:ext>
            </a:extLst>
          </p:cNvPr>
          <p:cNvSpPr/>
          <p:nvPr/>
        </p:nvSpPr>
        <p:spPr>
          <a:xfrm>
            <a:off x="2351796" y="-2334191"/>
            <a:ext cx="10806544" cy="115263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7FFF7D0-CD31-4B19-8AC0-18722F1B457D}"/>
              </a:ext>
            </a:extLst>
          </p:cNvPr>
          <p:cNvSpPr/>
          <p:nvPr/>
        </p:nvSpPr>
        <p:spPr>
          <a:xfrm>
            <a:off x="2507621" y="-2334189"/>
            <a:ext cx="10806544" cy="1152637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4D13B9-0BEE-407A-821F-7802D834C415}"/>
              </a:ext>
            </a:extLst>
          </p:cNvPr>
          <p:cNvSpPr>
            <a:spLocks noGrp="1"/>
          </p:cNvSpPr>
          <p:nvPr>
            <p:ph type="ctrTitle"/>
          </p:nvPr>
        </p:nvSpPr>
        <p:spPr>
          <a:xfrm>
            <a:off x="3539120" y="2832809"/>
            <a:ext cx="7437594" cy="1144321"/>
          </a:xfrm>
        </p:spPr>
        <p:txBody>
          <a:bodyPr>
            <a:normAutofit/>
          </a:bodyPr>
          <a:lstStyle/>
          <a:p>
            <a:pPr algn="l"/>
            <a:r>
              <a:rPr lang="en-US"/>
              <a:t>Next Steps</a:t>
            </a:r>
          </a:p>
        </p:txBody>
      </p:sp>
      <p:cxnSp>
        <p:nvCxnSpPr>
          <p:cNvPr id="9" name="Straight Connector 8">
            <a:extLst>
              <a:ext uri="{FF2B5EF4-FFF2-40B4-BE49-F238E27FC236}">
                <a16:creationId xmlns:a16="http://schemas.microsoft.com/office/drawing/2014/main" id="{E697791A-B416-44CD-A19E-BD839AE1C39F}"/>
              </a:ext>
            </a:extLst>
          </p:cNvPr>
          <p:cNvCxnSpPr>
            <a:cxnSpLocks/>
          </p:cNvCxnSpPr>
          <p:nvPr/>
        </p:nvCxnSpPr>
        <p:spPr>
          <a:xfrm>
            <a:off x="3596371" y="3846504"/>
            <a:ext cx="32453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Subtitle 4">
            <a:extLst>
              <a:ext uri="{FF2B5EF4-FFF2-40B4-BE49-F238E27FC236}">
                <a16:creationId xmlns:a16="http://schemas.microsoft.com/office/drawing/2014/main" id="{80A7D80A-3F1B-4FAC-A1A9-D8C55FA07FE3}"/>
              </a:ext>
            </a:extLst>
          </p:cNvPr>
          <p:cNvSpPr>
            <a:spLocks noGrp="1"/>
          </p:cNvSpPr>
          <p:nvPr>
            <p:ph type="subTitle" idx="1"/>
          </p:nvPr>
        </p:nvSpPr>
        <p:spPr>
          <a:xfrm>
            <a:off x="3771900" y="4261948"/>
            <a:ext cx="6245262" cy="928969"/>
          </a:xfrm>
        </p:spPr>
        <p:txBody>
          <a:bodyPr>
            <a:normAutofit/>
          </a:bodyPr>
          <a:lstStyle/>
          <a:p>
            <a:pPr algn="l"/>
            <a:endParaRPr lang="en-US" sz="1400"/>
          </a:p>
        </p:txBody>
      </p:sp>
      <p:pic>
        <p:nvPicPr>
          <p:cNvPr id="12" name="Picture 11">
            <a:extLst>
              <a:ext uri="{FF2B5EF4-FFF2-40B4-BE49-F238E27FC236}">
                <a16:creationId xmlns:a16="http://schemas.microsoft.com/office/drawing/2014/main" id="{C6A57480-6A25-4191-AF14-6D30EEB24D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79433" t="36116" r="2847" b="33431"/>
          <a:stretch/>
        </p:blipFill>
        <p:spPr>
          <a:xfrm>
            <a:off x="1509269" y="2455665"/>
            <a:ext cx="1964045" cy="1898608"/>
          </a:xfrm>
          <a:prstGeom prst="rect">
            <a:avLst/>
          </a:prstGeom>
        </p:spPr>
      </p:pic>
    </p:spTree>
    <p:extLst>
      <p:ext uri="{BB962C8B-B14F-4D97-AF65-F5344CB8AC3E}">
        <p14:creationId xmlns:p14="http://schemas.microsoft.com/office/powerpoint/2010/main" val="1373483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289C3B-6734-40CE-8934-69858CBB9BD7}"/>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79433" t="36116" r="2847" b="33431"/>
          <a:stretch/>
        </p:blipFill>
        <p:spPr>
          <a:xfrm>
            <a:off x="180836" y="219809"/>
            <a:ext cx="1267874" cy="1225632"/>
          </a:xfrm>
          <a:prstGeom prst="rect">
            <a:avLst/>
          </a:prstGeom>
        </p:spPr>
      </p:pic>
      <p:sp>
        <p:nvSpPr>
          <p:cNvPr id="6" name="Title 1">
            <a:extLst>
              <a:ext uri="{FF2B5EF4-FFF2-40B4-BE49-F238E27FC236}">
                <a16:creationId xmlns:a16="http://schemas.microsoft.com/office/drawing/2014/main" id="{B9DFF341-5962-4648-B485-3C4C889C952C}"/>
              </a:ext>
            </a:extLst>
          </p:cNvPr>
          <p:cNvSpPr txBox="1">
            <a:spLocks/>
          </p:cNvSpPr>
          <p:nvPr/>
        </p:nvSpPr>
        <p:spPr>
          <a:xfrm>
            <a:off x="1448709" y="229227"/>
            <a:ext cx="10515600" cy="1306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bg2">
                    <a:lumMod val="50000"/>
                  </a:schemeClr>
                </a:solidFill>
              </a:rPr>
              <a:t>Recommendation: Hybrid Alternative</a:t>
            </a:r>
          </a:p>
        </p:txBody>
      </p:sp>
      <p:sp>
        <p:nvSpPr>
          <p:cNvPr id="8" name="Content Placeholder 2">
            <a:extLst>
              <a:ext uri="{FF2B5EF4-FFF2-40B4-BE49-F238E27FC236}">
                <a16:creationId xmlns:a16="http://schemas.microsoft.com/office/drawing/2014/main" id="{21D16E45-97D4-4161-BD97-62F61DC55432}"/>
              </a:ext>
            </a:extLst>
          </p:cNvPr>
          <p:cNvSpPr txBox="1">
            <a:spLocks/>
          </p:cNvSpPr>
          <p:nvPr/>
        </p:nvSpPr>
        <p:spPr>
          <a:xfrm>
            <a:off x="6227465" y="6439130"/>
            <a:ext cx="5964535" cy="417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200"/>
              </a:spcBef>
              <a:spcAft>
                <a:spcPts val="200"/>
              </a:spcAft>
              <a:buFont typeface="Arial" panose="020B0604020202020204" pitchFamily="34" charset="0"/>
              <a:buNone/>
            </a:pPr>
            <a:r>
              <a:rPr lang="en-US" sz="1100" i="1" baseline="30000" dirty="0"/>
              <a:t>1 </a:t>
            </a:r>
            <a:r>
              <a:rPr lang="en-US" sz="1100" i="1" dirty="0"/>
              <a:t>Approximated travel time savings for a single peak period considering an average of 55 buses per hour and 11 riders per bus; average bus occupancy from WMATA AVL data.</a:t>
            </a:r>
          </a:p>
        </p:txBody>
      </p:sp>
      <p:grpSp>
        <p:nvGrpSpPr>
          <p:cNvPr id="30" name="Group 29">
            <a:extLst>
              <a:ext uri="{FF2B5EF4-FFF2-40B4-BE49-F238E27FC236}">
                <a16:creationId xmlns:a16="http://schemas.microsoft.com/office/drawing/2014/main" id="{BA5C804B-E02C-4FFE-A2B3-0D4AACC06128}"/>
              </a:ext>
            </a:extLst>
          </p:cNvPr>
          <p:cNvGrpSpPr/>
          <p:nvPr/>
        </p:nvGrpSpPr>
        <p:grpSpPr>
          <a:xfrm>
            <a:off x="9383249" y="2549255"/>
            <a:ext cx="2242921" cy="2075427"/>
            <a:chOff x="8568915" y="1856836"/>
            <a:chExt cx="3271171" cy="3271171"/>
          </a:xfrm>
        </p:grpSpPr>
        <p:sp>
          <p:nvSpPr>
            <p:cNvPr id="31" name="Oval 30">
              <a:extLst>
                <a:ext uri="{FF2B5EF4-FFF2-40B4-BE49-F238E27FC236}">
                  <a16:creationId xmlns:a16="http://schemas.microsoft.com/office/drawing/2014/main" id="{C4AAC1C3-EEFC-445F-8FEF-2E9F26599413}"/>
                </a:ext>
              </a:extLst>
            </p:cNvPr>
            <p:cNvSpPr/>
            <p:nvPr/>
          </p:nvSpPr>
          <p:spPr>
            <a:xfrm>
              <a:off x="8568915" y="1856836"/>
              <a:ext cx="3271171" cy="327117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FF9A8A01-7A8C-4D72-B451-851A417BD42B}"/>
                </a:ext>
              </a:extLst>
            </p:cNvPr>
            <p:cNvGrpSpPr/>
            <p:nvPr/>
          </p:nvGrpSpPr>
          <p:grpSpPr>
            <a:xfrm>
              <a:off x="8706676" y="2635812"/>
              <a:ext cx="2858195" cy="1866296"/>
              <a:chOff x="595480" y="2373598"/>
              <a:chExt cx="3144017" cy="2052939"/>
            </a:xfrm>
          </p:grpSpPr>
          <p:cxnSp>
            <p:nvCxnSpPr>
              <p:cNvPr id="35" name="Straight Connector 34">
                <a:extLst>
                  <a:ext uri="{FF2B5EF4-FFF2-40B4-BE49-F238E27FC236}">
                    <a16:creationId xmlns:a16="http://schemas.microsoft.com/office/drawing/2014/main" id="{592F8A35-399C-41E7-A0BC-1D97844D3A87}"/>
                  </a:ext>
                </a:extLst>
              </p:cNvPr>
              <p:cNvCxnSpPr>
                <a:cxnSpLocks/>
              </p:cNvCxnSpPr>
              <p:nvPr/>
            </p:nvCxnSpPr>
            <p:spPr>
              <a:xfrm flipV="1">
                <a:off x="805467" y="4167648"/>
                <a:ext cx="2934030" cy="4419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56CF846F-24A7-4D43-BB88-E0B9D0554B70}"/>
                  </a:ext>
                </a:extLst>
              </p:cNvPr>
              <p:cNvGrpSpPr/>
              <p:nvPr/>
            </p:nvGrpSpPr>
            <p:grpSpPr>
              <a:xfrm>
                <a:off x="595480" y="2373598"/>
                <a:ext cx="3036627" cy="2052939"/>
                <a:chOff x="1452035" y="1714463"/>
                <a:chExt cx="2281461" cy="1542404"/>
              </a:xfrm>
            </p:grpSpPr>
            <p:grpSp>
              <p:nvGrpSpPr>
                <p:cNvPr id="38" name="Group 37">
                  <a:extLst>
                    <a:ext uri="{FF2B5EF4-FFF2-40B4-BE49-F238E27FC236}">
                      <a16:creationId xmlns:a16="http://schemas.microsoft.com/office/drawing/2014/main" id="{EF5ED3E9-1085-401C-945C-65D3E4EB2133}"/>
                    </a:ext>
                  </a:extLst>
                </p:cNvPr>
                <p:cNvGrpSpPr/>
                <p:nvPr/>
              </p:nvGrpSpPr>
              <p:grpSpPr>
                <a:xfrm>
                  <a:off x="1646317" y="1714463"/>
                  <a:ext cx="2087179" cy="1227615"/>
                  <a:chOff x="239159" y="3975319"/>
                  <a:chExt cx="779323" cy="434826"/>
                </a:xfrm>
                <a:solidFill>
                  <a:schemeClr val="accent1"/>
                </a:solidFill>
              </p:grpSpPr>
              <p:sp>
                <p:nvSpPr>
                  <p:cNvPr id="40" name="Freeform: Shape 39">
                    <a:extLst>
                      <a:ext uri="{FF2B5EF4-FFF2-40B4-BE49-F238E27FC236}">
                        <a16:creationId xmlns:a16="http://schemas.microsoft.com/office/drawing/2014/main" id="{6B354DEF-1100-4AB9-B892-A42D29A10DE9}"/>
                      </a:ext>
                    </a:extLst>
                  </p:cNvPr>
                  <p:cNvSpPr/>
                  <p:nvPr/>
                </p:nvSpPr>
                <p:spPr>
                  <a:xfrm>
                    <a:off x="239159" y="3975319"/>
                    <a:ext cx="779323" cy="389661"/>
                  </a:xfrm>
                  <a:custGeom>
                    <a:avLst/>
                    <a:gdLst>
                      <a:gd name="connsiteX0" fmla="*/ 35424 w 779322"/>
                      <a:gd name="connsiteY0" fmla="*/ 54021 h 389661"/>
                      <a:gd name="connsiteX1" fmla="*/ 53136 w 779322"/>
                      <a:gd name="connsiteY1" fmla="*/ 36309 h 389661"/>
                      <a:gd name="connsiteX2" fmla="*/ 177119 w 779322"/>
                      <a:gd name="connsiteY2" fmla="*/ 36309 h 389661"/>
                      <a:gd name="connsiteX3" fmla="*/ 177119 w 779322"/>
                      <a:gd name="connsiteY3" fmla="*/ 178004 h 389661"/>
                      <a:gd name="connsiteX4" fmla="*/ 35424 w 779322"/>
                      <a:gd name="connsiteY4" fmla="*/ 178004 h 389661"/>
                      <a:gd name="connsiteX5" fmla="*/ 35424 w 779322"/>
                      <a:gd name="connsiteY5" fmla="*/ 54021 h 389661"/>
                      <a:gd name="connsiteX6" fmla="*/ 212543 w 779322"/>
                      <a:gd name="connsiteY6" fmla="*/ 36309 h 389661"/>
                      <a:gd name="connsiteX7" fmla="*/ 354238 w 779322"/>
                      <a:gd name="connsiteY7" fmla="*/ 36309 h 389661"/>
                      <a:gd name="connsiteX8" fmla="*/ 354238 w 779322"/>
                      <a:gd name="connsiteY8" fmla="*/ 178004 h 389661"/>
                      <a:gd name="connsiteX9" fmla="*/ 212543 w 779322"/>
                      <a:gd name="connsiteY9" fmla="*/ 178004 h 389661"/>
                      <a:gd name="connsiteX10" fmla="*/ 212543 w 779322"/>
                      <a:gd name="connsiteY10" fmla="*/ 36309 h 389661"/>
                      <a:gd name="connsiteX11" fmla="*/ 389661 w 779322"/>
                      <a:gd name="connsiteY11" fmla="*/ 36309 h 389661"/>
                      <a:gd name="connsiteX12" fmla="*/ 531356 w 779322"/>
                      <a:gd name="connsiteY12" fmla="*/ 36309 h 389661"/>
                      <a:gd name="connsiteX13" fmla="*/ 531356 w 779322"/>
                      <a:gd name="connsiteY13" fmla="*/ 178004 h 389661"/>
                      <a:gd name="connsiteX14" fmla="*/ 389661 w 779322"/>
                      <a:gd name="connsiteY14" fmla="*/ 178004 h 389661"/>
                      <a:gd name="connsiteX15" fmla="*/ 389661 w 779322"/>
                      <a:gd name="connsiteY15" fmla="*/ 36309 h 389661"/>
                      <a:gd name="connsiteX16" fmla="*/ 566780 w 779322"/>
                      <a:gd name="connsiteY16" fmla="*/ 36309 h 389661"/>
                      <a:gd name="connsiteX17" fmla="*/ 684564 w 779322"/>
                      <a:gd name="connsiteY17" fmla="*/ 36309 h 389661"/>
                      <a:gd name="connsiteX18" fmla="*/ 719102 w 779322"/>
                      <a:gd name="connsiteY18" fmla="*/ 65534 h 389661"/>
                      <a:gd name="connsiteX19" fmla="*/ 739471 w 779322"/>
                      <a:gd name="connsiteY19" fmla="*/ 191288 h 389661"/>
                      <a:gd name="connsiteX20" fmla="*/ 743013 w 779322"/>
                      <a:gd name="connsiteY20" fmla="*/ 231140 h 389661"/>
                      <a:gd name="connsiteX21" fmla="*/ 619916 w 779322"/>
                      <a:gd name="connsiteY21" fmla="*/ 231140 h 389661"/>
                      <a:gd name="connsiteX22" fmla="*/ 566780 w 779322"/>
                      <a:gd name="connsiteY22" fmla="*/ 178004 h 389661"/>
                      <a:gd name="connsiteX23" fmla="*/ 566780 w 779322"/>
                      <a:gd name="connsiteY23" fmla="*/ 36309 h 389661"/>
                      <a:gd name="connsiteX24" fmla="*/ 0 w 779322"/>
                      <a:gd name="connsiteY24" fmla="*/ 36309 h 389661"/>
                      <a:gd name="connsiteX25" fmla="*/ 0 w 779322"/>
                      <a:gd name="connsiteY25" fmla="*/ 355123 h 389661"/>
                      <a:gd name="connsiteX26" fmla="*/ 35424 w 779322"/>
                      <a:gd name="connsiteY26" fmla="*/ 390547 h 389661"/>
                      <a:gd name="connsiteX27" fmla="*/ 37195 w 779322"/>
                      <a:gd name="connsiteY27" fmla="*/ 390547 h 389661"/>
                      <a:gd name="connsiteX28" fmla="*/ 35424 w 779322"/>
                      <a:gd name="connsiteY28" fmla="*/ 372835 h 389661"/>
                      <a:gd name="connsiteX29" fmla="*/ 123983 w 779322"/>
                      <a:gd name="connsiteY29" fmla="*/ 284276 h 389661"/>
                      <a:gd name="connsiteX30" fmla="*/ 212543 w 779322"/>
                      <a:gd name="connsiteY30" fmla="*/ 372835 h 389661"/>
                      <a:gd name="connsiteX31" fmla="*/ 210771 w 779322"/>
                      <a:gd name="connsiteY31" fmla="*/ 390547 h 389661"/>
                      <a:gd name="connsiteX32" fmla="*/ 533127 w 779322"/>
                      <a:gd name="connsiteY32" fmla="*/ 390547 h 389661"/>
                      <a:gd name="connsiteX33" fmla="*/ 531356 w 779322"/>
                      <a:gd name="connsiteY33" fmla="*/ 372835 h 389661"/>
                      <a:gd name="connsiteX34" fmla="*/ 619916 w 779322"/>
                      <a:gd name="connsiteY34" fmla="*/ 284276 h 389661"/>
                      <a:gd name="connsiteX35" fmla="*/ 708475 w 779322"/>
                      <a:gd name="connsiteY35" fmla="*/ 372835 h 389661"/>
                      <a:gd name="connsiteX36" fmla="*/ 706704 w 779322"/>
                      <a:gd name="connsiteY36" fmla="*/ 390547 h 389661"/>
                      <a:gd name="connsiteX37" fmla="*/ 743899 w 779322"/>
                      <a:gd name="connsiteY37" fmla="*/ 390547 h 389661"/>
                      <a:gd name="connsiteX38" fmla="*/ 779323 w 779322"/>
                      <a:gd name="connsiteY38" fmla="*/ 355123 h 389661"/>
                      <a:gd name="connsiteX39" fmla="*/ 779323 w 779322"/>
                      <a:gd name="connsiteY39" fmla="*/ 241767 h 389661"/>
                      <a:gd name="connsiteX40" fmla="*/ 774895 w 779322"/>
                      <a:gd name="connsiteY40" fmla="*/ 185089 h 389661"/>
                      <a:gd name="connsiteX41" fmla="*/ 754526 w 779322"/>
                      <a:gd name="connsiteY41" fmla="*/ 58449 h 389661"/>
                      <a:gd name="connsiteX42" fmla="*/ 684564 w 779322"/>
                      <a:gd name="connsiteY42" fmla="*/ 0 h 389661"/>
                      <a:gd name="connsiteX43" fmla="*/ 35424 w 779322"/>
                      <a:gd name="connsiteY43" fmla="*/ 0 h 389661"/>
                      <a:gd name="connsiteX44" fmla="*/ 0 w 779322"/>
                      <a:gd name="connsiteY44" fmla="*/ 36309 h 38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79322" h="389661">
                        <a:moveTo>
                          <a:pt x="35424" y="54021"/>
                        </a:moveTo>
                        <a:cubicBezTo>
                          <a:pt x="35424" y="44280"/>
                          <a:pt x="43394" y="36309"/>
                          <a:pt x="53136" y="36309"/>
                        </a:cubicBezTo>
                        <a:lnTo>
                          <a:pt x="177119" y="36309"/>
                        </a:lnTo>
                        <a:lnTo>
                          <a:pt x="177119" y="178004"/>
                        </a:lnTo>
                        <a:lnTo>
                          <a:pt x="35424" y="178004"/>
                        </a:lnTo>
                        <a:lnTo>
                          <a:pt x="35424" y="54021"/>
                        </a:lnTo>
                        <a:close/>
                        <a:moveTo>
                          <a:pt x="212543" y="36309"/>
                        </a:moveTo>
                        <a:lnTo>
                          <a:pt x="354238" y="36309"/>
                        </a:lnTo>
                        <a:lnTo>
                          <a:pt x="354238" y="178004"/>
                        </a:lnTo>
                        <a:lnTo>
                          <a:pt x="212543" y="178004"/>
                        </a:lnTo>
                        <a:lnTo>
                          <a:pt x="212543" y="36309"/>
                        </a:lnTo>
                        <a:close/>
                        <a:moveTo>
                          <a:pt x="389661" y="36309"/>
                        </a:moveTo>
                        <a:lnTo>
                          <a:pt x="531356" y="36309"/>
                        </a:lnTo>
                        <a:lnTo>
                          <a:pt x="531356" y="178004"/>
                        </a:lnTo>
                        <a:lnTo>
                          <a:pt x="389661" y="178004"/>
                        </a:lnTo>
                        <a:lnTo>
                          <a:pt x="389661" y="36309"/>
                        </a:lnTo>
                        <a:close/>
                        <a:moveTo>
                          <a:pt x="566780" y="36309"/>
                        </a:moveTo>
                        <a:lnTo>
                          <a:pt x="684564" y="36309"/>
                        </a:lnTo>
                        <a:cubicBezTo>
                          <a:pt x="701390" y="36309"/>
                          <a:pt x="716445" y="48708"/>
                          <a:pt x="719102" y="65534"/>
                        </a:cubicBezTo>
                        <a:lnTo>
                          <a:pt x="739471" y="191288"/>
                        </a:lnTo>
                        <a:cubicBezTo>
                          <a:pt x="741242" y="204572"/>
                          <a:pt x="743013" y="217856"/>
                          <a:pt x="743013" y="231140"/>
                        </a:cubicBezTo>
                        <a:lnTo>
                          <a:pt x="619916" y="231140"/>
                        </a:lnTo>
                        <a:lnTo>
                          <a:pt x="566780" y="178004"/>
                        </a:lnTo>
                        <a:lnTo>
                          <a:pt x="566780" y="36309"/>
                        </a:lnTo>
                        <a:close/>
                        <a:moveTo>
                          <a:pt x="0" y="36309"/>
                        </a:moveTo>
                        <a:lnTo>
                          <a:pt x="0" y="355123"/>
                        </a:lnTo>
                        <a:cubicBezTo>
                          <a:pt x="0" y="374606"/>
                          <a:pt x="15941" y="390547"/>
                          <a:pt x="35424" y="390547"/>
                        </a:cubicBezTo>
                        <a:lnTo>
                          <a:pt x="37195" y="390547"/>
                        </a:lnTo>
                        <a:cubicBezTo>
                          <a:pt x="36309" y="385233"/>
                          <a:pt x="35424" y="379034"/>
                          <a:pt x="35424" y="372835"/>
                        </a:cubicBezTo>
                        <a:cubicBezTo>
                          <a:pt x="35424" y="324127"/>
                          <a:pt x="75275" y="284276"/>
                          <a:pt x="123983" y="284276"/>
                        </a:cubicBezTo>
                        <a:cubicBezTo>
                          <a:pt x="172691" y="284276"/>
                          <a:pt x="212543" y="324127"/>
                          <a:pt x="212543" y="372835"/>
                        </a:cubicBezTo>
                        <a:cubicBezTo>
                          <a:pt x="212543" y="379034"/>
                          <a:pt x="211657" y="385233"/>
                          <a:pt x="210771" y="390547"/>
                        </a:cubicBezTo>
                        <a:lnTo>
                          <a:pt x="533127" y="390547"/>
                        </a:lnTo>
                        <a:cubicBezTo>
                          <a:pt x="532242" y="385233"/>
                          <a:pt x="531356" y="379034"/>
                          <a:pt x="531356" y="372835"/>
                        </a:cubicBezTo>
                        <a:cubicBezTo>
                          <a:pt x="531356" y="324127"/>
                          <a:pt x="571208" y="284276"/>
                          <a:pt x="619916" y="284276"/>
                        </a:cubicBezTo>
                        <a:cubicBezTo>
                          <a:pt x="668623" y="284276"/>
                          <a:pt x="708475" y="324127"/>
                          <a:pt x="708475" y="372835"/>
                        </a:cubicBezTo>
                        <a:cubicBezTo>
                          <a:pt x="708475" y="379034"/>
                          <a:pt x="707589" y="385233"/>
                          <a:pt x="706704" y="390547"/>
                        </a:cubicBezTo>
                        <a:lnTo>
                          <a:pt x="743899" y="390547"/>
                        </a:lnTo>
                        <a:cubicBezTo>
                          <a:pt x="763382" y="390547"/>
                          <a:pt x="779323" y="374606"/>
                          <a:pt x="779323" y="355123"/>
                        </a:cubicBezTo>
                        <a:lnTo>
                          <a:pt x="779323" y="241767"/>
                        </a:lnTo>
                        <a:cubicBezTo>
                          <a:pt x="779323" y="223170"/>
                          <a:pt x="777551" y="203687"/>
                          <a:pt x="774895" y="185089"/>
                        </a:cubicBezTo>
                        <a:lnTo>
                          <a:pt x="754526" y="58449"/>
                        </a:lnTo>
                        <a:cubicBezTo>
                          <a:pt x="748327" y="24797"/>
                          <a:pt x="719102" y="0"/>
                          <a:pt x="684564" y="0"/>
                        </a:cubicBezTo>
                        <a:lnTo>
                          <a:pt x="35424" y="0"/>
                        </a:lnTo>
                        <a:cubicBezTo>
                          <a:pt x="15941" y="886"/>
                          <a:pt x="0" y="16826"/>
                          <a:pt x="0" y="36309"/>
                        </a:cubicBezTo>
                        <a:close/>
                      </a:path>
                    </a:pathLst>
                  </a:custGeom>
                  <a:grpFill/>
                  <a:ln w="883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0B931EB-D963-4616-B272-FCC457C98B5B}"/>
                      </a:ext>
                    </a:extLst>
                  </p:cNvPr>
                  <p:cNvSpPr/>
                  <p:nvPr/>
                </p:nvSpPr>
                <p:spPr>
                  <a:xfrm>
                    <a:off x="797083"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grpFill/>
                  <a:ln w="883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2276AAD-4140-42C0-A71A-3419650EF2F4}"/>
                      </a:ext>
                    </a:extLst>
                  </p:cNvPr>
                  <p:cNvSpPr/>
                  <p:nvPr/>
                </p:nvSpPr>
                <p:spPr>
                  <a:xfrm>
                    <a:off x="301150" y="4286162"/>
                    <a:ext cx="123983" cy="123983"/>
                  </a:xfrm>
                  <a:custGeom>
                    <a:avLst/>
                    <a:gdLst>
                      <a:gd name="connsiteX0" fmla="*/ 123983 w 123983"/>
                      <a:gd name="connsiteY0" fmla="*/ 61992 h 123983"/>
                      <a:gd name="connsiteX1" fmla="*/ 61992 w 123983"/>
                      <a:gd name="connsiteY1" fmla="*/ 123983 h 123983"/>
                      <a:gd name="connsiteX2" fmla="*/ 0 w 123983"/>
                      <a:gd name="connsiteY2" fmla="*/ 61992 h 123983"/>
                      <a:gd name="connsiteX3" fmla="*/ 61992 w 123983"/>
                      <a:gd name="connsiteY3" fmla="*/ 0 h 123983"/>
                      <a:gd name="connsiteX4" fmla="*/ 123983 w 123983"/>
                      <a:gd name="connsiteY4" fmla="*/ 61992 h 123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83" h="123983">
                        <a:moveTo>
                          <a:pt x="123983" y="61992"/>
                        </a:moveTo>
                        <a:cubicBezTo>
                          <a:pt x="123983" y="96229"/>
                          <a:pt x="96229" y="123983"/>
                          <a:pt x="61992" y="123983"/>
                        </a:cubicBezTo>
                        <a:cubicBezTo>
                          <a:pt x="27755" y="123983"/>
                          <a:pt x="0" y="96229"/>
                          <a:pt x="0" y="61992"/>
                        </a:cubicBezTo>
                        <a:cubicBezTo>
                          <a:pt x="0" y="27755"/>
                          <a:pt x="27755" y="0"/>
                          <a:pt x="61992" y="0"/>
                        </a:cubicBezTo>
                        <a:cubicBezTo>
                          <a:pt x="96229" y="0"/>
                          <a:pt x="123983" y="27755"/>
                          <a:pt x="123983" y="61992"/>
                        </a:cubicBezTo>
                        <a:close/>
                      </a:path>
                    </a:pathLst>
                  </a:custGeom>
                  <a:grpFill/>
                  <a:ln w="8830" cap="flat">
                    <a:noFill/>
                    <a:prstDash val="solid"/>
                    <a:miter/>
                  </a:ln>
                </p:spPr>
                <p:txBody>
                  <a:bodyPr rtlCol="0" anchor="ctr"/>
                  <a:lstStyle/>
                  <a:p>
                    <a:endParaRPr lang="en-US"/>
                  </a:p>
                </p:txBody>
              </p:sp>
            </p:grpSp>
            <p:pic>
              <p:nvPicPr>
                <p:cNvPr id="39" name="Graphic 38" descr="Group success">
                  <a:extLst>
                    <a:ext uri="{FF2B5EF4-FFF2-40B4-BE49-F238E27FC236}">
                      <a16:creationId xmlns:a16="http://schemas.microsoft.com/office/drawing/2014/main" id="{BB7672A6-EBB0-4A66-A1A8-91FA089C5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2035" y="1829255"/>
                  <a:ext cx="1427612" cy="1427612"/>
                </a:xfrm>
                <a:prstGeom prst="rect">
                  <a:avLst/>
                </a:prstGeom>
              </p:spPr>
            </p:pic>
          </p:grpSp>
        </p:grpSp>
      </p:grpSp>
      <p:sp>
        <p:nvSpPr>
          <p:cNvPr id="3" name="Rectangle 2">
            <a:extLst>
              <a:ext uri="{FF2B5EF4-FFF2-40B4-BE49-F238E27FC236}">
                <a16:creationId xmlns:a16="http://schemas.microsoft.com/office/drawing/2014/main" id="{98F4E1AB-6D50-4DC3-BA8B-13E69F679425}"/>
              </a:ext>
            </a:extLst>
          </p:cNvPr>
          <p:cNvSpPr/>
          <p:nvPr/>
        </p:nvSpPr>
        <p:spPr>
          <a:xfrm>
            <a:off x="5309382" y="1526751"/>
            <a:ext cx="6751077" cy="461665"/>
          </a:xfrm>
          <a:prstGeom prst="rect">
            <a:avLst/>
          </a:prstGeom>
          <a:solidFill>
            <a:schemeClr val="accent1"/>
          </a:solidFill>
        </p:spPr>
        <p:txBody>
          <a:bodyPr wrap="square">
            <a:spAutoFit/>
          </a:bodyPr>
          <a:lstStyle/>
          <a:p>
            <a:pPr algn="ctr">
              <a:spcAft>
                <a:spcPts val="300"/>
              </a:spcAft>
            </a:pPr>
            <a:r>
              <a:rPr lang="en-US" sz="2400" b="1" u="sng" dirty="0">
                <a:solidFill>
                  <a:schemeClr val="bg1"/>
                </a:solidFill>
                <a:latin typeface="Arial Unicode MS (Body)"/>
              </a:rPr>
              <a:t>36% to 46%</a:t>
            </a:r>
            <a:r>
              <a:rPr lang="en-US" sz="2400" b="1" dirty="0">
                <a:solidFill>
                  <a:schemeClr val="bg1"/>
                </a:solidFill>
                <a:latin typeface="Arial Unicode MS (Body)"/>
              </a:rPr>
              <a:t> Bus Travel Time Reduction</a:t>
            </a:r>
          </a:p>
        </p:txBody>
      </p:sp>
      <p:sp>
        <p:nvSpPr>
          <p:cNvPr id="9" name="Rectangle 8">
            <a:extLst>
              <a:ext uri="{FF2B5EF4-FFF2-40B4-BE49-F238E27FC236}">
                <a16:creationId xmlns:a16="http://schemas.microsoft.com/office/drawing/2014/main" id="{EE5C3986-7EB8-498B-8676-FA6CDE9236AA}"/>
              </a:ext>
            </a:extLst>
          </p:cNvPr>
          <p:cNvSpPr/>
          <p:nvPr/>
        </p:nvSpPr>
        <p:spPr>
          <a:xfrm>
            <a:off x="5309382" y="2081398"/>
            <a:ext cx="6820819" cy="430887"/>
          </a:xfrm>
          <a:prstGeom prst="rect">
            <a:avLst/>
          </a:prstGeom>
        </p:spPr>
        <p:txBody>
          <a:bodyPr wrap="square">
            <a:spAutoFit/>
          </a:bodyPr>
          <a:lstStyle/>
          <a:p>
            <a:pPr marL="342900" indent="-342900">
              <a:spcAft>
                <a:spcPts val="300"/>
              </a:spcAft>
              <a:buFont typeface="Arial" panose="020B0604020202020204" pitchFamily="34" charset="0"/>
              <a:buChar char="•"/>
            </a:pPr>
            <a:r>
              <a:rPr lang="en-US" sz="2200" b="1" dirty="0">
                <a:solidFill>
                  <a:schemeClr val="accent1"/>
                </a:solidFill>
                <a:latin typeface="Arial Unicode MS (Body)"/>
              </a:rPr>
              <a:t>101 hours </a:t>
            </a:r>
            <a:r>
              <a:rPr lang="en-US" sz="2200" dirty="0">
                <a:latin typeface="Arial Unicode MS (Body)"/>
              </a:rPr>
              <a:t>of travel time savings per peak period</a:t>
            </a:r>
            <a:r>
              <a:rPr lang="en-US" sz="2200" baseline="30000" dirty="0">
                <a:latin typeface="Arial Unicode MS (Body)"/>
              </a:rPr>
              <a:t>1</a:t>
            </a:r>
          </a:p>
        </p:txBody>
      </p:sp>
      <p:sp>
        <p:nvSpPr>
          <p:cNvPr id="25" name="Rectangle: Rounded Corners 24">
            <a:extLst>
              <a:ext uri="{FF2B5EF4-FFF2-40B4-BE49-F238E27FC236}">
                <a16:creationId xmlns:a16="http://schemas.microsoft.com/office/drawing/2014/main" id="{0D3F5B3C-B0AD-4BD7-A3B6-3A9792CE3B89}"/>
              </a:ext>
            </a:extLst>
          </p:cNvPr>
          <p:cNvSpPr/>
          <p:nvPr/>
        </p:nvSpPr>
        <p:spPr>
          <a:xfrm>
            <a:off x="5395755" y="4988965"/>
            <a:ext cx="6664704" cy="479524"/>
          </a:xfrm>
          <a:prstGeom prst="roundRect">
            <a:avLst>
              <a:gd name="adj" fmla="val 7201"/>
            </a:avLst>
          </a:prstGeom>
          <a:solidFill>
            <a:schemeClr val="tx1"/>
          </a:solidFill>
          <a:ln>
            <a:noFill/>
          </a:ln>
        </p:spPr>
        <p:txBody>
          <a:bodyPr wrap="square" rtlCol="0">
            <a:spAutoFit/>
          </a:bodyPr>
          <a:lstStyle/>
          <a:p>
            <a:pPr algn="ctr">
              <a:spcAft>
                <a:spcPts val="300"/>
              </a:spcAft>
            </a:pPr>
            <a:r>
              <a:rPr lang="en-US" sz="2400" b="1">
                <a:solidFill>
                  <a:schemeClr val="bg1"/>
                </a:solidFill>
                <a:latin typeface="Arial Unicode MS (Body)"/>
              </a:rPr>
              <a:t>		Minimal Impact to Vehicles</a:t>
            </a:r>
          </a:p>
        </p:txBody>
      </p:sp>
      <p:sp>
        <p:nvSpPr>
          <p:cNvPr id="44" name="Rectangle 43">
            <a:extLst>
              <a:ext uri="{FF2B5EF4-FFF2-40B4-BE49-F238E27FC236}">
                <a16:creationId xmlns:a16="http://schemas.microsoft.com/office/drawing/2014/main" id="{F0D17B49-AA53-4B73-8D2E-0A8881730DA1}"/>
              </a:ext>
            </a:extLst>
          </p:cNvPr>
          <p:cNvSpPr/>
          <p:nvPr/>
        </p:nvSpPr>
        <p:spPr>
          <a:xfrm>
            <a:off x="5395755" y="5528334"/>
            <a:ext cx="6664704" cy="430887"/>
          </a:xfrm>
          <a:prstGeom prst="rect">
            <a:avLst/>
          </a:prstGeom>
        </p:spPr>
        <p:txBody>
          <a:bodyPr wrap="square">
            <a:spAutoFit/>
          </a:bodyPr>
          <a:lstStyle/>
          <a:p>
            <a:pPr marL="342900" indent="-342900">
              <a:spcAft>
                <a:spcPts val="300"/>
              </a:spcAft>
              <a:buFont typeface="Arial" panose="020B0604020202020204" pitchFamily="34" charset="0"/>
              <a:buChar char="•"/>
            </a:pPr>
            <a:r>
              <a:rPr lang="en-US" sz="2200" b="1" dirty="0">
                <a:latin typeface="Arial Unicode MS (Body)"/>
              </a:rPr>
              <a:t>Similar driving experience as K Street NW today</a:t>
            </a:r>
            <a:endParaRPr lang="en-US" sz="2200" dirty="0">
              <a:latin typeface="Arial Unicode MS (Body)"/>
            </a:endParaRPr>
          </a:p>
        </p:txBody>
      </p:sp>
      <p:sp>
        <p:nvSpPr>
          <p:cNvPr id="23" name="Rectangle: Rounded Corners 22">
            <a:extLst>
              <a:ext uri="{FF2B5EF4-FFF2-40B4-BE49-F238E27FC236}">
                <a16:creationId xmlns:a16="http://schemas.microsoft.com/office/drawing/2014/main" id="{28919E3B-BF60-4E0C-A774-FAA64A3BC43E}"/>
              </a:ext>
            </a:extLst>
          </p:cNvPr>
          <p:cNvSpPr/>
          <p:nvPr/>
        </p:nvSpPr>
        <p:spPr>
          <a:xfrm>
            <a:off x="209188" y="3147220"/>
            <a:ext cx="6419148" cy="479524"/>
          </a:xfrm>
          <a:prstGeom prst="roundRect">
            <a:avLst>
              <a:gd name="adj" fmla="val 7201"/>
            </a:avLst>
          </a:prstGeom>
          <a:solidFill>
            <a:srgbClr val="92D050"/>
          </a:solidFill>
          <a:ln>
            <a:noFill/>
          </a:ln>
        </p:spPr>
        <p:txBody>
          <a:bodyPr wrap="square" rtlCol="0">
            <a:spAutoFit/>
          </a:bodyPr>
          <a:lstStyle/>
          <a:p>
            <a:pPr>
              <a:spcAft>
                <a:spcPts val="300"/>
              </a:spcAft>
            </a:pPr>
            <a:r>
              <a:rPr lang="en-US" sz="2400" b="1">
                <a:solidFill>
                  <a:schemeClr val="bg1"/>
                </a:solidFill>
                <a:latin typeface="Arial Unicode MS (Body)"/>
              </a:rPr>
              <a:t>		    New Protected Bike Facility</a:t>
            </a:r>
          </a:p>
        </p:txBody>
      </p:sp>
      <p:sp>
        <p:nvSpPr>
          <p:cNvPr id="24" name="Rectangle 23">
            <a:extLst>
              <a:ext uri="{FF2B5EF4-FFF2-40B4-BE49-F238E27FC236}">
                <a16:creationId xmlns:a16="http://schemas.microsoft.com/office/drawing/2014/main" id="{66AC7AC0-AE29-4F47-AE4F-3EFA0C65500B}"/>
              </a:ext>
            </a:extLst>
          </p:cNvPr>
          <p:cNvSpPr/>
          <p:nvPr/>
        </p:nvSpPr>
        <p:spPr>
          <a:xfrm>
            <a:off x="209189" y="3707819"/>
            <a:ext cx="6384804" cy="1184940"/>
          </a:xfrm>
          <a:prstGeom prst="rect">
            <a:avLst/>
          </a:prstGeom>
        </p:spPr>
        <p:txBody>
          <a:bodyPr wrap="square">
            <a:spAutoFit/>
          </a:bodyPr>
          <a:lstStyle/>
          <a:p>
            <a:pPr marL="342900" indent="-342900">
              <a:spcAft>
                <a:spcPts val="300"/>
              </a:spcAft>
              <a:buFont typeface="Arial" panose="020B0604020202020204" pitchFamily="34" charset="0"/>
              <a:buChar char="•"/>
            </a:pPr>
            <a:r>
              <a:rPr lang="en-US" sz="2200" b="1" dirty="0">
                <a:solidFill>
                  <a:srgbClr val="92D050"/>
                </a:solidFill>
                <a:latin typeface="Arial Unicode MS (Body)"/>
              </a:rPr>
              <a:t>Favorable signalization </a:t>
            </a:r>
            <a:r>
              <a:rPr lang="en-US" sz="2200" dirty="0">
                <a:latin typeface="Arial Unicode MS (Body)"/>
              </a:rPr>
              <a:t>alongside transitway</a:t>
            </a:r>
          </a:p>
          <a:p>
            <a:pPr marL="342900" indent="-342900">
              <a:spcAft>
                <a:spcPts val="300"/>
              </a:spcAft>
              <a:buFont typeface="Arial" panose="020B0604020202020204" pitchFamily="34" charset="0"/>
              <a:buChar char="•"/>
            </a:pPr>
            <a:r>
              <a:rPr lang="en-US" sz="2200" b="1" dirty="0">
                <a:solidFill>
                  <a:srgbClr val="92D050"/>
                </a:solidFill>
                <a:latin typeface="Arial Unicode MS (Body)"/>
              </a:rPr>
              <a:t>Improves</a:t>
            </a:r>
            <a:r>
              <a:rPr lang="en-US" sz="2200" dirty="0">
                <a:solidFill>
                  <a:srgbClr val="92D050"/>
                </a:solidFill>
                <a:latin typeface="Arial Unicode MS (Body)"/>
              </a:rPr>
              <a:t> </a:t>
            </a:r>
            <a:r>
              <a:rPr lang="en-US" sz="2200" b="1" dirty="0">
                <a:solidFill>
                  <a:srgbClr val="92D050"/>
                </a:solidFill>
                <a:latin typeface="Arial Unicode MS (Body)"/>
              </a:rPr>
              <a:t>connectivity </a:t>
            </a:r>
            <a:r>
              <a:rPr lang="en-US" sz="2200" dirty="0">
                <a:latin typeface="Arial Unicode MS (Body)"/>
              </a:rPr>
              <a:t>of bicycle network</a:t>
            </a:r>
          </a:p>
          <a:p>
            <a:pPr marL="342900" indent="-342900">
              <a:spcAft>
                <a:spcPts val="300"/>
              </a:spcAft>
              <a:buFont typeface="Arial" panose="020B0604020202020204" pitchFamily="34" charset="0"/>
              <a:buChar char="•"/>
            </a:pPr>
            <a:r>
              <a:rPr lang="en-US" sz="2200" b="1" dirty="0">
                <a:solidFill>
                  <a:srgbClr val="92D050"/>
                </a:solidFill>
                <a:latin typeface="Arial Unicode MS (Body)"/>
              </a:rPr>
              <a:t>Safety risk </a:t>
            </a:r>
            <a:r>
              <a:rPr lang="en-US" sz="2200" dirty="0">
                <a:latin typeface="Arial Unicode MS (Body)"/>
              </a:rPr>
              <a:t>reduced</a:t>
            </a:r>
          </a:p>
        </p:txBody>
      </p:sp>
      <p:grpSp>
        <p:nvGrpSpPr>
          <p:cNvPr id="45" name="Group 44">
            <a:extLst>
              <a:ext uri="{FF2B5EF4-FFF2-40B4-BE49-F238E27FC236}">
                <a16:creationId xmlns:a16="http://schemas.microsoft.com/office/drawing/2014/main" id="{127FC98A-4E87-4458-A5A4-8D633A27CEE0}"/>
              </a:ext>
            </a:extLst>
          </p:cNvPr>
          <p:cNvGrpSpPr/>
          <p:nvPr/>
        </p:nvGrpSpPr>
        <p:grpSpPr>
          <a:xfrm rot="21284625">
            <a:off x="426609" y="1991094"/>
            <a:ext cx="1581450" cy="1510964"/>
            <a:chOff x="10449579" y="670313"/>
            <a:chExt cx="2531039" cy="2203360"/>
          </a:xfrm>
        </p:grpSpPr>
        <p:sp>
          <p:nvSpPr>
            <p:cNvPr id="46" name="Oval 45">
              <a:extLst>
                <a:ext uri="{FF2B5EF4-FFF2-40B4-BE49-F238E27FC236}">
                  <a16:creationId xmlns:a16="http://schemas.microsoft.com/office/drawing/2014/main" id="{BCEFE186-66B4-47B8-A30E-245911E8C5FD}"/>
                </a:ext>
              </a:extLst>
            </p:cNvPr>
            <p:cNvSpPr/>
            <p:nvPr/>
          </p:nvSpPr>
          <p:spPr>
            <a:xfrm>
              <a:off x="10449579" y="670313"/>
              <a:ext cx="2531039" cy="22033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5AC8A19C-F2B4-4631-81E2-1548A564A8C4}"/>
                </a:ext>
              </a:extLst>
            </p:cNvPr>
            <p:cNvCxnSpPr>
              <a:cxnSpLocks/>
            </p:cNvCxnSpPr>
            <p:nvPr/>
          </p:nvCxnSpPr>
          <p:spPr>
            <a:xfrm flipV="1">
              <a:off x="10903582" y="2308259"/>
              <a:ext cx="1621215" cy="152323"/>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pic>
          <p:nvPicPr>
            <p:cNvPr id="48" name="Graphic 47" descr="Cycling">
              <a:extLst>
                <a:ext uri="{FF2B5EF4-FFF2-40B4-BE49-F238E27FC236}">
                  <a16:creationId xmlns:a16="http://schemas.microsoft.com/office/drawing/2014/main" id="{126FBDA7-04DE-4910-B104-60973D3943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266381">
              <a:off x="10925655" y="1052073"/>
              <a:ext cx="1492797" cy="1346145"/>
            </a:xfrm>
            <a:prstGeom prst="rect">
              <a:avLst/>
            </a:prstGeom>
          </p:spPr>
        </p:pic>
      </p:grpSp>
      <p:grpSp>
        <p:nvGrpSpPr>
          <p:cNvPr id="60" name="Group 59">
            <a:extLst>
              <a:ext uri="{FF2B5EF4-FFF2-40B4-BE49-F238E27FC236}">
                <a16:creationId xmlns:a16="http://schemas.microsoft.com/office/drawing/2014/main" id="{DEF46394-E0E1-4CA9-A4FF-0B1CE56E557D}"/>
              </a:ext>
            </a:extLst>
          </p:cNvPr>
          <p:cNvGrpSpPr/>
          <p:nvPr/>
        </p:nvGrpSpPr>
        <p:grpSpPr>
          <a:xfrm>
            <a:off x="5979061" y="4103766"/>
            <a:ext cx="1240017" cy="1252667"/>
            <a:chOff x="3556324" y="5117032"/>
            <a:chExt cx="1364019" cy="1377934"/>
          </a:xfrm>
        </p:grpSpPr>
        <p:sp>
          <p:nvSpPr>
            <p:cNvPr id="55" name="Oval 54">
              <a:extLst>
                <a:ext uri="{FF2B5EF4-FFF2-40B4-BE49-F238E27FC236}">
                  <a16:creationId xmlns:a16="http://schemas.microsoft.com/office/drawing/2014/main" id="{04A13827-8311-44EF-9FC2-220AF83FD92B}"/>
                </a:ext>
              </a:extLst>
            </p:cNvPr>
            <p:cNvSpPr/>
            <p:nvPr/>
          </p:nvSpPr>
          <p:spPr>
            <a:xfrm>
              <a:off x="3556324" y="5117032"/>
              <a:ext cx="1364019" cy="13779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0ED50BA8-F726-448A-8201-C435DD1FED13}"/>
                </a:ext>
              </a:extLst>
            </p:cNvPr>
            <p:cNvCxnSpPr>
              <a:cxnSpLocks/>
            </p:cNvCxnSpPr>
            <p:nvPr/>
          </p:nvCxnSpPr>
          <p:spPr>
            <a:xfrm flipV="1">
              <a:off x="3829569" y="6106079"/>
              <a:ext cx="917056" cy="1025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8" name="Graphic 57" descr="Car">
              <a:extLst>
                <a:ext uri="{FF2B5EF4-FFF2-40B4-BE49-F238E27FC236}">
                  <a16:creationId xmlns:a16="http://schemas.microsoft.com/office/drawing/2014/main" id="{BB4FE5EE-C26C-4E8C-82BE-B14B60B465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1151212">
              <a:off x="3682458" y="5287113"/>
              <a:ext cx="1111750" cy="1037771"/>
            </a:xfrm>
            <a:prstGeom prst="rect">
              <a:avLst/>
            </a:prstGeom>
          </p:spPr>
        </p:pic>
      </p:grpSp>
    </p:spTree>
    <p:extLst>
      <p:ext uri="{BB962C8B-B14F-4D97-AF65-F5344CB8AC3E}">
        <p14:creationId xmlns:p14="http://schemas.microsoft.com/office/powerpoint/2010/main" val="4246126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outdoor, snow, person, riding&#10;&#10;Description automatically generated">
            <a:extLst>
              <a:ext uri="{FF2B5EF4-FFF2-40B4-BE49-F238E27FC236}">
                <a16:creationId xmlns:a16="http://schemas.microsoft.com/office/drawing/2014/main" id="{DA23BCBE-9993-441B-BCDC-5201F1763F05}"/>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7330" b="12082"/>
          <a:stretch/>
        </p:blipFill>
        <p:spPr>
          <a:xfrm>
            <a:off x="-110188" y="1612217"/>
            <a:ext cx="12412375" cy="4392859"/>
          </a:xfrm>
          <a:prstGeom prst="rect">
            <a:avLst/>
          </a:prstGeom>
        </p:spPr>
      </p:pic>
      <p:pic>
        <p:nvPicPr>
          <p:cNvPr id="8" name="Picture 7">
            <a:extLst>
              <a:ext uri="{FF2B5EF4-FFF2-40B4-BE49-F238E27FC236}">
                <a16:creationId xmlns:a16="http://schemas.microsoft.com/office/drawing/2014/main" id="{6F3A6750-DDA8-4B69-BF88-2F45F1BD5CC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79433" t="36116" r="2847" b="33431"/>
          <a:stretch/>
        </p:blipFill>
        <p:spPr>
          <a:xfrm>
            <a:off x="180836" y="219809"/>
            <a:ext cx="1267874" cy="1225632"/>
          </a:xfrm>
          <a:prstGeom prst="rect">
            <a:avLst/>
          </a:prstGeom>
        </p:spPr>
      </p:pic>
      <p:sp>
        <p:nvSpPr>
          <p:cNvPr id="9" name="Title 1">
            <a:extLst>
              <a:ext uri="{FF2B5EF4-FFF2-40B4-BE49-F238E27FC236}">
                <a16:creationId xmlns:a16="http://schemas.microsoft.com/office/drawing/2014/main" id="{879423DB-28D8-459B-8A6D-5ADF3ADCE397}"/>
              </a:ext>
            </a:extLst>
          </p:cNvPr>
          <p:cNvSpPr txBox="1">
            <a:spLocks/>
          </p:cNvSpPr>
          <p:nvPr/>
        </p:nvSpPr>
        <p:spPr>
          <a:xfrm>
            <a:off x="1448709" y="229227"/>
            <a:ext cx="3930360" cy="1306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a:solidFill>
                  <a:schemeClr val="bg2">
                    <a:lumMod val="50000"/>
                  </a:schemeClr>
                </a:solidFill>
              </a:rPr>
              <a:t>Path Forward</a:t>
            </a:r>
          </a:p>
        </p:txBody>
      </p:sp>
      <p:sp>
        <p:nvSpPr>
          <p:cNvPr id="2" name="Rectangle 1">
            <a:extLst>
              <a:ext uri="{FF2B5EF4-FFF2-40B4-BE49-F238E27FC236}">
                <a16:creationId xmlns:a16="http://schemas.microsoft.com/office/drawing/2014/main" id="{05A9287B-555C-443F-9831-FCCF3E112DC5}"/>
              </a:ext>
            </a:extLst>
          </p:cNvPr>
          <p:cNvSpPr/>
          <p:nvPr/>
        </p:nvSpPr>
        <p:spPr>
          <a:xfrm>
            <a:off x="893796" y="2417642"/>
            <a:ext cx="3172433" cy="923330"/>
          </a:xfrm>
          <a:prstGeom prst="rect">
            <a:avLst/>
          </a:prstGeom>
        </p:spPr>
        <p:txBody>
          <a:bodyPr wrap="square">
            <a:spAutoFit/>
          </a:bodyPr>
          <a:lstStyle/>
          <a:p>
            <a:r>
              <a:rPr lang="en-US" b="1"/>
              <a:t>Design modifications at 21</a:t>
            </a:r>
            <a:r>
              <a:rPr lang="en-US" b="1" baseline="30000"/>
              <a:t>st</a:t>
            </a:r>
            <a:r>
              <a:rPr lang="en-US" b="1"/>
              <a:t> Street NW and the 2000-2100 Block of K Street NW</a:t>
            </a:r>
          </a:p>
        </p:txBody>
      </p:sp>
      <p:sp>
        <p:nvSpPr>
          <p:cNvPr id="5" name="Rectangle 4">
            <a:extLst>
              <a:ext uri="{FF2B5EF4-FFF2-40B4-BE49-F238E27FC236}">
                <a16:creationId xmlns:a16="http://schemas.microsoft.com/office/drawing/2014/main" id="{4B6E6906-FFDE-4BFA-9875-38B97C51E59D}"/>
              </a:ext>
            </a:extLst>
          </p:cNvPr>
          <p:cNvSpPr/>
          <p:nvPr/>
        </p:nvSpPr>
        <p:spPr>
          <a:xfrm>
            <a:off x="2224052" y="4274176"/>
            <a:ext cx="3155017" cy="923330"/>
          </a:xfrm>
          <a:prstGeom prst="rect">
            <a:avLst/>
          </a:prstGeom>
        </p:spPr>
        <p:txBody>
          <a:bodyPr wrap="square">
            <a:spAutoFit/>
          </a:bodyPr>
          <a:lstStyle/>
          <a:p>
            <a:r>
              <a:rPr lang="en-US" b="1"/>
              <a:t>Further optimization of transitway entry and exit design and signal operations</a:t>
            </a:r>
          </a:p>
        </p:txBody>
      </p:sp>
      <p:sp>
        <p:nvSpPr>
          <p:cNvPr id="10" name="Rectangle 9">
            <a:extLst>
              <a:ext uri="{FF2B5EF4-FFF2-40B4-BE49-F238E27FC236}">
                <a16:creationId xmlns:a16="http://schemas.microsoft.com/office/drawing/2014/main" id="{1728DA1E-4A4F-4D6C-A123-0EACBDEA393A}"/>
              </a:ext>
            </a:extLst>
          </p:cNvPr>
          <p:cNvSpPr/>
          <p:nvPr/>
        </p:nvSpPr>
        <p:spPr>
          <a:xfrm>
            <a:off x="4410474" y="2423205"/>
            <a:ext cx="2632120" cy="923330"/>
          </a:xfrm>
          <a:prstGeom prst="rect">
            <a:avLst/>
          </a:prstGeom>
        </p:spPr>
        <p:txBody>
          <a:bodyPr wrap="square">
            <a:spAutoFit/>
          </a:bodyPr>
          <a:lstStyle/>
          <a:p>
            <a:r>
              <a:rPr lang="en-US" b="1" dirty="0"/>
              <a:t>Consideration of removal of 1200 block transit stop</a:t>
            </a:r>
          </a:p>
        </p:txBody>
      </p:sp>
      <p:sp>
        <p:nvSpPr>
          <p:cNvPr id="11" name="Rectangle 10">
            <a:extLst>
              <a:ext uri="{FF2B5EF4-FFF2-40B4-BE49-F238E27FC236}">
                <a16:creationId xmlns:a16="http://schemas.microsoft.com/office/drawing/2014/main" id="{4220F24A-87BF-48B3-9EFE-5608824816D0}"/>
              </a:ext>
            </a:extLst>
          </p:cNvPr>
          <p:cNvSpPr/>
          <p:nvPr/>
        </p:nvSpPr>
        <p:spPr>
          <a:xfrm>
            <a:off x="5922233" y="4274176"/>
            <a:ext cx="2395216" cy="923329"/>
          </a:xfrm>
          <a:prstGeom prst="rect">
            <a:avLst/>
          </a:prstGeom>
        </p:spPr>
        <p:txBody>
          <a:bodyPr wrap="square">
            <a:spAutoFit/>
          </a:bodyPr>
          <a:lstStyle/>
          <a:p>
            <a:r>
              <a:rPr lang="en-US" b="1"/>
              <a:t>Consideration of impact on parallel facilities</a:t>
            </a:r>
          </a:p>
        </p:txBody>
      </p:sp>
      <p:sp>
        <p:nvSpPr>
          <p:cNvPr id="12" name="Rectangle 11">
            <a:extLst>
              <a:ext uri="{FF2B5EF4-FFF2-40B4-BE49-F238E27FC236}">
                <a16:creationId xmlns:a16="http://schemas.microsoft.com/office/drawing/2014/main" id="{77DEF780-941D-4DEF-BC38-B3346C84D778}"/>
              </a:ext>
            </a:extLst>
          </p:cNvPr>
          <p:cNvSpPr/>
          <p:nvPr/>
        </p:nvSpPr>
        <p:spPr>
          <a:xfrm>
            <a:off x="7685666" y="2417642"/>
            <a:ext cx="3338991" cy="923330"/>
          </a:xfrm>
          <a:prstGeom prst="rect">
            <a:avLst/>
          </a:prstGeom>
        </p:spPr>
        <p:txBody>
          <a:bodyPr wrap="square">
            <a:spAutoFit/>
          </a:bodyPr>
          <a:lstStyle/>
          <a:p>
            <a:r>
              <a:rPr lang="en-US" b="1"/>
              <a:t>Bus schedule review to consider headway-based entry to the transitway</a:t>
            </a:r>
          </a:p>
        </p:txBody>
      </p:sp>
      <p:sp>
        <p:nvSpPr>
          <p:cNvPr id="13" name="Rectangle 12">
            <a:extLst>
              <a:ext uri="{FF2B5EF4-FFF2-40B4-BE49-F238E27FC236}">
                <a16:creationId xmlns:a16="http://schemas.microsoft.com/office/drawing/2014/main" id="{4AC28FC6-BC5F-4592-AAC4-11AD5D998995}"/>
              </a:ext>
            </a:extLst>
          </p:cNvPr>
          <p:cNvSpPr/>
          <p:nvPr/>
        </p:nvSpPr>
        <p:spPr>
          <a:xfrm>
            <a:off x="8857549" y="4280066"/>
            <a:ext cx="2395217" cy="923330"/>
          </a:xfrm>
          <a:prstGeom prst="rect">
            <a:avLst/>
          </a:prstGeom>
        </p:spPr>
        <p:txBody>
          <a:bodyPr wrap="square">
            <a:spAutoFit/>
          </a:bodyPr>
          <a:lstStyle/>
          <a:p>
            <a:r>
              <a:rPr lang="en-US" b="1"/>
              <a:t>Implement all-door bus boarding and alighting </a:t>
            </a:r>
          </a:p>
        </p:txBody>
      </p:sp>
      <p:cxnSp>
        <p:nvCxnSpPr>
          <p:cNvPr id="15" name="Straight Connector 14">
            <a:extLst>
              <a:ext uri="{FF2B5EF4-FFF2-40B4-BE49-F238E27FC236}">
                <a16:creationId xmlns:a16="http://schemas.microsoft.com/office/drawing/2014/main" id="{B642C6D6-7B3A-42FF-AF04-72994076F9F4}"/>
              </a:ext>
            </a:extLst>
          </p:cNvPr>
          <p:cNvCxnSpPr>
            <a:cxnSpLocks/>
          </p:cNvCxnSpPr>
          <p:nvPr/>
        </p:nvCxnSpPr>
        <p:spPr>
          <a:xfrm>
            <a:off x="786174" y="2009141"/>
            <a:ext cx="0" cy="15756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990D49-31FE-4462-89F0-2A2DF3847F32}"/>
              </a:ext>
            </a:extLst>
          </p:cNvPr>
          <p:cNvCxnSpPr>
            <a:cxnSpLocks/>
          </p:cNvCxnSpPr>
          <p:nvPr/>
        </p:nvCxnSpPr>
        <p:spPr>
          <a:xfrm>
            <a:off x="2090548" y="3899935"/>
            <a:ext cx="0" cy="17806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CADA88-50F9-444C-BDE6-FB3DDBB827F1}"/>
              </a:ext>
            </a:extLst>
          </p:cNvPr>
          <p:cNvCxnSpPr>
            <a:cxnSpLocks/>
          </p:cNvCxnSpPr>
          <p:nvPr/>
        </p:nvCxnSpPr>
        <p:spPr>
          <a:xfrm>
            <a:off x="4306762" y="2005073"/>
            <a:ext cx="0" cy="15756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A07BBF-BADA-48D9-941B-688F0D4113DF}"/>
              </a:ext>
            </a:extLst>
          </p:cNvPr>
          <p:cNvCxnSpPr>
            <a:cxnSpLocks/>
          </p:cNvCxnSpPr>
          <p:nvPr/>
        </p:nvCxnSpPr>
        <p:spPr>
          <a:xfrm>
            <a:off x="5799343" y="3767587"/>
            <a:ext cx="0" cy="19247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122ABEE-CA9C-441E-A384-1D3BC77C47EE}"/>
              </a:ext>
            </a:extLst>
          </p:cNvPr>
          <p:cNvCxnSpPr>
            <a:cxnSpLocks/>
          </p:cNvCxnSpPr>
          <p:nvPr/>
        </p:nvCxnSpPr>
        <p:spPr>
          <a:xfrm>
            <a:off x="7586818" y="2005073"/>
            <a:ext cx="0" cy="15756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36DA87-C863-424E-8C1F-37FA760F5BC6}"/>
              </a:ext>
            </a:extLst>
          </p:cNvPr>
          <p:cNvCxnSpPr>
            <a:cxnSpLocks/>
          </p:cNvCxnSpPr>
          <p:nvPr/>
        </p:nvCxnSpPr>
        <p:spPr>
          <a:xfrm>
            <a:off x="8748449" y="3779619"/>
            <a:ext cx="0" cy="19127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B558295-5289-42EA-A1CC-3D2611A2C14A}"/>
              </a:ext>
            </a:extLst>
          </p:cNvPr>
          <p:cNvSpPr/>
          <p:nvPr/>
        </p:nvSpPr>
        <p:spPr>
          <a:xfrm>
            <a:off x="4067880" y="1835646"/>
            <a:ext cx="511893" cy="5118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3</a:t>
            </a:r>
          </a:p>
        </p:txBody>
      </p:sp>
      <p:sp>
        <p:nvSpPr>
          <p:cNvPr id="29" name="Oval 28">
            <a:extLst>
              <a:ext uri="{FF2B5EF4-FFF2-40B4-BE49-F238E27FC236}">
                <a16:creationId xmlns:a16="http://schemas.microsoft.com/office/drawing/2014/main" id="{CCF980B6-87C1-4745-9B63-B6E29EF133E8}"/>
              </a:ext>
            </a:extLst>
          </p:cNvPr>
          <p:cNvSpPr/>
          <p:nvPr/>
        </p:nvSpPr>
        <p:spPr>
          <a:xfrm>
            <a:off x="1804607" y="5279894"/>
            <a:ext cx="511893" cy="5118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2</a:t>
            </a:r>
          </a:p>
        </p:txBody>
      </p:sp>
      <p:sp>
        <p:nvSpPr>
          <p:cNvPr id="30" name="Oval 29">
            <a:extLst>
              <a:ext uri="{FF2B5EF4-FFF2-40B4-BE49-F238E27FC236}">
                <a16:creationId xmlns:a16="http://schemas.microsoft.com/office/drawing/2014/main" id="{13CE168D-6C1C-4FBC-A9D3-DDBF30E22A36}"/>
              </a:ext>
            </a:extLst>
          </p:cNvPr>
          <p:cNvSpPr/>
          <p:nvPr/>
        </p:nvSpPr>
        <p:spPr>
          <a:xfrm>
            <a:off x="539002" y="1813354"/>
            <a:ext cx="511893" cy="5118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1</a:t>
            </a:r>
          </a:p>
        </p:txBody>
      </p:sp>
      <p:sp>
        <p:nvSpPr>
          <p:cNvPr id="3" name="Arrow: Up 2">
            <a:extLst>
              <a:ext uri="{FF2B5EF4-FFF2-40B4-BE49-F238E27FC236}">
                <a16:creationId xmlns:a16="http://schemas.microsoft.com/office/drawing/2014/main" id="{268C34E4-E5CB-425F-A2AB-2DD019988C44}"/>
              </a:ext>
            </a:extLst>
          </p:cNvPr>
          <p:cNvSpPr/>
          <p:nvPr/>
        </p:nvSpPr>
        <p:spPr>
          <a:xfrm rot="5400000">
            <a:off x="5324387" y="-2222600"/>
            <a:ext cx="1151340" cy="12061377"/>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5482541-764F-4C34-AD58-3835E287CF35}"/>
              </a:ext>
            </a:extLst>
          </p:cNvPr>
          <p:cNvSpPr/>
          <p:nvPr/>
        </p:nvSpPr>
        <p:spPr>
          <a:xfrm>
            <a:off x="5542851" y="5279895"/>
            <a:ext cx="511893" cy="5118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4</a:t>
            </a:r>
          </a:p>
        </p:txBody>
      </p:sp>
      <p:sp>
        <p:nvSpPr>
          <p:cNvPr id="32" name="Oval 31">
            <a:extLst>
              <a:ext uri="{FF2B5EF4-FFF2-40B4-BE49-F238E27FC236}">
                <a16:creationId xmlns:a16="http://schemas.microsoft.com/office/drawing/2014/main" id="{0185CBB4-7967-41A4-8A7C-0A7943B4BC88}"/>
              </a:ext>
            </a:extLst>
          </p:cNvPr>
          <p:cNvSpPr/>
          <p:nvPr/>
        </p:nvSpPr>
        <p:spPr>
          <a:xfrm>
            <a:off x="7347934" y="1835645"/>
            <a:ext cx="511893" cy="5118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5</a:t>
            </a:r>
          </a:p>
        </p:txBody>
      </p:sp>
      <p:sp>
        <p:nvSpPr>
          <p:cNvPr id="33" name="Oval 32">
            <a:extLst>
              <a:ext uri="{FF2B5EF4-FFF2-40B4-BE49-F238E27FC236}">
                <a16:creationId xmlns:a16="http://schemas.microsoft.com/office/drawing/2014/main" id="{3638616E-19BE-459F-8606-EA1BFAA6ADE4}"/>
              </a:ext>
            </a:extLst>
          </p:cNvPr>
          <p:cNvSpPr/>
          <p:nvPr/>
        </p:nvSpPr>
        <p:spPr>
          <a:xfrm>
            <a:off x="8489285" y="5279893"/>
            <a:ext cx="511893" cy="51189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6</a:t>
            </a:r>
          </a:p>
        </p:txBody>
      </p:sp>
    </p:spTree>
    <p:extLst>
      <p:ext uri="{BB962C8B-B14F-4D97-AF65-F5344CB8AC3E}">
        <p14:creationId xmlns:p14="http://schemas.microsoft.com/office/powerpoint/2010/main" val="4201870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FC5AF49-9736-45B4-8060-6ADD0B314319}"/>
              </a:ext>
            </a:extLst>
          </p:cNvPr>
          <p:cNvSpPr/>
          <p:nvPr/>
        </p:nvSpPr>
        <p:spPr>
          <a:xfrm>
            <a:off x="3423163" y="-2334191"/>
            <a:ext cx="10806544" cy="1152637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17FFF7D0-CD31-4B19-8AC0-18722F1B457D}"/>
              </a:ext>
            </a:extLst>
          </p:cNvPr>
          <p:cNvSpPr/>
          <p:nvPr/>
        </p:nvSpPr>
        <p:spPr>
          <a:xfrm>
            <a:off x="3578988" y="-2334189"/>
            <a:ext cx="10806544" cy="1152637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74D13B9-0BEE-407A-821F-7802D834C415}"/>
              </a:ext>
            </a:extLst>
          </p:cNvPr>
          <p:cNvSpPr>
            <a:spLocks noGrp="1"/>
          </p:cNvSpPr>
          <p:nvPr>
            <p:ph type="ctrTitle"/>
          </p:nvPr>
        </p:nvSpPr>
        <p:spPr>
          <a:xfrm>
            <a:off x="4157126" y="2815742"/>
            <a:ext cx="5614004" cy="1144321"/>
          </a:xfrm>
        </p:spPr>
        <p:txBody>
          <a:bodyPr>
            <a:normAutofit/>
          </a:bodyPr>
          <a:lstStyle/>
          <a:p>
            <a:r>
              <a:rPr lang="en-US" sz="4300">
                <a:solidFill>
                  <a:schemeClr val="accent2"/>
                </a:solidFill>
              </a:rPr>
              <a:t>Data Collection</a:t>
            </a:r>
          </a:p>
        </p:txBody>
      </p:sp>
      <p:pic>
        <p:nvPicPr>
          <p:cNvPr id="6" name="Picture 5">
            <a:extLst>
              <a:ext uri="{FF2B5EF4-FFF2-40B4-BE49-F238E27FC236}">
                <a16:creationId xmlns:a16="http://schemas.microsoft.com/office/drawing/2014/main" id="{DBEC7A2D-0E53-4B7F-A683-092E8F15ABD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427" t="15023" r="77099" b="54524"/>
          <a:stretch/>
        </p:blipFill>
        <p:spPr>
          <a:xfrm>
            <a:off x="2583880" y="2479694"/>
            <a:ext cx="1825831" cy="1898608"/>
          </a:xfrm>
          <a:prstGeom prst="rect">
            <a:avLst/>
          </a:prstGeom>
        </p:spPr>
      </p:pic>
      <p:cxnSp>
        <p:nvCxnSpPr>
          <p:cNvPr id="9" name="Straight Connector 8">
            <a:extLst>
              <a:ext uri="{FF2B5EF4-FFF2-40B4-BE49-F238E27FC236}">
                <a16:creationId xmlns:a16="http://schemas.microsoft.com/office/drawing/2014/main" id="{E697791A-B416-44CD-A19E-BD839AE1C39F}"/>
              </a:ext>
            </a:extLst>
          </p:cNvPr>
          <p:cNvCxnSpPr>
            <a:cxnSpLocks/>
          </p:cNvCxnSpPr>
          <p:nvPr/>
        </p:nvCxnSpPr>
        <p:spPr>
          <a:xfrm>
            <a:off x="4900773" y="3764857"/>
            <a:ext cx="413473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78251AB9-1698-4DAC-89AC-5B1F7D3AD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1" y="0"/>
            <a:ext cx="12206991" cy="6871748"/>
          </a:xfrm>
          <a:prstGeom prst="rect">
            <a:avLst/>
          </a:prstGeom>
        </p:spPr>
      </p:pic>
      <p:sp>
        <p:nvSpPr>
          <p:cNvPr id="7" name="Title 6">
            <a:extLst>
              <a:ext uri="{FF2B5EF4-FFF2-40B4-BE49-F238E27FC236}">
                <a16:creationId xmlns:a16="http://schemas.microsoft.com/office/drawing/2014/main" id="{C8A14018-1F5D-4668-ADC5-F1476F139398}"/>
              </a:ext>
            </a:extLst>
          </p:cNvPr>
          <p:cNvSpPr>
            <a:spLocks noGrp="1"/>
          </p:cNvSpPr>
          <p:nvPr>
            <p:ph type="title"/>
          </p:nvPr>
        </p:nvSpPr>
        <p:spPr>
          <a:xfrm>
            <a:off x="311285" y="340468"/>
            <a:ext cx="5885234" cy="878091"/>
          </a:xfrm>
          <a:solidFill>
            <a:schemeClr val="bg1">
              <a:alpha val="74000"/>
            </a:schemeClr>
          </a:solidFill>
        </p:spPr>
        <p:txBody>
          <a:bodyPr/>
          <a:lstStyle/>
          <a:p>
            <a:pPr algn="ctr"/>
            <a:r>
              <a:rPr lang="en-US"/>
              <a:t>Data Collection Plan</a:t>
            </a:r>
          </a:p>
        </p:txBody>
      </p:sp>
    </p:spTree>
    <p:extLst>
      <p:ext uri="{BB962C8B-B14F-4D97-AF65-F5344CB8AC3E}">
        <p14:creationId xmlns:p14="http://schemas.microsoft.com/office/powerpoint/2010/main" val="299311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3917E42-4E16-4A71-8203-8BEA61CF6F83}"/>
              </a:ext>
            </a:extLst>
          </p:cNvPr>
          <p:cNvSpPr/>
          <p:nvPr/>
        </p:nvSpPr>
        <p:spPr>
          <a:xfrm>
            <a:off x="7104997" y="2470827"/>
            <a:ext cx="5087004" cy="4387174"/>
          </a:xfrm>
          <a:prstGeom prst="rect">
            <a:avLst/>
          </a:prstGeom>
          <a:solidFill>
            <a:schemeClr val="bg1"/>
          </a:solidFill>
        </p:spPr>
        <p:txBody>
          <a:bodyPr wrap="square">
            <a:noAutofit/>
          </a:bodyPr>
          <a:lstStyle/>
          <a:p>
            <a:pPr algn="ctr"/>
            <a:endParaRPr lang="en-US"/>
          </a:p>
        </p:txBody>
      </p:sp>
      <p:pic>
        <p:nvPicPr>
          <p:cNvPr id="16" name="Picture 15" descr="A group of people walking on a city street&#10;&#10;Description automatically generated">
            <a:extLst>
              <a:ext uri="{FF2B5EF4-FFF2-40B4-BE49-F238E27FC236}">
                <a16:creationId xmlns:a16="http://schemas.microsoft.com/office/drawing/2014/main" id="{86C210D3-7059-460A-94C4-C63C4A8A761A}"/>
              </a:ext>
            </a:extLst>
          </p:cNvPr>
          <p:cNvPicPr>
            <a:picLocks noChangeAspect="1"/>
          </p:cNvPicPr>
          <p:nvPr/>
        </p:nvPicPr>
        <p:blipFill rotWithShape="1">
          <a:blip r:embed="rId3">
            <a:extLst>
              <a:ext uri="{28A0092B-C50C-407E-A947-70E740481C1C}">
                <a14:useLocalDpi xmlns:a14="http://schemas.microsoft.com/office/drawing/2010/main" val="0"/>
              </a:ext>
            </a:extLst>
          </a:blip>
          <a:srcRect l="9348" t="7625" r="5845"/>
          <a:stretch/>
        </p:blipFill>
        <p:spPr>
          <a:xfrm>
            <a:off x="5348175" y="3094074"/>
            <a:ext cx="3816201" cy="3117596"/>
          </a:xfrm>
          <a:prstGeom prst="rect">
            <a:avLst/>
          </a:prstGeom>
        </p:spPr>
      </p:pic>
      <p:pic>
        <p:nvPicPr>
          <p:cNvPr id="22" name="Picture 21">
            <a:extLst>
              <a:ext uri="{FF2B5EF4-FFF2-40B4-BE49-F238E27FC236}">
                <a16:creationId xmlns:a16="http://schemas.microsoft.com/office/drawing/2014/main" id="{D4E1BD7B-F72C-45E5-8D78-E9C410401312}"/>
              </a:ext>
            </a:extLst>
          </p:cNvPr>
          <p:cNvPicPr>
            <a:picLocks noChangeAspect="1"/>
          </p:cNvPicPr>
          <p:nvPr/>
        </p:nvPicPr>
        <p:blipFill rotWithShape="1">
          <a:blip r:embed="rId4">
            <a:extLst>
              <a:ext uri="{28A0092B-C50C-407E-A947-70E740481C1C}">
                <a14:useLocalDpi xmlns:a14="http://schemas.microsoft.com/office/drawing/2010/main" val="0"/>
              </a:ext>
            </a:extLst>
          </a:blip>
          <a:srcRect l="15456" t="33074" r="23658" b="14455"/>
          <a:stretch/>
        </p:blipFill>
        <p:spPr>
          <a:xfrm rot="5400000">
            <a:off x="8348258" y="2439263"/>
            <a:ext cx="4626060" cy="2918751"/>
          </a:xfrm>
          <a:prstGeom prst="rect">
            <a:avLst/>
          </a:prstGeom>
        </p:spPr>
      </p:pic>
      <p:sp>
        <p:nvSpPr>
          <p:cNvPr id="20" name="Rectangle 19">
            <a:extLst>
              <a:ext uri="{FF2B5EF4-FFF2-40B4-BE49-F238E27FC236}">
                <a16:creationId xmlns:a16="http://schemas.microsoft.com/office/drawing/2014/main" id="{D32A0EDA-634D-47D0-846C-DE4667F9533B}"/>
              </a:ext>
            </a:extLst>
          </p:cNvPr>
          <p:cNvSpPr/>
          <p:nvPr/>
        </p:nvSpPr>
        <p:spPr>
          <a:xfrm>
            <a:off x="5279438" y="1414699"/>
            <a:ext cx="5420129" cy="1677723"/>
          </a:xfrm>
          <a:prstGeom prst="rect">
            <a:avLst/>
          </a:prstGeom>
          <a:solidFill>
            <a:schemeClr val="bg1"/>
          </a:solidFill>
        </p:spPr>
        <p:txBody>
          <a:bodyPr wrap="square">
            <a:noAutofit/>
          </a:bodyPr>
          <a:lstStyle/>
          <a:p>
            <a:pPr algn="ctr"/>
            <a:endParaRPr lang="en-US"/>
          </a:p>
        </p:txBody>
      </p:sp>
      <p:sp>
        <p:nvSpPr>
          <p:cNvPr id="2" name="Title 1">
            <a:extLst>
              <a:ext uri="{FF2B5EF4-FFF2-40B4-BE49-F238E27FC236}">
                <a16:creationId xmlns:a16="http://schemas.microsoft.com/office/drawing/2014/main" id="{F8B68747-53AB-45F4-9BB5-8B9822DB6766}"/>
              </a:ext>
            </a:extLst>
          </p:cNvPr>
          <p:cNvSpPr>
            <a:spLocks noGrp="1"/>
          </p:cNvSpPr>
          <p:nvPr>
            <p:ph type="title"/>
          </p:nvPr>
        </p:nvSpPr>
        <p:spPr>
          <a:xfrm>
            <a:off x="457200" y="37504"/>
            <a:ext cx="9489147" cy="1325563"/>
          </a:xfrm>
        </p:spPr>
        <p:txBody>
          <a:bodyPr/>
          <a:lstStyle/>
          <a:p>
            <a:r>
              <a:rPr lang="en-US">
                <a:solidFill>
                  <a:schemeClr val="accent6">
                    <a:lumMod val="75000"/>
                  </a:schemeClr>
                </a:solidFill>
              </a:rPr>
              <a:t>Data Collection</a:t>
            </a:r>
          </a:p>
        </p:txBody>
      </p:sp>
      <p:pic>
        <p:nvPicPr>
          <p:cNvPr id="4" name="Picture 3">
            <a:extLst>
              <a:ext uri="{FF2B5EF4-FFF2-40B4-BE49-F238E27FC236}">
                <a16:creationId xmlns:a16="http://schemas.microsoft.com/office/drawing/2014/main" id="{32F9F19A-FB31-4A3E-9824-7124310CFBE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6427" t="15023" r="77099" b="54524"/>
          <a:stretch/>
        </p:blipFill>
        <p:spPr>
          <a:xfrm>
            <a:off x="10762924" y="176440"/>
            <a:ext cx="1247067" cy="1296775"/>
          </a:xfrm>
          <a:prstGeom prst="rect">
            <a:avLst/>
          </a:prstGeom>
        </p:spPr>
      </p:pic>
      <p:sp>
        <p:nvSpPr>
          <p:cNvPr id="12" name="Rectangle 11">
            <a:extLst>
              <a:ext uri="{FF2B5EF4-FFF2-40B4-BE49-F238E27FC236}">
                <a16:creationId xmlns:a16="http://schemas.microsoft.com/office/drawing/2014/main" id="{88A89671-D268-40B2-BFE8-464212EE265A}"/>
              </a:ext>
            </a:extLst>
          </p:cNvPr>
          <p:cNvSpPr/>
          <p:nvPr/>
        </p:nvSpPr>
        <p:spPr>
          <a:xfrm>
            <a:off x="5348177" y="6211669"/>
            <a:ext cx="3816200" cy="584775"/>
          </a:xfrm>
          <a:prstGeom prst="rect">
            <a:avLst/>
          </a:prstGeom>
          <a:solidFill>
            <a:schemeClr val="accent2">
              <a:lumMod val="20000"/>
              <a:lumOff val="80000"/>
            </a:schemeClr>
          </a:solidFill>
        </p:spPr>
        <p:txBody>
          <a:bodyPr wrap="square">
            <a:spAutoFit/>
          </a:bodyPr>
          <a:lstStyle/>
          <a:p>
            <a:pPr algn="ctr"/>
            <a:r>
              <a:rPr lang="en-US" sz="1600"/>
              <a:t>Heavy pedestrian traffic outside the Farragut North Metrorail Station</a:t>
            </a:r>
          </a:p>
        </p:txBody>
      </p:sp>
      <p:sp>
        <p:nvSpPr>
          <p:cNvPr id="19" name="Rectangle 18">
            <a:extLst>
              <a:ext uri="{FF2B5EF4-FFF2-40B4-BE49-F238E27FC236}">
                <a16:creationId xmlns:a16="http://schemas.microsoft.com/office/drawing/2014/main" id="{6011427E-89E7-48C9-96AA-3127ECB04BD4}"/>
              </a:ext>
            </a:extLst>
          </p:cNvPr>
          <p:cNvSpPr/>
          <p:nvPr/>
        </p:nvSpPr>
        <p:spPr>
          <a:xfrm>
            <a:off x="9242083" y="6211669"/>
            <a:ext cx="2878580" cy="584775"/>
          </a:xfrm>
          <a:prstGeom prst="rect">
            <a:avLst/>
          </a:prstGeom>
          <a:solidFill>
            <a:schemeClr val="accent2">
              <a:lumMod val="20000"/>
              <a:lumOff val="80000"/>
            </a:schemeClr>
          </a:solidFill>
        </p:spPr>
        <p:txBody>
          <a:bodyPr wrap="square">
            <a:spAutoFit/>
          </a:bodyPr>
          <a:lstStyle/>
          <a:p>
            <a:pPr algn="ctr"/>
            <a:r>
              <a:rPr lang="en-US" sz="1600"/>
              <a:t>Sporadic use of service lanes by bicycles</a:t>
            </a:r>
          </a:p>
        </p:txBody>
      </p:sp>
      <p:pic>
        <p:nvPicPr>
          <p:cNvPr id="6" name="Picture 5" descr="A picture containing outdoor, snow, sitting, covered&#10;&#10;Description automatically generated">
            <a:extLst>
              <a:ext uri="{FF2B5EF4-FFF2-40B4-BE49-F238E27FC236}">
                <a16:creationId xmlns:a16="http://schemas.microsoft.com/office/drawing/2014/main" id="{9713F627-8100-45E1-8C13-C531D6FAC6E6}"/>
              </a:ext>
            </a:extLst>
          </p:cNvPr>
          <p:cNvPicPr>
            <a:picLocks noChangeAspect="1"/>
          </p:cNvPicPr>
          <p:nvPr/>
        </p:nvPicPr>
        <p:blipFill rotWithShape="1">
          <a:blip r:embed="rId6">
            <a:extLst>
              <a:ext uri="{28A0092B-C50C-407E-A947-70E740481C1C}">
                <a14:useLocalDpi xmlns:a14="http://schemas.microsoft.com/office/drawing/2010/main" val="0"/>
              </a:ext>
            </a:extLst>
          </a:blip>
          <a:srcRect l="38857" t="13252" r="32572" b="15015"/>
          <a:stretch/>
        </p:blipFill>
        <p:spPr>
          <a:xfrm rot="5400000">
            <a:off x="6588806" y="-1240631"/>
            <a:ext cx="2810117" cy="5291380"/>
          </a:xfrm>
          <a:prstGeom prst="rect">
            <a:avLst/>
          </a:prstGeom>
        </p:spPr>
      </p:pic>
      <p:sp>
        <p:nvSpPr>
          <p:cNvPr id="14" name="Rectangle 13">
            <a:extLst>
              <a:ext uri="{FF2B5EF4-FFF2-40B4-BE49-F238E27FC236}">
                <a16:creationId xmlns:a16="http://schemas.microsoft.com/office/drawing/2014/main" id="{573443C5-0B36-4389-A76A-F890F2B3055F}"/>
              </a:ext>
            </a:extLst>
          </p:cNvPr>
          <p:cNvSpPr/>
          <p:nvPr/>
        </p:nvSpPr>
        <p:spPr>
          <a:xfrm>
            <a:off x="5348174" y="2674585"/>
            <a:ext cx="5291380" cy="338554"/>
          </a:xfrm>
          <a:prstGeom prst="rect">
            <a:avLst/>
          </a:prstGeom>
          <a:solidFill>
            <a:schemeClr val="accent2">
              <a:lumMod val="20000"/>
              <a:lumOff val="80000"/>
            </a:schemeClr>
          </a:solidFill>
        </p:spPr>
        <p:txBody>
          <a:bodyPr wrap="square">
            <a:spAutoFit/>
          </a:bodyPr>
          <a:lstStyle/>
          <a:p>
            <a:pPr algn="ctr"/>
            <a:r>
              <a:rPr lang="en-US" sz="1600"/>
              <a:t>Bus bunching, Eastbound at 16</a:t>
            </a:r>
            <a:r>
              <a:rPr lang="en-US" sz="1600" baseline="30000"/>
              <a:t>th</a:t>
            </a:r>
            <a:r>
              <a:rPr lang="en-US" sz="1600"/>
              <a:t> Street NW</a:t>
            </a:r>
          </a:p>
        </p:txBody>
      </p:sp>
      <p:pic>
        <p:nvPicPr>
          <p:cNvPr id="8" name="Picture 7">
            <a:extLst>
              <a:ext uri="{FF2B5EF4-FFF2-40B4-BE49-F238E27FC236}">
                <a16:creationId xmlns:a16="http://schemas.microsoft.com/office/drawing/2014/main" id="{F4FF4B94-630E-46B7-AE4E-1E48024AF578}"/>
              </a:ext>
            </a:extLst>
          </p:cNvPr>
          <p:cNvPicPr>
            <a:picLocks noChangeAspect="1"/>
          </p:cNvPicPr>
          <p:nvPr/>
        </p:nvPicPr>
        <p:blipFill rotWithShape="1">
          <a:blip r:embed="rId7">
            <a:extLst>
              <a:ext uri="{28A0092B-C50C-407E-A947-70E740481C1C}">
                <a14:useLocalDpi xmlns:a14="http://schemas.microsoft.com/office/drawing/2010/main" val="0"/>
              </a:ext>
            </a:extLst>
          </a:blip>
          <a:srcRect l="55283" r="14869"/>
          <a:stretch/>
        </p:blipFill>
        <p:spPr>
          <a:xfrm rot="5400000">
            <a:off x="1624819" y="-190416"/>
            <a:ext cx="2101135" cy="5208102"/>
          </a:xfrm>
          <a:prstGeom prst="rect">
            <a:avLst/>
          </a:prstGeom>
        </p:spPr>
      </p:pic>
      <p:cxnSp>
        <p:nvCxnSpPr>
          <p:cNvPr id="15" name="Straight Connector 14">
            <a:extLst>
              <a:ext uri="{FF2B5EF4-FFF2-40B4-BE49-F238E27FC236}">
                <a16:creationId xmlns:a16="http://schemas.microsoft.com/office/drawing/2014/main" id="{7D839AED-441A-4924-97A5-19EF776B2455}"/>
              </a:ext>
            </a:extLst>
          </p:cNvPr>
          <p:cNvCxnSpPr>
            <a:cxnSpLocks/>
          </p:cNvCxnSpPr>
          <p:nvPr/>
        </p:nvCxnSpPr>
        <p:spPr>
          <a:xfrm>
            <a:off x="9186528" y="3094073"/>
            <a:ext cx="0" cy="375123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23" descr="A picture containing building, table, sitting, covered&#10;&#10;Description automatically generated">
            <a:extLst>
              <a:ext uri="{FF2B5EF4-FFF2-40B4-BE49-F238E27FC236}">
                <a16:creationId xmlns:a16="http://schemas.microsoft.com/office/drawing/2014/main" id="{832116C2-4844-4657-A595-20B1CF3282B8}"/>
              </a:ext>
            </a:extLst>
          </p:cNvPr>
          <p:cNvPicPr>
            <a:picLocks noChangeAspect="1"/>
          </p:cNvPicPr>
          <p:nvPr/>
        </p:nvPicPr>
        <p:blipFill rotWithShape="1">
          <a:blip r:embed="rId8">
            <a:extLst>
              <a:ext uri="{28A0092B-C50C-407E-A947-70E740481C1C}">
                <a14:useLocalDpi xmlns:a14="http://schemas.microsoft.com/office/drawing/2010/main" val="0"/>
              </a:ext>
            </a:extLst>
          </a:blip>
          <a:srcRect l="36667" r="28504"/>
          <a:stretch/>
        </p:blipFill>
        <p:spPr>
          <a:xfrm rot="5400000">
            <a:off x="1442339" y="2234899"/>
            <a:ext cx="2464992" cy="5224604"/>
          </a:xfrm>
          <a:prstGeom prst="rect">
            <a:avLst/>
          </a:prstGeom>
        </p:spPr>
      </p:pic>
      <p:sp>
        <p:nvSpPr>
          <p:cNvPr id="28" name="Rectangle 27">
            <a:extLst>
              <a:ext uri="{FF2B5EF4-FFF2-40B4-BE49-F238E27FC236}">
                <a16:creationId xmlns:a16="http://schemas.microsoft.com/office/drawing/2014/main" id="{99940BDA-2FE3-4DF8-96A2-57A2567EC12A}"/>
              </a:ext>
            </a:extLst>
          </p:cNvPr>
          <p:cNvSpPr/>
          <p:nvPr/>
        </p:nvSpPr>
        <p:spPr>
          <a:xfrm>
            <a:off x="62532" y="6012294"/>
            <a:ext cx="5279440" cy="769441"/>
          </a:xfrm>
          <a:prstGeom prst="rect">
            <a:avLst/>
          </a:prstGeom>
          <a:solidFill>
            <a:schemeClr val="accent2">
              <a:lumMod val="20000"/>
              <a:lumOff val="80000"/>
            </a:schemeClr>
          </a:solidFill>
        </p:spPr>
        <p:txBody>
          <a:bodyPr wrap="square">
            <a:spAutoFit/>
          </a:bodyPr>
          <a:lstStyle/>
          <a:p>
            <a:pPr algn="ctr"/>
            <a:r>
              <a:rPr lang="en-US" sz="1600"/>
              <a:t>Challenging egress from parking garages </a:t>
            </a:r>
            <a:br>
              <a:rPr lang="en-US" sz="1600"/>
            </a:br>
            <a:r>
              <a:rPr lang="en-US" sz="1600"/>
              <a:t>and navigating service lanes (PM) </a:t>
            </a:r>
            <a:br>
              <a:rPr lang="en-US"/>
            </a:br>
            <a:r>
              <a:rPr lang="en-US" sz="1200" i="1"/>
              <a:t>[note illegally parked FedEx truck in service lane access break]</a:t>
            </a:r>
            <a:endParaRPr lang="en-US" sz="1400" i="1"/>
          </a:p>
        </p:txBody>
      </p:sp>
      <p:sp>
        <p:nvSpPr>
          <p:cNvPr id="25" name="Rectangle 24">
            <a:extLst>
              <a:ext uri="{FF2B5EF4-FFF2-40B4-BE49-F238E27FC236}">
                <a16:creationId xmlns:a16="http://schemas.microsoft.com/office/drawing/2014/main" id="{689A5285-EBE3-4513-A491-027BEE1DF345}"/>
              </a:ext>
            </a:extLst>
          </p:cNvPr>
          <p:cNvSpPr/>
          <p:nvPr/>
        </p:nvSpPr>
        <p:spPr>
          <a:xfrm>
            <a:off x="62533" y="3459457"/>
            <a:ext cx="5279439" cy="338554"/>
          </a:xfrm>
          <a:prstGeom prst="rect">
            <a:avLst/>
          </a:prstGeom>
          <a:solidFill>
            <a:schemeClr val="accent2">
              <a:lumMod val="20000"/>
              <a:lumOff val="80000"/>
            </a:schemeClr>
          </a:solidFill>
        </p:spPr>
        <p:txBody>
          <a:bodyPr wrap="square">
            <a:spAutoFit/>
          </a:bodyPr>
          <a:lstStyle/>
          <a:p>
            <a:pPr algn="ctr"/>
            <a:r>
              <a:rPr lang="en-US" sz="1600"/>
              <a:t>Right-of-way confusion entering service lanes (AM)</a:t>
            </a:r>
          </a:p>
        </p:txBody>
      </p:sp>
      <p:cxnSp>
        <p:nvCxnSpPr>
          <p:cNvPr id="26" name="Straight Connector 25">
            <a:extLst>
              <a:ext uri="{FF2B5EF4-FFF2-40B4-BE49-F238E27FC236}">
                <a16:creationId xmlns:a16="http://schemas.microsoft.com/office/drawing/2014/main" id="{30970B74-233E-4A58-893F-BA65A7EEDBB3}"/>
              </a:ext>
            </a:extLst>
          </p:cNvPr>
          <p:cNvCxnSpPr>
            <a:cxnSpLocks/>
          </p:cNvCxnSpPr>
          <p:nvPr/>
        </p:nvCxnSpPr>
        <p:spPr>
          <a:xfrm>
            <a:off x="5301801" y="1206500"/>
            <a:ext cx="0" cy="5638803"/>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601211F-DF60-4A05-9325-2A9AC940DDA6}"/>
              </a:ext>
            </a:extLst>
          </p:cNvPr>
          <p:cNvCxnSpPr>
            <a:cxnSpLocks/>
          </p:cNvCxnSpPr>
          <p:nvPr/>
        </p:nvCxnSpPr>
        <p:spPr>
          <a:xfrm flipH="1">
            <a:off x="-38101" y="3802559"/>
            <a:ext cx="5359402"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392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descr="A close up of a map&#10;&#10;Description automatically generated">
            <a:extLst>
              <a:ext uri="{FF2B5EF4-FFF2-40B4-BE49-F238E27FC236}">
                <a16:creationId xmlns:a16="http://schemas.microsoft.com/office/drawing/2014/main" id="{463554A0-9FEA-4FDA-ACFF-B3CDB1D9E20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905" t="10104" r="3064" b="16933"/>
          <a:stretch/>
        </p:blipFill>
        <p:spPr>
          <a:xfrm>
            <a:off x="20749" y="759188"/>
            <a:ext cx="12181840" cy="6098812"/>
          </a:xfrm>
          <a:prstGeom prst="rect">
            <a:avLst/>
          </a:prstGeom>
          <a:ln>
            <a:noFill/>
          </a:ln>
        </p:spPr>
      </p:pic>
      <p:sp>
        <p:nvSpPr>
          <p:cNvPr id="3" name="Rectangle 2">
            <a:extLst>
              <a:ext uri="{FF2B5EF4-FFF2-40B4-BE49-F238E27FC236}">
                <a16:creationId xmlns:a16="http://schemas.microsoft.com/office/drawing/2014/main" id="{9D655733-CA2F-4093-BA47-8F9A2B16C198}"/>
              </a:ext>
            </a:extLst>
          </p:cNvPr>
          <p:cNvSpPr/>
          <p:nvPr/>
        </p:nvSpPr>
        <p:spPr>
          <a:xfrm>
            <a:off x="10160" y="741699"/>
            <a:ext cx="12181840" cy="2584028"/>
          </a:xfrm>
          <a:prstGeom prst="rect">
            <a:avLst/>
          </a:prstGeom>
          <a:gradFill>
            <a:gsLst>
              <a:gs pos="0">
                <a:schemeClr val="bg1"/>
              </a:gs>
              <a:gs pos="57000">
                <a:schemeClr val="bg1">
                  <a:alpha val="50000"/>
                </a:schemeClr>
              </a:gs>
              <a:gs pos="81000">
                <a:schemeClr val="bg1">
                  <a:alpha val="10000"/>
                </a:schemeClr>
              </a:gs>
              <a:gs pos="100000">
                <a:schemeClr val="bg1">
                  <a:alpha val="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06320102-C944-445A-AEF7-6CFE03A563BC}"/>
              </a:ext>
            </a:extLst>
          </p:cNvPr>
          <p:cNvSpPr/>
          <p:nvPr/>
        </p:nvSpPr>
        <p:spPr>
          <a:xfrm>
            <a:off x="8704229" y="5695848"/>
            <a:ext cx="3421380" cy="111252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CDDAE700-0E00-4C11-85FF-DB6E267D14BB}"/>
              </a:ext>
            </a:extLst>
          </p:cNvPr>
          <p:cNvGraphicFramePr>
            <a:graphicFrameLocks/>
          </p:cNvGraphicFramePr>
          <p:nvPr/>
        </p:nvGraphicFramePr>
        <p:xfrm>
          <a:off x="680883" y="7381164"/>
          <a:ext cx="10811329" cy="2338974"/>
        </p:xfrm>
        <a:graphic>
          <a:graphicData uri="http://schemas.openxmlformats.org/drawingml/2006/chart">
            <c:chart xmlns:c="http://schemas.openxmlformats.org/drawingml/2006/chart" xmlns:r="http://schemas.openxmlformats.org/officeDocument/2006/relationships" r:id="rId4"/>
          </a:graphicData>
        </a:graphic>
      </p:graphicFrame>
      <p:grpSp>
        <p:nvGrpSpPr>
          <p:cNvPr id="28" name="Group 27">
            <a:extLst>
              <a:ext uri="{FF2B5EF4-FFF2-40B4-BE49-F238E27FC236}">
                <a16:creationId xmlns:a16="http://schemas.microsoft.com/office/drawing/2014/main" id="{F2737499-A99D-41CF-96E1-72B9C55952F7}"/>
              </a:ext>
            </a:extLst>
          </p:cNvPr>
          <p:cNvGrpSpPr/>
          <p:nvPr/>
        </p:nvGrpSpPr>
        <p:grpSpPr>
          <a:xfrm>
            <a:off x="-60959" y="159222"/>
            <a:ext cx="11396678" cy="2387127"/>
            <a:chOff x="-60959" y="159222"/>
            <a:chExt cx="11396678" cy="2387127"/>
          </a:xfrm>
        </p:grpSpPr>
        <p:pic>
          <p:nvPicPr>
            <p:cNvPr id="10" name="Picture 9">
              <a:extLst>
                <a:ext uri="{FF2B5EF4-FFF2-40B4-BE49-F238E27FC236}">
                  <a16:creationId xmlns:a16="http://schemas.microsoft.com/office/drawing/2014/main" id="{17509D41-F2FF-46F9-A770-B11E75013A9A}"/>
                </a:ext>
              </a:extLst>
            </p:cNvPr>
            <p:cNvPicPr>
              <a:picLocks noChangeAspect="1"/>
            </p:cNvPicPr>
            <p:nvPr/>
          </p:nvPicPr>
          <p:blipFill rotWithShape="1">
            <a:blip r:embed="rId5"/>
            <a:srcRect b="16350"/>
            <a:stretch/>
          </p:blipFill>
          <p:spPr>
            <a:xfrm>
              <a:off x="520478" y="180388"/>
              <a:ext cx="10815241" cy="1953212"/>
            </a:xfrm>
            <a:prstGeom prst="rect">
              <a:avLst/>
            </a:prstGeom>
          </p:spPr>
        </p:pic>
        <p:pic>
          <p:nvPicPr>
            <p:cNvPr id="4" name="Picture 3">
              <a:extLst>
                <a:ext uri="{FF2B5EF4-FFF2-40B4-BE49-F238E27FC236}">
                  <a16:creationId xmlns:a16="http://schemas.microsoft.com/office/drawing/2014/main" id="{9CE83D34-85F7-4BA4-9E4B-B5A9F8AAB8DD}"/>
                </a:ext>
              </a:extLst>
            </p:cNvPr>
            <p:cNvPicPr>
              <a:picLocks noChangeAspect="1"/>
            </p:cNvPicPr>
            <p:nvPr/>
          </p:nvPicPr>
          <p:blipFill rotWithShape="1">
            <a:blip r:embed="rId6"/>
            <a:srcRect r="87701"/>
            <a:stretch/>
          </p:blipFill>
          <p:spPr>
            <a:xfrm>
              <a:off x="-60959" y="159222"/>
              <a:ext cx="1330202" cy="2387127"/>
            </a:xfrm>
            <a:prstGeom prst="rect">
              <a:avLst/>
            </a:prstGeom>
          </p:spPr>
        </p:pic>
        <p:pic>
          <p:nvPicPr>
            <p:cNvPr id="12" name="Picture 11">
              <a:extLst>
                <a:ext uri="{FF2B5EF4-FFF2-40B4-BE49-F238E27FC236}">
                  <a16:creationId xmlns:a16="http://schemas.microsoft.com/office/drawing/2014/main" id="{7E441738-9DE7-4061-BEE7-57DA9ACBA3CD}"/>
                </a:ext>
              </a:extLst>
            </p:cNvPr>
            <p:cNvPicPr>
              <a:picLocks noChangeAspect="1"/>
            </p:cNvPicPr>
            <p:nvPr/>
          </p:nvPicPr>
          <p:blipFill rotWithShape="1">
            <a:blip r:embed="rId6"/>
            <a:srcRect l="10365" r="83003"/>
            <a:stretch/>
          </p:blipFill>
          <p:spPr>
            <a:xfrm>
              <a:off x="1269242" y="159222"/>
              <a:ext cx="717200" cy="2387127"/>
            </a:xfrm>
            <a:prstGeom prst="rect">
              <a:avLst/>
            </a:prstGeom>
          </p:spPr>
        </p:pic>
        <p:pic>
          <p:nvPicPr>
            <p:cNvPr id="13" name="Picture 12">
              <a:extLst>
                <a:ext uri="{FF2B5EF4-FFF2-40B4-BE49-F238E27FC236}">
                  <a16:creationId xmlns:a16="http://schemas.microsoft.com/office/drawing/2014/main" id="{BEEFEDE1-F21F-43D3-9100-6FF25B312992}"/>
                </a:ext>
              </a:extLst>
            </p:cNvPr>
            <p:cNvPicPr>
              <a:picLocks noChangeAspect="1"/>
            </p:cNvPicPr>
            <p:nvPr/>
          </p:nvPicPr>
          <p:blipFill rotWithShape="1">
            <a:blip r:embed="rId6"/>
            <a:srcRect l="16295" r="75426"/>
            <a:stretch/>
          </p:blipFill>
          <p:spPr>
            <a:xfrm>
              <a:off x="1986442" y="159222"/>
              <a:ext cx="895351" cy="2387127"/>
            </a:xfrm>
            <a:prstGeom prst="rect">
              <a:avLst/>
            </a:prstGeom>
          </p:spPr>
        </p:pic>
        <p:pic>
          <p:nvPicPr>
            <p:cNvPr id="14" name="Picture 13">
              <a:extLst>
                <a:ext uri="{FF2B5EF4-FFF2-40B4-BE49-F238E27FC236}">
                  <a16:creationId xmlns:a16="http://schemas.microsoft.com/office/drawing/2014/main" id="{9B426876-F3A8-4C64-8F8D-6047DAF201B0}"/>
                </a:ext>
              </a:extLst>
            </p:cNvPr>
            <p:cNvPicPr>
              <a:picLocks noChangeAspect="1"/>
            </p:cNvPicPr>
            <p:nvPr/>
          </p:nvPicPr>
          <p:blipFill rotWithShape="1">
            <a:blip r:embed="rId6"/>
            <a:srcRect l="24694" r="68674"/>
            <a:stretch/>
          </p:blipFill>
          <p:spPr>
            <a:xfrm>
              <a:off x="2881793" y="159222"/>
              <a:ext cx="717199" cy="2387127"/>
            </a:xfrm>
            <a:prstGeom prst="rect">
              <a:avLst/>
            </a:prstGeom>
          </p:spPr>
        </p:pic>
        <p:pic>
          <p:nvPicPr>
            <p:cNvPr id="15" name="Picture 14">
              <a:extLst>
                <a:ext uri="{FF2B5EF4-FFF2-40B4-BE49-F238E27FC236}">
                  <a16:creationId xmlns:a16="http://schemas.microsoft.com/office/drawing/2014/main" id="{9B3E573E-F57A-40ED-B4AD-A65127FEDD44}"/>
                </a:ext>
              </a:extLst>
            </p:cNvPr>
            <p:cNvPicPr>
              <a:picLocks noChangeAspect="1"/>
            </p:cNvPicPr>
            <p:nvPr/>
          </p:nvPicPr>
          <p:blipFill rotWithShape="1">
            <a:blip r:embed="rId6"/>
            <a:srcRect l="30270" r="62567"/>
            <a:stretch/>
          </p:blipFill>
          <p:spPr>
            <a:xfrm>
              <a:off x="3598993" y="159222"/>
              <a:ext cx="774700" cy="2387127"/>
            </a:xfrm>
            <a:prstGeom prst="rect">
              <a:avLst/>
            </a:prstGeom>
          </p:spPr>
        </p:pic>
        <p:pic>
          <p:nvPicPr>
            <p:cNvPr id="16" name="Picture 15">
              <a:extLst>
                <a:ext uri="{FF2B5EF4-FFF2-40B4-BE49-F238E27FC236}">
                  <a16:creationId xmlns:a16="http://schemas.microsoft.com/office/drawing/2014/main" id="{52E168F0-B929-46BC-9D90-469CCD75D018}"/>
                </a:ext>
              </a:extLst>
            </p:cNvPr>
            <p:cNvPicPr>
              <a:picLocks noChangeAspect="1"/>
            </p:cNvPicPr>
            <p:nvPr/>
          </p:nvPicPr>
          <p:blipFill rotWithShape="1">
            <a:blip r:embed="rId6"/>
            <a:srcRect l="35198" r="58036"/>
            <a:stretch/>
          </p:blipFill>
          <p:spPr>
            <a:xfrm>
              <a:off x="4373693" y="159222"/>
              <a:ext cx="731707" cy="2387127"/>
            </a:xfrm>
            <a:prstGeom prst="rect">
              <a:avLst/>
            </a:prstGeom>
          </p:spPr>
        </p:pic>
        <p:pic>
          <p:nvPicPr>
            <p:cNvPr id="17" name="Picture 16">
              <a:extLst>
                <a:ext uri="{FF2B5EF4-FFF2-40B4-BE49-F238E27FC236}">
                  <a16:creationId xmlns:a16="http://schemas.microsoft.com/office/drawing/2014/main" id="{8F1E1ED7-5AC6-49A8-8942-C707E5518727}"/>
                </a:ext>
              </a:extLst>
            </p:cNvPr>
            <p:cNvPicPr>
              <a:picLocks noChangeAspect="1"/>
            </p:cNvPicPr>
            <p:nvPr/>
          </p:nvPicPr>
          <p:blipFill rotWithShape="1">
            <a:blip r:embed="rId6"/>
            <a:srcRect l="43505" r="50269"/>
            <a:stretch/>
          </p:blipFill>
          <p:spPr>
            <a:xfrm>
              <a:off x="5105400" y="159222"/>
              <a:ext cx="673100" cy="2387127"/>
            </a:xfrm>
            <a:prstGeom prst="rect">
              <a:avLst/>
            </a:prstGeom>
          </p:spPr>
        </p:pic>
        <p:pic>
          <p:nvPicPr>
            <p:cNvPr id="18" name="Picture 17">
              <a:extLst>
                <a:ext uri="{FF2B5EF4-FFF2-40B4-BE49-F238E27FC236}">
                  <a16:creationId xmlns:a16="http://schemas.microsoft.com/office/drawing/2014/main" id="{6FD75A85-2304-4CE1-9CE6-B335C1E072C6}"/>
                </a:ext>
              </a:extLst>
            </p:cNvPr>
            <p:cNvPicPr>
              <a:picLocks noChangeAspect="1"/>
            </p:cNvPicPr>
            <p:nvPr/>
          </p:nvPicPr>
          <p:blipFill rotWithShape="1">
            <a:blip r:embed="rId6"/>
            <a:srcRect l="47867" r="44144"/>
            <a:stretch/>
          </p:blipFill>
          <p:spPr>
            <a:xfrm>
              <a:off x="5778500" y="159222"/>
              <a:ext cx="863600" cy="2387127"/>
            </a:xfrm>
            <a:prstGeom prst="rect">
              <a:avLst/>
            </a:prstGeom>
          </p:spPr>
        </p:pic>
        <p:pic>
          <p:nvPicPr>
            <p:cNvPr id="20" name="Picture 19">
              <a:extLst>
                <a:ext uri="{FF2B5EF4-FFF2-40B4-BE49-F238E27FC236}">
                  <a16:creationId xmlns:a16="http://schemas.microsoft.com/office/drawing/2014/main" id="{2508049D-5EEC-4225-BBA9-FD25E12A6446}"/>
                </a:ext>
              </a:extLst>
            </p:cNvPr>
            <p:cNvPicPr>
              <a:picLocks noChangeAspect="1"/>
            </p:cNvPicPr>
            <p:nvPr/>
          </p:nvPicPr>
          <p:blipFill rotWithShape="1">
            <a:blip r:embed="rId6"/>
            <a:srcRect l="53995" r="39778"/>
            <a:stretch/>
          </p:blipFill>
          <p:spPr>
            <a:xfrm>
              <a:off x="6642100" y="159222"/>
              <a:ext cx="673100" cy="2387127"/>
            </a:xfrm>
            <a:prstGeom prst="rect">
              <a:avLst/>
            </a:prstGeom>
          </p:spPr>
        </p:pic>
        <p:pic>
          <p:nvPicPr>
            <p:cNvPr id="21" name="Picture 20">
              <a:extLst>
                <a:ext uri="{FF2B5EF4-FFF2-40B4-BE49-F238E27FC236}">
                  <a16:creationId xmlns:a16="http://schemas.microsoft.com/office/drawing/2014/main" id="{29DCFD5A-6EF3-442B-BB9F-B1827F6CC337}"/>
                </a:ext>
              </a:extLst>
            </p:cNvPr>
            <p:cNvPicPr>
              <a:picLocks noChangeAspect="1"/>
            </p:cNvPicPr>
            <p:nvPr/>
          </p:nvPicPr>
          <p:blipFill rotWithShape="1">
            <a:blip r:embed="rId6"/>
            <a:srcRect l="62067" r="31706"/>
            <a:stretch/>
          </p:blipFill>
          <p:spPr>
            <a:xfrm>
              <a:off x="7315199" y="159222"/>
              <a:ext cx="673100" cy="2387127"/>
            </a:xfrm>
            <a:prstGeom prst="rect">
              <a:avLst/>
            </a:prstGeom>
          </p:spPr>
        </p:pic>
        <p:pic>
          <p:nvPicPr>
            <p:cNvPr id="22" name="Picture 21">
              <a:extLst>
                <a:ext uri="{FF2B5EF4-FFF2-40B4-BE49-F238E27FC236}">
                  <a16:creationId xmlns:a16="http://schemas.microsoft.com/office/drawing/2014/main" id="{24A81596-2E9A-4FEF-AC0C-C529E3EED221}"/>
                </a:ext>
              </a:extLst>
            </p:cNvPr>
            <p:cNvPicPr>
              <a:picLocks noChangeAspect="1"/>
            </p:cNvPicPr>
            <p:nvPr/>
          </p:nvPicPr>
          <p:blipFill rotWithShape="1">
            <a:blip r:embed="rId6"/>
            <a:srcRect l="68528" r="25187"/>
            <a:stretch/>
          </p:blipFill>
          <p:spPr>
            <a:xfrm>
              <a:off x="8026399" y="159222"/>
              <a:ext cx="679452" cy="2387127"/>
            </a:xfrm>
            <a:prstGeom prst="rect">
              <a:avLst/>
            </a:prstGeom>
          </p:spPr>
        </p:pic>
        <p:pic>
          <p:nvPicPr>
            <p:cNvPr id="23" name="Picture 22">
              <a:extLst>
                <a:ext uri="{FF2B5EF4-FFF2-40B4-BE49-F238E27FC236}">
                  <a16:creationId xmlns:a16="http://schemas.microsoft.com/office/drawing/2014/main" id="{6D7BA973-75B2-4C22-B664-94EEC2EDD3E2}"/>
                </a:ext>
              </a:extLst>
            </p:cNvPr>
            <p:cNvPicPr>
              <a:picLocks noChangeAspect="1"/>
            </p:cNvPicPr>
            <p:nvPr/>
          </p:nvPicPr>
          <p:blipFill rotWithShape="1">
            <a:blip r:embed="rId6"/>
            <a:srcRect l="72629" r="18726"/>
            <a:stretch/>
          </p:blipFill>
          <p:spPr>
            <a:xfrm>
              <a:off x="8820151" y="159222"/>
              <a:ext cx="934558" cy="2387127"/>
            </a:xfrm>
            <a:prstGeom prst="rect">
              <a:avLst/>
            </a:prstGeom>
          </p:spPr>
        </p:pic>
        <p:pic>
          <p:nvPicPr>
            <p:cNvPr id="24" name="Picture 23">
              <a:extLst>
                <a:ext uri="{FF2B5EF4-FFF2-40B4-BE49-F238E27FC236}">
                  <a16:creationId xmlns:a16="http://schemas.microsoft.com/office/drawing/2014/main" id="{3F5960E8-343F-4CC1-A556-DD0106969965}"/>
                </a:ext>
              </a:extLst>
            </p:cNvPr>
            <p:cNvPicPr>
              <a:picLocks noChangeAspect="1"/>
            </p:cNvPicPr>
            <p:nvPr/>
          </p:nvPicPr>
          <p:blipFill rotWithShape="1">
            <a:blip r:embed="rId6"/>
            <a:srcRect l="72992" r="25952"/>
            <a:stretch/>
          </p:blipFill>
          <p:spPr>
            <a:xfrm>
              <a:off x="8705851" y="159222"/>
              <a:ext cx="114300" cy="2387127"/>
            </a:xfrm>
            <a:prstGeom prst="rect">
              <a:avLst/>
            </a:prstGeom>
          </p:spPr>
        </p:pic>
        <p:pic>
          <p:nvPicPr>
            <p:cNvPr id="25" name="Picture 24">
              <a:extLst>
                <a:ext uri="{FF2B5EF4-FFF2-40B4-BE49-F238E27FC236}">
                  <a16:creationId xmlns:a16="http://schemas.microsoft.com/office/drawing/2014/main" id="{51B4DD75-9B67-4E06-8E89-3ADFB55D1F41}"/>
                </a:ext>
              </a:extLst>
            </p:cNvPr>
            <p:cNvPicPr>
              <a:picLocks noChangeAspect="1"/>
            </p:cNvPicPr>
            <p:nvPr/>
          </p:nvPicPr>
          <p:blipFill rotWithShape="1">
            <a:blip r:embed="rId6"/>
            <a:srcRect l="74754" r="21027"/>
            <a:stretch/>
          </p:blipFill>
          <p:spPr>
            <a:xfrm>
              <a:off x="9754709" y="159222"/>
              <a:ext cx="456091" cy="2387127"/>
            </a:xfrm>
            <a:prstGeom prst="rect">
              <a:avLst/>
            </a:prstGeom>
          </p:spPr>
        </p:pic>
        <p:pic>
          <p:nvPicPr>
            <p:cNvPr id="26" name="Picture 25">
              <a:extLst>
                <a:ext uri="{FF2B5EF4-FFF2-40B4-BE49-F238E27FC236}">
                  <a16:creationId xmlns:a16="http://schemas.microsoft.com/office/drawing/2014/main" id="{52AAEA38-DD0D-48E6-B8E6-19541B973C33}"/>
                </a:ext>
              </a:extLst>
            </p:cNvPr>
            <p:cNvPicPr>
              <a:picLocks noChangeAspect="1"/>
            </p:cNvPicPr>
            <p:nvPr/>
          </p:nvPicPr>
          <p:blipFill rotWithShape="1">
            <a:blip r:embed="rId6"/>
            <a:srcRect l="87088" r="8458"/>
            <a:stretch/>
          </p:blipFill>
          <p:spPr>
            <a:xfrm>
              <a:off x="10205559" y="159222"/>
              <a:ext cx="481491" cy="2387127"/>
            </a:xfrm>
            <a:prstGeom prst="rect">
              <a:avLst/>
            </a:prstGeom>
          </p:spPr>
        </p:pic>
        <p:pic>
          <p:nvPicPr>
            <p:cNvPr id="27" name="Picture 26">
              <a:extLst>
                <a:ext uri="{FF2B5EF4-FFF2-40B4-BE49-F238E27FC236}">
                  <a16:creationId xmlns:a16="http://schemas.microsoft.com/office/drawing/2014/main" id="{63B0125B-7AE9-4D42-BA27-C2128382DDAB}"/>
                </a:ext>
              </a:extLst>
            </p:cNvPr>
            <p:cNvPicPr>
              <a:picLocks noChangeAspect="1"/>
            </p:cNvPicPr>
            <p:nvPr/>
          </p:nvPicPr>
          <p:blipFill rotWithShape="1">
            <a:blip r:embed="rId6"/>
            <a:srcRect l="93422" r="1878"/>
            <a:stretch/>
          </p:blipFill>
          <p:spPr>
            <a:xfrm>
              <a:off x="10687049" y="159222"/>
              <a:ext cx="508001" cy="2387127"/>
            </a:xfrm>
            <a:prstGeom prst="rect">
              <a:avLst/>
            </a:prstGeom>
          </p:spPr>
        </p:pic>
      </p:grpSp>
      <p:grpSp>
        <p:nvGrpSpPr>
          <p:cNvPr id="42" name="Group 41">
            <a:extLst>
              <a:ext uri="{FF2B5EF4-FFF2-40B4-BE49-F238E27FC236}">
                <a16:creationId xmlns:a16="http://schemas.microsoft.com/office/drawing/2014/main" id="{08996EE8-93A7-4E82-8B98-677CD9AC0BFC}"/>
              </a:ext>
            </a:extLst>
          </p:cNvPr>
          <p:cNvGrpSpPr/>
          <p:nvPr/>
        </p:nvGrpSpPr>
        <p:grpSpPr>
          <a:xfrm>
            <a:off x="3374072" y="4105637"/>
            <a:ext cx="2202442" cy="2752362"/>
            <a:chOff x="4124698" y="2964312"/>
            <a:chExt cx="2202442" cy="2752362"/>
          </a:xfrm>
        </p:grpSpPr>
        <p:sp>
          <p:nvSpPr>
            <p:cNvPr id="32" name="TextBox 31">
              <a:extLst>
                <a:ext uri="{FF2B5EF4-FFF2-40B4-BE49-F238E27FC236}">
                  <a16:creationId xmlns:a16="http://schemas.microsoft.com/office/drawing/2014/main" id="{2EB57ADD-7787-45F8-9949-DF143B42A7FE}"/>
                </a:ext>
              </a:extLst>
            </p:cNvPr>
            <p:cNvSpPr txBox="1"/>
            <p:nvPr/>
          </p:nvSpPr>
          <p:spPr>
            <a:xfrm>
              <a:off x="4358672" y="5347342"/>
              <a:ext cx="761747" cy="369332"/>
            </a:xfrm>
            <a:prstGeom prst="rect">
              <a:avLst/>
            </a:prstGeom>
            <a:noFill/>
          </p:spPr>
          <p:txBody>
            <a:bodyPr wrap="none" rtlCol="0">
              <a:spAutoFit/>
            </a:bodyPr>
            <a:lstStyle/>
            <a:p>
              <a:r>
                <a:rPr lang="en-US" b="1">
                  <a:solidFill>
                    <a:schemeClr val="accent2"/>
                  </a:solidFill>
                  <a:effectLst>
                    <a:glow rad="63500">
                      <a:schemeClr val="tx2">
                        <a:lumMod val="20000"/>
                        <a:lumOff val="80000"/>
                      </a:schemeClr>
                    </a:glow>
                  </a:effectLst>
                </a:rPr>
                <a:t>1,680</a:t>
              </a:r>
            </a:p>
          </p:txBody>
        </p:sp>
        <p:sp>
          <p:nvSpPr>
            <p:cNvPr id="33" name="TextBox 32">
              <a:extLst>
                <a:ext uri="{FF2B5EF4-FFF2-40B4-BE49-F238E27FC236}">
                  <a16:creationId xmlns:a16="http://schemas.microsoft.com/office/drawing/2014/main" id="{834F1C3E-A25D-4450-97D3-711147AEB8C2}"/>
                </a:ext>
              </a:extLst>
            </p:cNvPr>
            <p:cNvSpPr txBox="1"/>
            <p:nvPr/>
          </p:nvSpPr>
          <p:spPr>
            <a:xfrm>
              <a:off x="5265452" y="5347342"/>
              <a:ext cx="761747" cy="369332"/>
            </a:xfrm>
            <a:prstGeom prst="rect">
              <a:avLst/>
            </a:prstGeom>
            <a:noFill/>
          </p:spPr>
          <p:txBody>
            <a:bodyPr wrap="none" rtlCol="0">
              <a:spAutoFit/>
            </a:bodyPr>
            <a:lstStyle/>
            <a:p>
              <a:r>
                <a:rPr lang="en-US" b="1">
                  <a:solidFill>
                    <a:schemeClr val="accent1"/>
                  </a:solidFill>
                  <a:effectLst>
                    <a:glow rad="63500">
                      <a:schemeClr val="tx2">
                        <a:lumMod val="20000"/>
                        <a:lumOff val="80000"/>
                      </a:schemeClr>
                    </a:glow>
                  </a:effectLst>
                </a:rPr>
                <a:t>1,516</a:t>
              </a:r>
            </a:p>
          </p:txBody>
        </p:sp>
        <p:cxnSp>
          <p:nvCxnSpPr>
            <p:cNvPr id="35" name="Straight Connector 34">
              <a:extLst>
                <a:ext uri="{FF2B5EF4-FFF2-40B4-BE49-F238E27FC236}">
                  <a16:creationId xmlns:a16="http://schemas.microsoft.com/office/drawing/2014/main" id="{3BD1EB9A-A2D2-41CD-A577-89E5A2B753D9}"/>
                </a:ext>
              </a:extLst>
            </p:cNvPr>
            <p:cNvCxnSpPr>
              <a:cxnSpLocks/>
            </p:cNvCxnSpPr>
            <p:nvPr/>
          </p:nvCxnSpPr>
          <p:spPr>
            <a:xfrm flipH="1" flipV="1">
              <a:off x="5646476" y="2970662"/>
              <a:ext cx="124404" cy="1327018"/>
            </a:xfrm>
            <a:prstGeom prst="line">
              <a:avLst/>
            </a:prstGeom>
            <a:ln w="3175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FCFFA9E-CF42-41F3-B152-C0904DBBCB1F}"/>
                </a:ext>
              </a:extLst>
            </p:cNvPr>
            <p:cNvCxnSpPr>
              <a:cxnSpLocks/>
            </p:cNvCxnSpPr>
            <p:nvPr/>
          </p:nvCxnSpPr>
          <p:spPr>
            <a:xfrm flipV="1">
              <a:off x="4888706" y="2968281"/>
              <a:ext cx="753801" cy="1261613"/>
            </a:xfrm>
            <a:prstGeom prst="line">
              <a:avLst/>
            </a:prstGeom>
            <a:ln w="3175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0EB1A52-4BC3-4ABF-8065-B3A5F7B53ED1}"/>
                </a:ext>
              </a:extLst>
            </p:cNvPr>
            <p:cNvCxnSpPr>
              <a:cxnSpLocks/>
            </p:cNvCxnSpPr>
            <p:nvPr/>
          </p:nvCxnSpPr>
          <p:spPr>
            <a:xfrm flipH="1" flipV="1">
              <a:off x="5646476" y="2964312"/>
              <a:ext cx="127218" cy="1337296"/>
            </a:xfrm>
            <a:prstGeom prst="line">
              <a:avLst/>
            </a:prstGeom>
            <a:ln w="31750">
              <a:solidFill>
                <a:schemeClr val="tx1"/>
              </a:solidFill>
              <a:tailEnd type="oval" w="lg" len="lg"/>
            </a:ln>
            <a:effectLst/>
          </p:spPr>
          <p:style>
            <a:lnRef idx="1">
              <a:schemeClr val="accent1"/>
            </a:lnRef>
            <a:fillRef idx="0">
              <a:schemeClr val="accent1"/>
            </a:fillRef>
            <a:effectRef idx="0">
              <a:schemeClr val="accent1"/>
            </a:effectRef>
            <a:fontRef idx="minor">
              <a:schemeClr val="tx1"/>
            </a:fontRef>
          </p:style>
        </p:cxnSp>
        <p:pic>
          <p:nvPicPr>
            <p:cNvPr id="29" name="Graphic 28" descr="Walk">
              <a:extLst>
                <a:ext uri="{FF2B5EF4-FFF2-40B4-BE49-F238E27FC236}">
                  <a16:creationId xmlns:a16="http://schemas.microsoft.com/office/drawing/2014/main" id="{FA948C7D-5B3A-49AB-8BD6-A652123B04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24698" y="4023248"/>
              <a:ext cx="1371600" cy="1371600"/>
            </a:xfrm>
            <a:prstGeom prst="rect">
              <a:avLst/>
            </a:prstGeom>
            <a:effectLst>
              <a:glow rad="63500">
                <a:schemeClr val="tx2">
                  <a:lumMod val="20000"/>
                  <a:lumOff val="80000"/>
                  <a:alpha val="75000"/>
                </a:schemeClr>
              </a:glow>
            </a:effectLst>
          </p:spPr>
        </p:pic>
        <p:pic>
          <p:nvPicPr>
            <p:cNvPr id="31" name="Graphic 30" descr="Walk">
              <a:extLst>
                <a:ext uri="{FF2B5EF4-FFF2-40B4-BE49-F238E27FC236}">
                  <a16:creationId xmlns:a16="http://schemas.microsoft.com/office/drawing/2014/main" id="{DB451A25-2905-4ABE-92FE-8485834956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92700" y="4160408"/>
              <a:ext cx="1234440" cy="1234440"/>
            </a:xfrm>
            <a:prstGeom prst="rect">
              <a:avLst/>
            </a:prstGeom>
            <a:effectLst>
              <a:glow rad="63500">
                <a:schemeClr val="tx2">
                  <a:lumMod val="20000"/>
                  <a:lumOff val="80000"/>
                  <a:alpha val="75000"/>
                </a:schemeClr>
              </a:glow>
            </a:effectLst>
          </p:spPr>
        </p:pic>
      </p:grpSp>
      <p:sp>
        <p:nvSpPr>
          <p:cNvPr id="44" name="TextBox 43">
            <a:extLst>
              <a:ext uri="{FF2B5EF4-FFF2-40B4-BE49-F238E27FC236}">
                <a16:creationId xmlns:a16="http://schemas.microsoft.com/office/drawing/2014/main" id="{A3914C3B-325A-4176-87AC-2FD81E8856C1}"/>
              </a:ext>
            </a:extLst>
          </p:cNvPr>
          <p:cNvSpPr txBox="1"/>
          <p:nvPr/>
        </p:nvSpPr>
        <p:spPr>
          <a:xfrm>
            <a:off x="10601523" y="5171160"/>
            <a:ext cx="569387" cy="369332"/>
          </a:xfrm>
          <a:prstGeom prst="rect">
            <a:avLst/>
          </a:prstGeom>
          <a:noFill/>
        </p:spPr>
        <p:txBody>
          <a:bodyPr wrap="none" rtlCol="0">
            <a:spAutoFit/>
          </a:bodyPr>
          <a:lstStyle/>
          <a:p>
            <a:r>
              <a:rPr lang="en-US" b="1">
                <a:solidFill>
                  <a:schemeClr val="accent2"/>
                </a:solidFill>
                <a:effectLst>
                  <a:glow rad="63500">
                    <a:schemeClr val="tx2">
                      <a:lumMod val="20000"/>
                      <a:lumOff val="80000"/>
                    </a:schemeClr>
                  </a:glow>
                </a:effectLst>
              </a:rPr>
              <a:t>170</a:t>
            </a:r>
          </a:p>
        </p:txBody>
      </p:sp>
      <p:sp>
        <p:nvSpPr>
          <p:cNvPr id="45" name="TextBox 44">
            <a:extLst>
              <a:ext uri="{FF2B5EF4-FFF2-40B4-BE49-F238E27FC236}">
                <a16:creationId xmlns:a16="http://schemas.microsoft.com/office/drawing/2014/main" id="{1150E7EA-435B-4F72-913B-A3174C7DE3CA}"/>
              </a:ext>
            </a:extLst>
          </p:cNvPr>
          <p:cNvSpPr txBox="1"/>
          <p:nvPr/>
        </p:nvSpPr>
        <p:spPr>
          <a:xfrm>
            <a:off x="10990756" y="5167483"/>
            <a:ext cx="569387" cy="369332"/>
          </a:xfrm>
          <a:prstGeom prst="rect">
            <a:avLst/>
          </a:prstGeom>
          <a:noFill/>
        </p:spPr>
        <p:txBody>
          <a:bodyPr wrap="none" rtlCol="0">
            <a:spAutoFit/>
          </a:bodyPr>
          <a:lstStyle/>
          <a:p>
            <a:r>
              <a:rPr lang="en-US" b="1">
                <a:solidFill>
                  <a:schemeClr val="accent1"/>
                </a:solidFill>
                <a:effectLst>
                  <a:glow rad="63500">
                    <a:schemeClr val="tx2">
                      <a:lumMod val="20000"/>
                      <a:lumOff val="80000"/>
                    </a:schemeClr>
                  </a:glow>
                </a:effectLst>
              </a:rPr>
              <a:t>160</a:t>
            </a:r>
          </a:p>
        </p:txBody>
      </p:sp>
      <p:cxnSp>
        <p:nvCxnSpPr>
          <p:cNvPr id="46" name="Straight Connector 45">
            <a:extLst>
              <a:ext uri="{FF2B5EF4-FFF2-40B4-BE49-F238E27FC236}">
                <a16:creationId xmlns:a16="http://schemas.microsoft.com/office/drawing/2014/main" id="{0F5F11E2-515A-49F0-989C-483205E3A2E6}"/>
              </a:ext>
            </a:extLst>
          </p:cNvPr>
          <p:cNvCxnSpPr>
            <a:cxnSpLocks/>
          </p:cNvCxnSpPr>
          <p:nvPr/>
        </p:nvCxnSpPr>
        <p:spPr>
          <a:xfrm flipH="1" flipV="1">
            <a:off x="10930104" y="4107211"/>
            <a:ext cx="352259" cy="904889"/>
          </a:xfrm>
          <a:prstGeom prst="line">
            <a:avLst/>
          </a:prstGeom>
          <a:ln w="1270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2DEA6C-17DB-4275-985B-207B9D3C4BF3}"/>
              </a:ext>
            </a:extLst>
          </p:cNvPr>
          <p:cNvCxnSpPr>
            <a:cxnSpLocks/>
          </p:cNvCxnSpPr>
          <p:nvPr/>
        </p:nvCxnSpPr>
        <p:spPr>
          <a:xfrm flipV="1">
            <a:off x="10924389" y="4111656"/>
            <a:ext cx="10160" cy="882650"/>
          </a:xfrm>
          <a:prstGeom prst="line">
            <a:avLst/>
          </a:prstGeom>
          <a:ln w="1270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33460D3-B0DF-45B3-9532-DCDD2B439A43}"/>
              </a:ext>
            </a:extLst>
          </p:cNvPr>
          <p:cNvCxnSpPr>
            <a:cxnSpLocks/>
          </p:cNvCxnSpPr>
          <p:nvPr/>
        </p:nvCxnSpPr>
        <p:spPr>
          <a:xfrm flipH="1" flipV="1">
            <a:off x="10932918" y="4111139"/>
            <a:ext cx="344682" cy="896198"/>
          </a:xfrm>
          <a:prstGeom prst="line">
            <a:avLst/>
          </a:prstGeom>
          <a:ln w="12700">
            <a:solidFill>
              <a:schemeClr val="tx1"/>
            </a:solidFill>
            <a:tailEnd type="oval" w="lg" len="lg"/>
          </a:ln>
          <a:effectLst/>
        </p:spPr>
        <p:style>
          <a:lnRef idx="1">
            <a:schemeClr val="accent1"/>
          </a:lnRef>
          <a:fillRef idx="0">
            <a:schemeClr val="accent1"/>
          </a:fillRef>
          <a:effectRef idx="0">
            <a:schemeClr val="accent1"/>
          </a:effectRef>
          <a:fontRef idx="minor">
            <a:schemeClr val="tx1"/>
          </a:fontRef>
        </p:style>
      </p:cxnSp>
      <p:pic>
        <p:nvPicPr>
          <p:cNvPr id="49" name="Graphic 48" descr="Walk">
            <a:extLst>
              <a:ext uri="{FF2B5EF4-FFF2-40B4-BE49-F238E27FC236}">
                <a16:creationId xmlns:a16="http://schemas.microsoft.com/office/drawing/2014/main" id="{0A5A5FB8-9C83-4512-AEE1-B33E80DEED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72362" y="4947204"/>
            <a:ext cx="274320" cy="274320"/>
          </a:xfrm>
          <a:prstGeom prst="rect">
            <a:avLst/>
          </a:prstGeom>
          <a:effectLst>
            <a:glow rad="63500">
              <a:schemeClr val="tx2">
                <a:lumMod val="20000"/>
                <a:lumOff val="80000"/>
                <a:alpha val="75000"/>
              </a:schemeClr>
            </a:glow>
          </a:effectLst>
        </p:spPr>
      </p:pic>
      <p:pic>
        <p:nvPicPr>
          <p:cNvPr id="50" name="Graphic 49" descr="Walk">
            <a:extLst>
              <a:ext uri="{FF2B5EF4-FFF2-40B4-BE49-F238E27FC236}">
                <a16:creationId xmlns:a16="http://schemas.microsoft.com/office/drawing/2014/main" id="{14550561-3C2C-49BD-9BBD-B6D45274B3C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47434" y="4967137"/>
            <a:ext cx="256032" cy="256032"/>
          </a:xfrm>
          <a:prstGeom prst="rect">
            <a:avLst/>
          </a:prstGeom>
          <a:effectLst>
            <a:glow rad="63500">
              <a:schemeClr val="tx2">
                <a:lumMod val="20000"/>
                <a:lumOff val="80000"/>
                <a:alpha val="75000"/>
              </a:schemeClr>
            </a:glow>
          </a:effectLst>
        </p:spPr>
      </p:pic>
      <p:grpSp>
        <p:nvGrpSpPr>
          <p:cNvPr id="56" name="Group 55">
            <a:extLst>
              <a:ext uri="{FF2B5EF4-FFF2-40B4-BE49-F238E27FC236}">
                <a16:creationId xmlns:a16="http://schemas.microsoft.com/office/drawing/2014/main" id="{2D60216A-7F0F-40DA-BA65-BD257CC85365}"/>
              </a:ext>
            </a:extLst>
          </p:cNvPr>
          <p:cNvGrpSpPr/>
          <p:nvPr/>
        </p:nvGrpSpPr>
        <p:grpSpPr>
          <a:xfrm>
            <a:off x="5279386" y="4108812"/>
            <a:ext cx="1645584" cy="2450421"/>
            <a:chOff x="4223758" y="3138898"/>
            <a:chExt cx="1645584" cy="2450421"/>
          </a:xfrm>
        </p:grpSpPr>
        <p:sp>
          <p:nvSpPr>
            <p:cNvPr id="57" name="TextBox 56">
              <a:extLst>
                <a:ext uri="{FF2B5EF4-FFF2-40B4-BE49-F238E27FC236}">
                  <a16:creationId xmlns:a16="http://schemas.microsoft.com/office/drawing/2014/main" id="{19F3343D-C148-490E-B871-20D5CD5A5104}"/>
                </a:ext>
              </a:extLst>
            </p:cNvPr>
            <p:cNvSpPr txBox="1"/>
            <p:nvPr/>
          </p:nvSpPr>
          <p:spPr>
            <a:xfrm>
              <a:off x="4358672" y="5219987"/>
              <a:ext cx="761747" cy="369332"/>
            </a:xfrm>
            <a:prstGeom prst="rect">
              <a:avLst/>
            </a:prstGeom>
            <a:noFill/>
          </p:spPr>
          <p:txBody>
            <a:bodyPr wrap="none" rtlCol="0">
              <a:spAutoFit/>
            </a:bodyPr>
            <a:lstStyle/>
            <a:p>
              <a:r>
                <a:rPr lang="en-US" b="1">
                  <a:solidFill>
                    <a:schemeClr val="accent2"/>
                  </a:solidFill>
                  <a:effectLst>
                    <a:glow rad="63500">
                      <a:schemeClr val="tx2">
                        <a:lumMod val="20000"/>
                        <a:lumOff val="80000"/>
                      </a:schemeClr>
                    </a:glow>
                  </a:effectLst>
                </a:rPr>
                <a:t>1,471</a:t>
              </a:r>
            </a:p>
          </p:txBody>
        </p:sp>
        <p:sp>
          <p:nvSpPr>
            <p:cNvPr id="58" name="TextBox 57">
              <a:extLst>
                <a:ext uri="{FF2B5EF4-FFF2-40B4-BE49-F238E27FC236}">
                  <a16:creationId xmlns:a16="http://schemas.microsoft.com/office/drawing/2014/main" id="{50800C45-8F17-4854-A533-D0DCB0DED807}"/>
                </a:ext>
              </a:extLst>
            </p:cNvPr>
            <p:cNvSpPr txBox="1"/>
            <p:nvPr/>
          </p:nvSpPr>
          <p:spPr>
            <a:xfrm>
              <a:off x="5265452" y="5219987"/>
              <a:ext cx="569387" cy="369332"/>
            </a:xfrm>
            <a:prstGeom prst="rect">
              <a:avLst/>
            </a:prstGeom>
            <a:noFill/>
          </p:spPr>
          <p:txBody>
            <a:bodyPr wrap="none" rtlCol="0">
              <a:spAutoFit/>
            </a:bodyPr>
            <a:lstStyle/>
            <a:p>
              <a:r>
                <a:rPr lang="en-US" b="1">
                  <a:solidFill>
                    <a:schemeClr val="accent1"/>
                  </a:solidFill>
                  <a:effectLst>
                    <a:glow rad="63500">
                      <a:schemeClr val="tx2">
                        <a:lumMod val="20000"/>
                        <a:lumOff val="80000"/>
                      </a:schemeClr>
                    </a:glow>
                  </a:effectLst>
                </a:rPr>
                <a:t>713</a:t>
              </a:r>
            </a:p>
          </p:txBody>
        </p:sp>
        <p:cxnSp>
          <p:nvCxnSpPr>
            <p:cNvPr id="59" name="Straight Connector 58">
              <a:extLst>
                <a:ext uri="{FF2B5EF4-FFF2-40B4-BE49-F238E27FC236}">
                  <a16:creationId xmlns:a16="http://schemas.microsoft.com/office/drawing/2014/main" id="{C571AA14-9F07-4D2D-B7A6-5667AA5033C3}"/>
                </a:ext>
              </a:extLst>
            </p:cNvPr>
            <p:cNvCxnSpPr>
              <a:cxnSpLocks/>
            </p:cNvCxnSpPr>
            <p:nvPr/>
          </p:nvCxnSpPr>
          <p:spPr>
            <a:xfrm flipH="1" flipV="1">
              <a:off x="4268848" y="3138898"/>
              <a:ext cx="1327149" cy="1612900"/>
            </a:xfrm>
            <a:prstGeom prst="line">
              <a:avLst/>
            </a:prstGeom>
            <a:ln w="3175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13C7A6-F848-47DF-A4CA-F4CF0C8CDBA4}"/>
                </a:ext>
              </a:extLst>
            </p:cNvPr>
            <p:cNvCxnSpPr>
              <a:cxnSpLocks/>
            </p:cNvCxnSpPr>
            <p:nvPr/>
          </p:nvCxnSpPr>
          <p:spPr>
            <a:xfrm flipH="1" flipV="1">
              <a:off x="4268847" y="3138898"/>
              <a:ext cx="617478" cy="1093377"/>
            </a:xfrm>
            <a:prstGeom prst="line">
              <a:avLst/>
            </a:prstGeom>
            <a:ln w="3175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C92C1FF-1AB7-46C2-B531-59085FD5B03C}"/>
                </a:ext>
              </a:extLst>
            </p:cNvPr>
            <p:cNvCxnSpPr>
              <a:cxnSpLocks/>
            </p:cNvCxnSpPr>
            <p:nvPr/>
          </p:nvCxnSpPr>
          <p:spPr>
            <a:xfrm flipH="1" flipV="1">
              <a:off x="4272022" y="3138898"/>
              <a:ext cx="1333500" cy="1625600"/>
            </a:xfrm>
            <a:prstGeom prst="line">
              <a:avLst/>
            </a:prstGeom>
            <a:ln w="31750">
              <a:solidFill>
                <a:schemeClr val="tx1"/>
              </a:solidFill>
              <a:tailEnd type="oval" w="lg" len="lg"/>
            </a:ln>
            <a:effectLst/>
          </p:spPr>
          <p:style>
            <a:lnRef idx="1">
              <a:schemeClr val="accent1"/>
            </a:lnRef>
            <a:fillRef idx="0">
              <a:schemeClr val="accent1"/>
            </a:fillRef>
            <a:effectRef idx="0">
              <a:schemeClr val="accent1"/>
            </a:effectRef>
            <a:fontRef idx="minor">
              <a:schemeClr val="tx1"/>
            </a:fontRef>
          </p:style>
        </p:cxnSp>
        <p:pic>
          <p:nvPicPr>
            <p:cNvPr id="62" name="Graphic 61" descr="Walk">
              <a:extLst>
                <a:ext uri="{FF2B5EF4-FFF2-40B4-BE49-F238E27FC236}">
                  <a16:creationId xmlns:a16="http://schemas.microsoft.com/office/drawing/2014/main" id="{B60882C4-5963-43DA-B486-346EDEA670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23758" y="4091828"/>
              <a:ext cx="1197864" cy="1197864"/>
            </a:xfrm>
            <a:prstGeom prst="rect">
              <a:avLst/>
            </a:prstGeom>
            <a:effectLst>
              <a:glow rad="63500">
                <a:schemeClr val="tx2">
                  <a:lumMod val="20000"/>
                  <a:lumOff val="80000"/>
                  <a:alpha val="75000"/>
                </a:schemeClr>
              </a:glow>
            </a:effectLst>
          </p:spPr>
        </p:pic>
        <p:pic>
          <p:nvPicPr>
            <p:cNvPr id="63" name="Graphic 62" descr="Walk">
              <a:extLst>
                <a:ext uri="{FF2B5EF4-FFF2-40B4-BE49-F238E27FC236}">
                  <a16:creationId xmlns:a16="http://schemas.microsoft.com/office/drawing/2014/main" id="{AEC07367-0D69-4AD6-B4E9-4D6EC1FE7C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84126" y="4684278"/>
              <a:ext cx="585216" cy="585216"/>
            </a:xfrm>
            <a:prstGeom prst="rect">
              <a:avLst/>
            </a:prstGeom>
            <a:effectLst>
              <a:glow rad="63500">
                <a:schemeClr val="tx2">
                  <a:lumMod val="20000"/>
                  <a:lumOff val="80000"/>
                  <a:alpha val="75000"/>
                </a:schemeClr>
              </a:glow>
            </a:effectLst>
          </p:spPr>
        </p:pic>
      </p:grpSp>
      <p:grpSp>
        <p:nvGrpSpPr>
          <p:cNvPr id="72" name="Group 71">
            <a:extLst>
              <a:ext uri="{FF2B5EF4-FFF2-40B4-BE49-F238E27FC236}">
                <a16:creationId xmlns:a16="http://schemas.microsoft.com/office/drawing/2014/main" id="{AFAE8B65-08F6-4791-BA14-F7B7D819933D}"/>
              </a:ext>
            </a:extLst>
          </p:cNvPr>
          <p:cNvGrpSpPr/>
          <p:nvPr/>
        </p:nvGrpSpPr>
        <p:grpSpPr>
          <a:xfrm>
            <a:off x="3300696" y="2826529"/>
            <a:ext cx="1226256" cy="1285458"/>
            <a:chOff x="4693611" y="4407905"/>
            <a:chExt cx="1226256" cy="1285458"/>
          </a:xfrm>
        </p:grpSpPr>
        <p:sp>
          <p:nvSpPr>
            <p:cNvPr id="73" name="TextBox 72">
              <a:extLst>
                <a:ext uri="{FF2B5EF4-FFF2-40B4-BE49-F238E27FC236}">
                  <a16:creationId xmlns:a16="http://schemas.microsoft.com/office/drawing/2014/main" id="{5A0715A8-227B-48EE-A6A3-34375C852F23}"/>
                </a:ext>
              </a:extLst>
            </p:cNvPr>
            <p:cNvSpPr txBox="1"/>
            <p:nvPr/>
          </p:nvSpPr>
          <p:spPr>
            <a:xfrm>
              <a:off x="4729942" y="4407905"/>
              <a:ext cx="569387" cy="369332"/>
            </a:xfrm>
            <a:prstGeom prst="rect">
              <a:avLst/>
            </a:prstGeom>
            <a:noFill/>
          </p:spPr>
          <p:txBody>
            <a:bodyPr wrap="none" rtlCol="0">
              <a:spAutoFit/>
            </a:bodyPr>
            <a:lstStyle/>
            <a:p>
              <a:r>
                <a:rPr lang="en-US" b="1">
                  <a:solidFill>
                    <a:schemeClr val="accent2"/>
                  </a:solidFill>
                  <a:effectLst>
                    <a:glow rad="63500">
                      <a:schemeClr val="tx2">
                        <a:lumMod val="20000"/>
                        <a:lumOff val="80000"/>
                      </a:schemeClr>
                    </a:glow>
                  </a:effectLst>
                </a:rPr>
                <a:t>761</a:t>
              </a:r>
            </a:p>
          </p:txBody>
        </p:sp>
        <p:sp>
          <p:nvSpPr>
            <p:cNvPr id="74" name="TextBox 73">
              <a:extLst>
                <a:ext uri="{FF2B5EF4-FFF2-40B4-BE49-F238E27FC236}">
                  <a16:creationId xmlns:a16="http://schemas.microsoft.com/office/drawing/2014/main" id="{6590D7BE-04A2-4C9B-9E30-26D973FC1A41}"/>
                </a:ext>
              </a:extLst>
            </p:cNvPr>
            <p:cNvSpPr txBox="1"/>
            <p:nvPr/>
          </p:nvSpPr>
          <p:spPr>
            <a:xfrm>
              <a:off x="5265452" y="4407905"/>
              <a:ext cx="569387" cy="369332"/>
            </a:xfrm>
            <a:prstGeom prst="rect">
              <a:avLst/>
            </a:prstGeom>
            <a:noFill/>
          </p:spPr>
          <p:txBody>
            <a:bodyPr wrap="none" rtlCol="0">
              <a:spAutoFit/>
            </a:bodyPr>
            <a:lstStyle/>
            <a:p>
              <a:r>
                <a:rPr lang="en-US" b="1">
                  <a:solidFill>
                    <a:schemeClr val="accent1"/>
                  </a:solidFill>
                  <a:effectLst>
                    <a:glow rad="63500">
                      <a:schemeClr val="tx2">
                        <a:lumMod val="20000"/>
                        <a:lumOff val="80000"/>
                      </a:schemeClr>
                    </a:glow>
                  </a:effectLst>
                </a:rPr>
                <a:t>923</a:t>
              </a:r>
            </a:p>
          </p:txBody>
        </p:sp>
        <p:cxnSp>
          <p:nvCxnSpPr>
            <p:cNvPr id="75" name="Straight Connector 74">
              <a:extLst>
                <a:ext uri="{FF2B5EF4-FFF2-40B4-BE49-F238E27FC236}">
                  <a16:creationId xmlns:a16="http://schemas.microsoft.com/office/drawing/2014/main" id="{68B49CA4-1607-40FA-AB90-C6892CC55FE0}"/>
                </a:ext>
              </a:extLst>
            </p:cNvPr>
            <p:cNvCxnSpPr>
              <a:cxnSpLocks/>
            </p:cNvCxnSpPr>
            <p:nvPr/>
          </p:nvCxnSpPr>
          <p:spPr>
            <a:xfrm flipH="1">
              <a:off x="5300547" y="5343319"/>
              <a:ext cx="333374" cy="347663"/>
            </a:xfrm>
            <a:prstGeom prst="line">
              <a:avLst/>
            </a:prstGeom>
            <a:ln w="3175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1808C0B-9473-444F-9880-3051F9A69383}"/>
                </a:ext>
              </a:extLst>
            </p:cNvPr>
            <p:cNvCxnSpPr>
              <a:cxnSpLocks/>
            </p:cNvCxnSpPr>
            <p:nvPr/>
          </p:nvCxnSpPr>
          <p:spPr>
            <a:xfrm>
              <a:off x="5075915" y="5267913"/>
              <a:ext cx="222250" cy="425450"/>
            </a:xfrm>
            <a:prstGeom prst="line">
              <a:avLst/>
            </a:prstGeom>
            <a:ln w="3175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FD107F-A97F-4A8A-89D4-311A4858AA4B}"/>
                </a:ext>
              </a:extLst>
            </p:cNvPr>
            <p:cNvCxnSpPr>
              <a:cxnSpLocks/>
            </p:cNvCxnSpPr>
            <p:nvPr/>
          </p:nvCxnSpPr>
          <p:spPr>
            <a:xfrm flipH="1">
              <a:off x="5300547" y="5345701"/>
              <a:ext cx="330993" cy="347662"/>
            </a:xfrm>
            <a:prstGeom prst="line">
              <a:avLst/>
            </a:prstGeom>
            <a:ln w="31750">
              <a:solidFill>
                <a:schemeClr val="tx1"/>
              </a:solidFill>
              <a:tailEnd type="oval" w="lg" len="lg"/>
            </a:ln>
            <a:effectLst/>
          </p:spPr>
          <p:style>
            <a:lnRef idx="1">
              <a:schemeClr val="accent1"/>
            </a:lnRef>
            <a:fillRef idx="0">
              <a:schemeClr val="accent1"/>
            </a:fillRef>
            <a:effectRef idx="0">
              <a:schemeClr val="accent1"/>
            </a:effectRef>
            <a:fontRef idx="minor">
              <a:schemeClr val="tx1"/>
            </a:fontRef>
          </p:style>
        </p:cxnSp>
        <p:pic>
          <p:nvPicPr>
            <p:cNvPr id="78" name="Graphic 77" descr="Walk">
              <a:extLst>
                <a:ext uri="{FF2B5EF4-FFF2-40B4-BE49-F238E27FC236}">
                  <a16:creationId xmlns:a16="http://schemas.microsoft.com/office/drawing/2014/main" id="{6130B2C0-8CB8-42ED-B7D4-E40E8C1D31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93611" y="4695610"/>
              <a:ext cx="621792" cy="621792"/>
            </a:xfrm>
            <a:prstGeom prst="rect">
              <a:avLst/>
            </a:prstGeom>
            <a:effectLst>
              <a:glow rad="63500">
                <a:schemeClr val="tx2">
                  <a:lumMod val="20000"/>
                  <a:lumOff val="80000"/>
                  <a:alpha val="75000"/>
                </a:schemeClr>
              </a:glow>
            </a:effectLst>
          </p:spPr>
        </p:pic>
        <p:pic>
          <p:nvPicPr>
            <p:cNvPr id="79" name="Graphic 78" descr="Walk">
              <a:extLst>
                <a:ext uri="{FF2B5EF4-FFF2-40B4-BE49-F238E27FC236}">
                  <a16:creationId xmlns:a16="http://schemas.microsoft.com/office/drawing/2014/main" id="{BCAD8B02-873B-41F6-8ABB-8ABD6B697B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70059" y="4665228"/>
              <a:ext cx="749808" cy="749808"/>
            </a:xfrm>
            <a:prstGeom prst="rect">
              <a:avLst/>
            </a:prstGeom>
            <a:effectLst>
              <a:glow rad="63500">
                <a:schemeClr val="tx2">
                  <a:lumMod val="20000"/>
                  <a:lumOff val="80000"/>
                  <a:alpha val="75000"/>
                </a:schemeClr>
              </a:glow>
            </a:effectLst>
          </p:spPr>
        </p:pic>
      </p:grpSp>
      <p:grpSp>
        <p:nvGrpSpPr>
          <p:cNvPr id="101" name="Group 100">
            <a:extLst>
              <a:ext uri="{FF2B5EF4-FFF2-40B4-BE49-F238E27FC236}">
                <a16:creationId xmlns:a16="http://schemas.microsoft.com/office/drawing/2014/main" id="{6589A705-BFBB-4BBD-99D8-84EA96318D79}"/>
              </a:ext>
            </a:extLst>
          </p:cNvPr>
          <p:cNvGrpSpPr/>
          <p:nvPr/>
        </p:nvGrpSpPr>
        <p:grpSpPr>
          <a:xfrm>
            <a:off x="282380" y="3123032"/>
            <a:ext cx="1104897" cy="988955"/>
            <a:chOff x="1781814" y="2188817"/>
            <a:chExt cx="1104897" cy="988955"/>
          </a:xfrm>
        </p:grpSpPr>
        <p:sp>
          <p:nvSpPr>
            <p:cNvPr id="90" name="TextBox 89">
              <a:extLst>
                <a:ext uri="{FF2B5EF4-FFF2-40B4-BE49-F238E27FC236}">
                  <a16:creationId xmlns:a16="http://schemas.microsoft.com/office/drawing/2014/main" id="{B96ECEDF-1DFC-45F0-A4BC-62C67F44F94A}"/>
                </a:ext>
              </a:extLst>
            </p:cNvPr>
            <p:cNvSpPr txBox="1"/>
            <p:nvPr/>
          </p:nvSpPr>
          <p:spPr>
            <a:xfrm>
              <a:off x="1781814" y="2188817"/>
              <a:ext cx="569387" cy="369332"/>
            </a:xfrm>
            <a:prstGeom prst="rect">
              <a:avLst/>
            </a:prstGeom>
            <a:noFill/>
          </p:spPr>
          <p:txBody>
            <a:bodyPr wrap="none" rtlCol="0">
              <a:spAutoFit/>
            </a:bodyPr>
            <a:lstStyle/>
            <a:p>
              <a:r>
                <a:rPr lang="en-US" b="1">
                  <a:solidFill>
                    <a:schemeClr val="accent2"/>
                  </a:solidFill>
                  <a:effectLst>
                    <a:glow rad="63500">
                      <a:schemeClr val="tx2">
                        <a:lumMod val="20000"/>
                        <a:lumOff val="80000"/>
                      </a:schemeClr>
                    </a:glow>
                  </a:effectLst>
                </a:rPr>
                <a:t>491</a:t>
              </a:r>
            </a:p>
          </p:txBody>
        </p:sp>
        <p:sp>
          <p:nvSpPr>
            <p:cNvPr id="91" name="TextBox 90">
              <a:extLst>
                <a:ext uri="{FF2B5EF4-FFF2-40B4-BE49-F238E27FC236}">
                  <a16:creationId xmlns:a16="http://schemas.microsoft.com/office/drawing/2014/main" id="{EEC97E12-9224-4932-93D0-1A673A0F5E98}"/>
                </a:ext>
              </a:extLst>
            </p:cNvPr>
            <p:cNvSpPr txBox="1"/>
            <p:nvPr/>
          </p:nvSpPr>
          <p:spPr>
            <a:xfrm>
              <a:off x="2317324" y="2188817"/>
              <a:ext cx="569387" cy="369332"/>
            </a:xfrm>
            <a:prstGeom prst="rect">
              <a:avLst/>
            </a:prstGeom>
            <a:noFill/>
          </p:spPr>
          <p:txBody>
            <a:bodyPr wrap="none" rtlCol="0">
              <a:spAutoFit/>
            </a:bodyPr>
            <a:lstStyle/>
            <a:p>
              <a:r>
                <a:rPr lang="en-US" b="1">
                  <a:solidFill>
                    <a:schemeClr val="accent1"/>
                  </a:solidFill>
                  <a:effectLst>
                    <a:glow rad="63500">
                      <a:schemeClr val="tx2">
                        <a:lumMod val="20000"/>
                        <a:lumOff val="80000"/>
                      </a:schemeClr>
                    </a:glow>
                  </a:effectLst>
                </a:rPr>
                <a:t>456</a:t>
              </a:r>
            </a:p>
          </p:txBody>
        </p:sp>
        <p:cxnSp>
          <p:nvCxnSpPr>
            <p:cNvPr id="92" name="Straight Connector 91">
              <a:extLst>
                <a:ext uri="{FF2B5EF4-FFF2-40B4-BE49-F238E27FC236}">
                  <a16:creationId xmlns:a16="http://schemas.microsoft.com/office/drawing/2014/main" id="{AFF3C8B9-8291-4EA4-AD8D-E6C5B506F899}"/>
                </a:ext>
              </a:extLst>
            </p:cNvPr>
            <p:cNvCxnSpPr>
              <a:cxnSpLocks/>
            </p:cNvCxnSpPr>
            <p:nvPr/>
          </p:nvCxnSpPr>
          <p:spPr>
            <a:xfrm flipH="1">
              <a:off x="2204284" y="2855119"/>
              <a:ext cx="248404" cy="322653"/>
            </a:xfrm>
            <a:prstGeom prst="line">
              <a:avLst/>
            </a:prstGeom>
            <a:ln w="1270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B399EA7-4C9D-4219-8B51-DC6DA6CCA05A}"/>
                </a:ext>
              </a:extLst>
            </p:cNvPr>
            <p:cNvCxnSpPr>
              <a:cxnSpLocks/>
            </p:cNvCxnSpPr>
            <p:nvPr/>
          </p:nvCxnSpPr>
          <p:spPr>
            <a:xfrm>
              <a:off x="1993900" y="2860675"/>
              <a:ext cx="207209" cy="317097"/>
            </a:xfrm>
            <a:prstGeom prst="line">
              <a:avLst/>
            </a:prstGeom>
            <a:ln w="1270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B1C96A8-BC61-44B2-A967-6B04A3C02B65}"/>
                </a:ext>
              </a:extLst>
            </p:cNvPr>
            <p:cNvCxnSpPr>
              <a:cxnSpLocks/>
            </p:cNvCxnSpPr>
            <p:nvPr/>
          </p:nvCxnSpPr>
          <p:spPr>
            <a:xfrm flipH="1">
              <a:off x="2204284" y="2851150"/>
              <a:ext cx="253166" cy="326622"/>
            </a:xfrm>
            <a:prstGeom prst="line">
              <a:avLst/>
            </a:prstGeom>
            <a:ln w="12700">
              <a:solidFill>
                <a:schemeClr val="tx1"/>
              </a:solidFill>
              <a:tailEnd type="oval" w="lg" len="lg"/>
            </a:ln>
            <a:effectLst/>
          </p:spPr>
          <p:style>
            <a:lnRef idx="1">
              <a:schemeClr val="accent1"/>
            </a:lnRef>
            <a:fillRef idx="0">
              <a:schemeClr val="accent1"/>
            </a:fillRef>
            <a:effectRef idx="0">
              <a:schemeClr val="accent1"/>
            </a:effectRef>
            <a:fontRef idx="minor">
              <a:schemeClr val="tx1"/>
            </a:fontRef>
          </p:style>
        </p:cxnSp>
        <p:pic>
          <p:nvPicPr>
            <p:cNvPr id="95" name="Graphic 94" descr="Walk">
              <a:extLst>
                <a:ext uri="{FF2B5EF4-FFF2-40B4-BE49-F238E27FC236}">
                  <a16:creationId xmlns:a16="http://schemas.microsoft.com/office/drawing/2014/main" id="{BD886400-65BB-4D52-8ACA-03B17C1ACE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84594" y="2503576"/>
              <a:ext cx="402336" cy="402336"/>
            </a:xfrm>
            <a:prstGeom prst="rect">
              <a:avLst/>
            </a:prstGeom>
            <a:effectLst>
              <a:glow rad="63500">
                <a:schemeClr val="tx2">
                  <a:lumMod val="20000"/>
                  <a:lumOff val="80000"/>
                  <a:alpha val="75000"/>
                </a:schemeClr>
              </a:glow>
            </a:effectLst>
          </p:spPr>
        </p:pic>
        <p:pic>
          <p:nvPicPr>
            <p:cNvPr id="96" name="Graphic 95" descr="Walk">
              <a:extLst>
                <a:ext uri="{FF2B5EF4-FFF2-40B4-BE49-F238E27FC236}">
                  <a16:creationId xmlns:a16="http://schemas.microsoft.com/office/drawing/2014/main" id="{7A0E8C5D-49C3-4D41-8A98-28A8B3B823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61042" y="2514469"/>
              <a:ext cx="374904" cy="374904"/>
            </a:xfrm>
            <a:prstGeom prst="rect">
              <a:avLst/>
            </a:prstGeom>
            <a:effectLst>
              <a:glow rad="63500">
                <a:schemeClr val="tx2">
                  <a:lumMod val="20000"/>
                  <a:lumOff val="80000"/>
                  <a:alpha val="75000"/>
                </a:schemeClr>
              </a:glow>
            </a:effectLst>
          </p:spPr>
        </p:pic>
      </p:grpSp>
      <p:sp>
        <p:nvSpPr>
          <p:cNvPr id="107" name="TextBox 106">
            <a:extLst>
              <a:ext uri="{FF2B5EF4-FFF2-40B4-BE49-F238E27FC236}">
                <a16:creationId xmlns:a16="http://schemas.microsoft.com/office/drawing/2014/main" id="{29D8BAD0-0260-4C07-A6A4-7C5950005EBF}"/>
              </a:ext>
            </a:extLst>
          </p:cNvPr>
          <p:cNvSpPr txBox="1"/>
          <p:nvPr/>
        </p:nvSpPr>
        <p:spPr>
          <a:xfrm>
            <a:off x="505238" y="233766"/>
            <a:ext cx="3853215" cy="707886"/>
          </a:xfrm>
          <a:prstGeom prst="rect">
            <a:avLst/>
          </a:prstGeom>
          <a:solidFill>
            <a:srgbClr val="FFFFFF">
              <a:alpha val="25098"/>
            </a:srgbClr>
          </a:solidFill>
          <a:effectLst/>
        </p:spPr>
        <p:txBody>
          <a:bodyPr wrap="square" rtlCol="0">
            <a:spAutoFit/>
          </a:bodyPr>
          <a:lstStyle/>
          <a:p>
            <a:pPr algn="ctr"/>
            <a:r>
              <a:rPr lang="en-US" sz="2400">
                <a:ln w="0"/>
                <a:effectLst>
                  <a:outerShdw blurRad="38100" dist="19050" dir="2700000" algn="tl" rotWithShape="0">
                    <a:schemeClr val="dk1">
                      <a:alpha val="40000"/>
                    </a:schemeClr>
                  </a:outerShdw>
                </a:effectLst>
              </a:rPr>
              <a:t>Total Pedestrian Crossings </a:t>
            </a:r>
            <a:br>
              <a:rPr lang="en-US" sz="2400">
                <a:ln w="0"/>
                <a:effectLst>
                  <a:outerShdw blurRad="38100" dist="19050" dir="2700000" algn="tl" rotWithShape="0">
                    <a:schemeClr val="dk1">
                      <a:alpha val="40000"/>
                    </a:schemeClr>
                  </a:outerShdw>
                </a:effectLst>
              </a:rPr>
            </a:br>
            <a:r>
              <a:rPr lang="en-US" sz="1600">
                <a:ln w="0"/>
                <a:effectLst>
                  <a:outerShdw blurRad="38100" dist="19050" dir="2700000" algn="tl" rotWithShape="0">
                    <a:schemeClr val="dk1">
                      <a:alpha val="40000"/>
                    </a:schemeClr>
                  </a:outerShdw>
                </a:effectLst>
              </a:rPr>
              <a:t>(AM and PM Peak Hour)*</a:t>
            </a:r>
          </a:p>
        </p:txBody>
      </p:sp>
      <p:sp>
        <p:nvSpPr>
          <p:cNvPr id="108" name="TextBox 107">
            <a:extLst>
              <a:ext uri="{FF2B5EF4-FFF2-40B4-BE49-F238E27FC236}">
                <a16:creationId xmlns:a16="http://schemas.microsoft.com/office/drawing/2014/main" id="{58FFE9E1-A48D-48A4-8A9C-C43783DEDD01}"/>
              </a:ext>
            </a:extLst>
          </p:cNvPr>
          <p:cNvSpPr txBox="1"/>
          <p:nvPr/>
        </p:nvSpPr>
        <p:spPr>
          <a:xfrm>
            <a:off x="-37724" y="6603463"/>
            <a:ext cx="6075159" cy="276999"/>
          </a:xfrm>
          <a:prstGeom prst="rect">
            <a:avLst/>
          </a:prstGeom>
          <a:noFill/>
        </p:spPr>
        <p:txBody>
          <a:bodyPr wrap="square" rtlCol="0">
            <a:spAutoFit/>
          </a:bodyPr>
          <a:lstStyle/>
          <a:p>
            <a:r>
              <a:rPr lang="en-US" sz="1200" b="1" i="1">
                <a:solidFill>
                  <a:schemeClr val="accent1"/>
                </a:solidFill>
                <a:effectLst>
                  <a:glow rad="63500">
                    <a:schemeClr val="bg1"/>
                  </a:glow>
                </a:effectLst>
              </a:rPr>
              <a:t>*Traffic data collected on December 4, 2019</a:t>
            </a:r>
            <a:endParaRPr lang="en-US" sz="1000" b="1" i="1">
              <a:solidFill>
                <a:schemeClr val="accent1"/>
              </a:solidFill>
              <a:effectLst>
                <a:glow rad="63500">
                  <a:schemeClr val="bg1"/>
                </a:glow>
              </a:effectLst>
            </a:endParaRPr>
          </a:p>
        </p:txBody>
      </p:sp>
      <p:grpSp>
        <p:nvGrpSpPr>
          <p:cNvPr id="109" name="Group 108">
            <a:extLst>
              <a:ext uri="{FF2B5EF4-FFF2-40B4-BE49-F238E27FC236}">
                <a16:creationId xmlns:a16="http://schemas.microsoft.com/office/drawing/2014/main" id="{ABB78A9E-FF34-4E46-82F3-AAC6571A0982}"/>
              </a:ext>
            </a:extLst>
          </p:cNvPr>
          <p:cNvGrpSpPr/>
          <p:nvPr/>
        </p:nvGrpSpPr>
        <p:grpSpPr>
          <a:xfrm>
            <a:off x="-30913540" y="-6749176"/>
            <a:ext cx="40387780" cy="10857989"/>
            <a:chOff x="-34890168" y="-7719090"/>
            <a:chExt cx="40387780" cy="10857989"/>
          </a:xfrm>
        </p:grpSpPr>
        <p:sp>
          <p:nvSpPr>
            <p:cNvPr id="110" name="TextBox 109">
              <a:extLst>
                <a:ext uri="{FF2B5EF4-FFF2-40B4-BE49-F238E27FC236}">
                  <a16:creationId xmlns:a16="http://schemas.microsoft.com/office/drawing/2014/main" id="{4533172F-14D8-48F7-83F7-021D4E77DE40}"/>
                </a:ext>
              </a:extLst>
            </p:cNvPr>
            <p:cNvSpPr txBox="1"/>
            <p:nvPr/>
          </p:nvSpPr>
          <p:spPr>
            <a:xfrm>
              <a:off x="4343568" y="1655793"/>
              <a:ext cx="569387" cy="369332"/>
            </a:xfrm>
            <a:prstGeom prst="rect">
              <a:avLst/>
            </a:prstGeom>
            <a:noFill/>
          </p:spPr>
          <p:txBody>
            <a:bodyPr wrap="none" rtlCol="0">
              <a:spAutoFit/>
            </a:bodyPr>
            <a:lstStyle/>
            <a:p>
              <a:r>
                <a:rPr lang="en-US" b="1">
                  <a:solidFill>
                    <a:schemeClr val="accent2"/>
                  </a:solidFill>
                  <a:effectLst>
                    <a:glow rad="63500">
                      <a:schemeClr val="tx2">
                        <a:lumMod val="20000"/>
                        <a:lumOff val="80000"/>
                      </a:schemeClr>
                    </a:glow>
                  </a:effectLst>
                </a:rPr>
                <a:t>941</a:t>
              </a:r>
            </a:p>
          </p:txBody>
        </p:sp>
        <p:sp>
          <p:nvSpPr>
            <p:cNvPr id="111" name="TextBox 110">
              <a:extLst>
                <a:ext uri="{FF2B5EF4-FFF2-40B4-BE49-F238E27FC236}">
                  <a16:creationId xmlns:a16="http://schemas.microsoft.com/office/drawing/2014/main" id="{BFE084D7-FAB3-4E78-A8A6-251BEA310E86}"/>
                </a:ext>
              </a:extLst>
            </p:cNvPr>
            <p:cNvSpPr txBox="1"/>
            <p:nvPr/>
          </p:nvSpPr>
          <p:spPr>
            <a:xfrm>
              <a:off x="4928225" y="1655793"/>
              <a:ext cx="569387" cy="369332"/>
            </a:xfrm>
            <a:prstGeom prst="rect">
              <a:avLst/>
            </a:prstGeom>
            <a:noFill/>
          </p:spPr>
          <p:txBody>
            <a:bodyPr wrap="none" rtlCol="0">
              <a:spAutoFit/>
            </a:bodyPr>
            <a:lstStyle/>
            <a:p>
              <a:r>
                <a:rPr lang="en-US" b="1">
                  <a:solidFill>
                    <a:schemeClr val="accent1"/>
                  </a:solidFill>
                  <a:effectLst>
                    <a:glow rad="63500">
                      <a:schemeClr val="tx2">
                        <a:lumMod val="20000"/>
                        <a:lumOff val="80000"/>
                      </a:schemeClr>
                    </a:glow>
                  </a:effectLst>
                </a:rPr>
                <a:t>749</a:t>
              </a:r>
            </a:p>
          </p:txBody>
        </p:sp>
        <p:cxnSp>
          <p:nvCxnSpPr>
            <p:cNvPr id="112" name="Straight Connector 111">
              <a:extLst>
                <a:ext uri="{FF2B5EF4-FFF2-40B4-BE49-F238E27FC236}">
                  <a16:creationId xmlns:a16="http://schemas.microsoft.com/office/drawing/2014/main" id="{69D175E8-8944-4043-A576-B02F6A11CCD0}"/>
                </a:ext>
              </a:extLst>
            </p:cNvPr>
            <p:cNvCxnSpPr>
              <a:cxnSpLocks/>
            </p:cNvCxnSpPr>
            <p:nvPr/>
          </p:nvCxnSpPr>
          <p:spPr>
            <a:xfrm flipH="1">
              <a:off x="4268850" y="2535286"/>
              <a:ext cx="988078" cy="603612"/>
            </a:xfrm>
            <a:prstGeom prst="line">
              <a:avLst/>
            </a:prstGeom>
            <a:ln w="3175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BBBB163-CCA5-401F-AA84-601E4516CFE5}"/>
                </a:ext>
              </a:extLst>
            </p:cNvPr>
            <p:cNvCxnSpPr>
              <a:cxnSpLocks/>
            </p:cNvCxnSpPr>
            <p:nvPr/>
          </p:nvCxnSpPr>
          <p:spPr>
            <a:xfrm flipH="1">
              <a:off x="4268848" y="2630536"/>
              <a:ext cx="212724" cy="508363"/>
            </a:xfrm>
            <a:prstGeom prst="line">
              <a:avLst/>
            </a:prstGeom>
            <a:ln w="31750">
              <a:solidFill>
                <a:schemeClr val="tx1"/>
              </a:solidFill>
              <a:tailEnd type="oval" w="lg" len="lg"/>
            </a:ln>
            <a:effectLst>
              <a:glow rad="63500">
                <a:schemeClr val="tx2">
                  <a:lumMod val="20000"/>
                  <a:lumOff val="80000"/>
                  <a:alpha val="75000"/>
                </a:schemeClr>
              </a:glow>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2182A0-AA70-49F5-A4D3-561B606D872E}"/>
                </a:ext>
              </a:extLst>
            </p:cNvPr>
            <p:cNvCxnSpPr>
              <a:cxnSpLocks/>
            </p:cNvCxnSpPr>
            <p:nvPr/>
          </p:nvCxnSpPr>
          <p:spPr>
            <a:xfrm flipH="1">
              <a:off x="4272023" y="2535286"/>
              <a:ext cx="984647" cy="603612"/>
            </a:xfrm>
            <a:prstGeom prst="line">
              <a:avLst/>
            </a:prstGeom>
            <a:ln w="31750">
              <a:solidFill>
                <a:schemeClr val="tx1"/>
              </a:solidFill>
              <a:tailEnd type="oval" w="lg" len="lg"/>
            </a:ln>
            <a:effectLst/>
          </p:spPr>
          <p:style>
            <a:lnRef idx="1">
              <a:schemeClr val="accent1"/>
            </a:lnRef>
            <a:fillRef idx="0">
              <a:schemeClr val="accent1"/>
            </a:fillRef>
            <a:effectRef idx="0">
              <a:schemeClr val="accent1"/>
            </a:effectRef>
            <a:fontRef idx="minor">
              <a:schemeClr val="tx1"/>
            </a:fontRef>
          </p:style>
        </p:cxnSp>
        <p:pic>
          <p:nvPicPr>
            <p:cNvPr id="115" name="Graphic 114" descr="Walk">
              <a:extLst>
                <a:ext uri="{FF2B5EF4-FFF2-40B4-BE49-F238E27FC236}">
                  <a16:creationId xmlns:a16="http://schemas.microsoft.com/office/drawing/2014/main" id="{E7B00B19-2410-4218-B2BB-A30712D597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4247" y="1954377"/>
              <a:ext cx="768096" cy="768096"/>
            </a:xfrm>
            <a:prstGeom prst="rect">
              <a:avLst/>
            </a:prstGeom>
            <a:effectLst>
              <a:glow rad="63500">
                <a:schemeClr val="tx2">
                  <a:lumMod val="20000"/>
                  <a:lumOff val="80000"/>
                  <a:alpha val="75000"/>
                </a:schemeClr>
              </a:glow>
            </a:effectLst>
          </p:spPr>
        </p:pic>
        <p:pic>
          <p:nvPicPr>
            <p:cNvPr id="116" name="Graphic 115" descr="Walk">
              <a:extLst>
                <a:ext uri="{FF2B5EF4-FFF2-40B4-BE49-F238E27FC236}">
                  <a16:creationId xmlns:a16="http://schemas.microsoft.com/office/drawing/2014/main" id="{B243DD69-2858-410A-9C74-C80227ADBB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90168" y="-7719090"/>
              <a:ext cx="612648" cy="612648"/>
            </a:xfrm>
            <a:prstGeom prst="rect">
              <a:avLst/>
            </a:prstGeom>
            <a:effectLst>
              <a:glow rad="63500">
                <a:schemeClr val="tx2">
                  <a:lumMod val="20000"/>
                  <a:lumOff val="80000"/>
                  <a:alpha val="75000"/>
                </a:schemeClr>
              </a:glow>
            </a:effectLst>
          </p:spPr>
        </p:pic>
      </p:grpSp>
      <p:grpSp>
        <p:nvGrpSpPr>
          <p:cNvPr id="120" name="Group 119">
            <a:extLst>
              <a:ext uri="{FF2B5EF4-FFF2-40B4-BE49-F238E27FC236}">
                <a16:creationId xmlns:a16="http://schemas.microsoft.com/office/drawing/2014/main" id="{95346AC1-88F4-405B-94A2-6B5B476CCB5F}"/>
              </a:ext>
            </a:extLst>
          </p:cNvPr>
          <p:cNvGrpSpPr/>
          <p:nvPr/>
        </p:nvGrpSpPr>
        <p:grpSpPr>
          <a:xfrm>
            <a:off x="8799699" y="5935121"/>
            <a:ext cx="861608" cy="768739"/>
            <a:chOff x="4629815" y="4303653"/>
            <a:chExt cx="861608" cy="768739"/>
          </a:xfrm>
        </p:grpSpPr>
        <p:sp>
          <p:nvSpPr>
            <p:cNvPr id="121" name="TextBox 120">
              <a:extLst>
                <a:ext uri="{FF2B5EF4-FFF2-40B4-BE49-F238E27FC236}">
                  <a16:creationId xmlns:a16="http://schemas.microsoft.com/office/drawing/2014/main" id="{CA28C651-C0EC-4780-9FB2-245395E38072}"/>
                </a:ext>
              </a:extLst>
            </p:cNvPr>
            <p:cNvSpPr txBox="1"/>
            <p:nvPr/>
          </p:nvSpPr>
          <p:spPr>
            <a:xfrm>
              <a:off x="4649223" y="4764615"/>
              <a:ext cx="383438" cy="307777"/>
            </a:xfrm>
            <a:prstGeom prst="rect">
              <a:avLst/>
            </a:prstGeom>
            <a:noFill/>
          </p:spPr>
          <p:txBody>
            <a:bodyPr wrap="none" rtlCol="0">
              <a:spAutoFit/>
            </a:bodyPr>
            <a:lstStyle/>
            <a:p>
              <a:r>
                <a:rPr lang="en-US" sz="1400" b="1">
                  <a:solidFill>
                    <a:schemeClr val="accent2"/>
                  </a:solidFill>
                  <a:effectLst>
                    <a:glow rad="63500">
                      <a:schemeClr val="tx2">
                        <a:lumMod val="20000"/>
                        <a:lumOff val="80000"/>
                      </a:schemeClr>
                    </a:glow>
                  </a:effectLst>
                </a:rPr>
                <a:t>##</a:t>
              </a:r>
            </a:p>
          </p:txBody>
        </p:sp>
        <p:sp>
          <p:nvSpPr>
            <p:cNvPr id="122" name="TextBox 121">
              <a:extLst>
                <a:ext uri="{FF2B5EF4-FFF2-40B4-BE49-F238E27FC236}">
                  <a16:creationId xmlns:a16="http://schemas.microsoft.com/office/drawing/2014/main" id="{AA8DBC8E-58BB-4E30-9C45-7381183EE9CE}"/>
                </a:ext>
              </a:extLst>
            </p:cNvPr>
            <p:cNvSpPr txBox="1"/>
            <p:nvPr/>
          </p:nvSpPr>
          <p:spPr>
            <a:xfrm>
              <a:off x="5053631" y="4764615"/>
              <a:ext cx="383438" cy="307777"/>
            </a:xfrm>
            <a:prstGeom prst="rect">
              <a:avLst/>
            </a:prstGeom>
            <a:noFill/>
          </p:spPr>
          <p:txBody>
            <a:bodyPr wrap="none" rtlCol="0">
              <a:spAutoFit/>
            </a:bodyPr>
            <a:lstStyle/>
            <a:p>
              <a:r>
                <a:rPr lang="en-US" sz="1400" b="1">
                  <a:solidFill>
                    <a:schemeClr val="accent1"/>
                  </a:solidFill>
                  <a:effectLst>
                    <a:glow rad="63500">
                      <a:schemeClr val="tx2">
                        <a:lumMod val="20000"/>
                        <a:lumOff val="80000"/>
                      </a:schemeClr>
                    </a:glow>
                  </a:effectLst>
                </a:rPr>
                <a:t>##</a:t>
              </a:r>
            </a:p>
          </p:txBody>
        </p:sp>
        <p:pic>
          <p:nvPicPr>
            <p:cNvPr id="126" name="Graphic 125" descr="Walk">
              <a:extLst>
                <a:ext uri="{FF2B5EF4-FFF2-40B4-BE49-F238E27FC236}">
                  <a16:creationId xmlns:a16="http://schemas.microsoft.com/office/drawing/2014/main" id="{7F525B66-2BA5-43F8-9990-F40230AA95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9815" y="4303653"/>
              <a:ext cx="457200" cy="457200"/>
            </a:xfrm>
            <a:prstGeom prst="rect">
              <a:avLst/>
            </a:prstGeom>
            <a:effectLst>
              <a:glow rad="63500">
                <a:schemeClr val="tx2">
                  <a:lumMod val="20000"/>
                  <a:lumOff val="80000"/>
                  <a:alpha val="75000"/>
                </a:schemeClr>
              </a:glow>
            </a:effectLst>
          </p:spPr>
        </p:pic>
        <p:pic>
          <p:nvPicPr>
            <p:cNvPr id="127" name="Graphic 126" descr="Walk">
              <a:extLst>
                <a:ext uri="{FF2B5EF4-FFF2-40B4-BE49-F238E27FC236}">
                  <a16:creationId xmlns:a16="http://schemas.microsoft.com/office/drawing/2014/main" id="{86EE2602-37F6-4813-9337-89DF12F979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34223" y="4303653"/>
              <a:ext cx="457200" cy="457200"/>
            </a:xfrm>
            <a:prstGeom prst="rect">
              <a:avLst/>
            </a:prstGeom>
            <a:effectLst>
              <a:glow rad="63500">
                <a:schemeClr val="tx2">
                  <a:lumMod val="20000"/>
                  <a:lumOff val="80000"/>
                  <a:alpha val="75000"/>
                </a:schemeClr>
              </a:glow>
            </a:effectLst>
          </p:spPr>
        </p:pic>
      </p:grpSp>
      <p:sp>
        <p:nvSpPr>
          <p:cNvPr id="128" name="TextBox 127">
            <a:extLst>
              <a:ext uri="{FF2B5EF4-FFF2-40B4-BE49-F238E27FC236}">
                <a16:creationId xmlns:a16="http://schemas.microsoft.com/office/drawing/2014/main" id="{DA903CFE-E607-4825-9D07-F7613C06121C}"/>
              </a:ext>
            </a:extLst>
          </p:cNvPr>
          <p:cNvSpPr txBox="1"/>
          <p:nvPr/>
        </p:nvSpPr>
        <p:spPr>
          <a:xfrm>
            <a:off x="9678111" y="5746539"/>
            <a:ext cx="2584303" cy="1061829"/>
          </a:xfrm>
          <a:prstGeom prst="rect">
            <a:avLst/>
          </a:prstGeom>
          <a:noFill/>
        </p:spPr>
        <p:txBody>
          <a:bodyPr wrap="square" rtlCol="0">
            <a:spAutoFit/>
          </a:bodyPr>
          <a:lstStyle/>
          <a:p>
            <a:r>
              <a:rPr lang="en-US" sz="1400" b="1">
                <a:solidFill>
                  <a:schemeClr val="accent2"/>
                </a:solidFill>
              </a:rPr>
              <a:t>AM</a:t>
            </a:r>
            <a:r>
              <a:rPr lang="en-US" sz="1400"/>
              <a:t> </a:t>
            </a:r>
            <a:r>
              <a:rPr lang="en-US" sz="1400" b="1">
                <a:solidFill>
                  <a:schemeClr val="accent1"/>
                </a:solidFill>
              </a:rPr>
              <a:t>PM</a:t>
            </a:r>
            <a:r>
              <a:rPr lang="en-US" sz="1400"/>
              <a:t> Maximum Hourly Pedestrian Volume Across a Single Leg of the Intersection</a:t>
            </a:r>
            <a:br>
              <a:rPr lang="en-US" sz="1400"/>
            </a:br>
            <a:r>
              <a:rPr lang="en-US" sz="1000" i="1"/>
              <a:t>(pedestrian symbol scaled to represent magnitude of crossing volume)</a:t>
            </a:r>
            <a:endParaRPr lang="en-US" sz="1400" i="1"/>
          </a:p>
        </p:txBody>
      </p:sp>
      <p:sp>
        <p:nvSpPr>
          <p:cNvPr id="80" name="Title 1">
            <a:extLst>
              <a:ext uri="{FF2B5EF4-FFF2-40B4-BE49-F238E27FC236}">
                <a16:creationId xmlns:a16="http://schemas.microsoft.com/office/drawing/2014/main" id="{6512704D-2A21-4C54-BCB1-909682D4E819}"/>
              </a:ext>
            </a:extLst>
          </p:cNvPr>
          <p:cNvSpPr>
            <a:spLocks noGrp="1"/>
          </p:cNvSpPr>
          <p:nvPr>
            <p:ph type="title"/>
          </p:nvPr>
        </p:nvSpPr>
        <p:spPr>
          <a:xfrm>
            <a:off x="7505701" y="0"/>
            <a:ext cx="4701012" cy="1034879"/>
          </a:xfrm>
          <a:solidFill>
            <a:schemeClr val="bg1"/>
          </a:solidFill>
        </p:spPr>
        <p:txBody>
          <a:bodyPr/>
          <a:lstStyle/>
          <a:p>
            <a:pPr algn="ctr"/>
            <a:r>
              <a:rPr lang="en-US">
                <a:solidFill>
                  <a:schemeClr val="accent6">
                    <a:lumMod val="75000"/>
                  </a:schemeClr>
                </a:solidFill>
              </a:rPr>
              <a:t>Data Collection</a:t>
            </a:r>
          </a:p>
        </p:txBody>
      </p:sp>
      <p:pic>
        <p:nvPicPr>
          <p:cNvPr id="82" name="Graphic 81" descr="Walk">
            <a:extLst>
              <a:ext uri="{FF2B5EF4-FFF2-40B4-BE49-F238E27FC236}">
                <a16:creationId xmlns:a16="http://schemas.microsoft.com/office/drawing/2014/main" id="{02A705C0-132E-4136-8269-E7D0A71E2C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6584" y="2945422"/>
            <a:ext cx="643739" cy="643739"/>
          </a:xfrm>
          <a:prstGeom prst="rect">
            <a:avLst/>
          </a:prstGeom>
          <a:effectLst>
            <a:glow rad="63500">
              <a:schemeClr val="tx2">
                <a:lumMod val="20000"/>
                <a:lumOff val="80000"/>
                <a:alpha val="75000"/>
              </a:schemeClr>
            </a:glow>
          </a:effectLst>
        </p:spPr>
      </p:pic>
    </p:spTree>
    <p:extLst>
      <p:ext uri="{BB962C8B-B14F-4D97-AF65-F5344CB8AC3E}">
        <p14:creationId xmlns:p14="http://schemas.microsoft.com/office/powerpoint/2010/main" val="2092453560"/>
      </p:ext>
    </p:extLst>
  </p:cSld>
  <p:clrMapOvr>
    <a:masterClrMapping/>
  </p:clrMapOvr>
</p:sld>
</file>

<file path=ppt/theme/theme1.xml><?xml version="1.0" encoding="utf-8"?>
<a:theme xmlns:a="http://schemas.openxmlformats.org/drawingml/2006/main" name="Office Theme">
  <a:themeElements>
    <a:clrScheme name="Custom 7">
      <a:dk1>
        <a:srgbClr val="3F3F3F"/>
      </a:dk1>
      <a:lt1>
        <a:sysClr val="window" lastClr="FFFFFF"/>
      </a:lt1>
      <a:dk2>
        <a:srgbClr val="1B4F5E"/>
      </a:dk2>
      <a:lt2>
        <a:srgbClr val="BFBFBF"/>
      </a:lt2>
      <a:accent1>
        <a:srgbClr val="A20C33"/>
      </a:accent1>
      <a:accent2>
        <a:srgbClr val="71ADB7"/>
      </a:accent2>
      <a:accent3>
        <a:srgbClr val="B5C327"/>
      </a:accent3>
      <a:accent4>
        <a:srgbClr val="DE6420"/>
      </a:accent4>
      <a:accent5>
        <a:srgbClr val="FCF6B0"/>
      </a:accent5>
      <a:accent6>
        <a:srgbClr val="BFDEE0"/>
      </a:accent6>
      <a:hlink>
        <a:srgbClr val="A20C33"/>
      </a:hlink>
      <a:folHlink>
        <a:srgbClr val="A20C33"/>
      </a:folHlink>
    </a:clrScheme>
    <a:fontScheme name="AGL">
      <a:majorFont>
        <a:latin typeface="Arial"/>
        <a:ea typeface=""/>
        <a:cs typeface=""/>
      </a:majorFont>
      <a:minorFont>
        <a:latin typeface="Arial Unicode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7">
      <a:dk1>
        <a:srgbClr val="3F3F3F"/>
      </a:dk1>
      <a:lt1>
        <a:sysClr val="window" lastClr="FFFFFF"/>
      </a:lt1>
      <a:dk2>
        <a:srgbClr val="1B4F5E"/>
      </a:dk2>
      <a:lt2>
        <a:srgbClr val="BFBFBF"/>
      </a:lt2>
      <a:accent1>
        <a:srgbClr val="A20C33"/>
      </a:accent1>
      <a:accent2>
        <a:srgbClr val="71ADB7"/>
      </a:accent2>
      <a:accent3>
        <a:srgbClr val="B5C327"/>
      </a:accent3>
      <a:accent4>
        <a:srgbClr val="DE6420"/>
      </a:accent4>
      <a:accent5>
        <a:srgbClr val="FCF6B0"/>
      </a:accent5>
      <a:accent6>
        <a:srgbClr val="BFDEE0"/>
      </a:accent6>
      <a:hlink>
        <a:srgbClr val="A20C33"/>
      </a:hlink>
      <a:folHlink>
        <a:srgbClr val="A20C33"/>
      </a:folHlink>
    </a:clrScheme>
    <a:fontScheme name="AGL">
      <a:majorFont>
        <a:latin typeface="Arial"/>
        <a:ea typeface=""/>
        <a:cs typeface=""/>
      </a:majorFont>
      <a:minorFont>
        <a:latin typeface="Arial Unicode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 no background">
  <a:themeElements>
    <a:clrScheme name="Custom 7">
      <a:dk1>
        <a:srgbClr val="3F3F3F"/>
      </a:dk1>
      <a:lt1>
        <a:sysClr val="window" lastClr="FFFFFF"/>
      </a:lt1>
      <a:dk2>
        <a:srgbClr val="1B4F5E"/>
      </a:dk2>
      <a:lt2>
        <a:srgbClr val="BFBFBF"/>
      </a:lt2>
      <a:accent1>
        <a:srgbClr val="A20C33"/>
      </a:accent1>
      <a:accent2>
        <a:srgbClr val="71ADB7"/>
      </a:accent2>
      <a:accent3>
        <a:srgbClr val="B5C327"/>
      </a:accent3>
      <a:accent4>
        <a:srgbClr val="DE6420"/>
      </a:accent4>
      <a:accent5>
        <a:srgbClr val="FCF6B0"/>
      </a:accent5>
      <a:accent6>
        <a:srgbClr val="BFDEE0"/>
      </a:accent6>
      <a:hlink>
        <a:srgbClr val="A20C33"/>
      </a:hlink>
      <a:folHlink>
        <a:srgbClr val="A20C33"/>
      </a:folHlink>
    </a:clrScheme>
    <a:fontScheme name="AGL">
      <a:majorFont>
        <a:latin typeface="Arial"/>
        <a:ea typeface=""/>
        <a:cs typeface=""/>
      </a:majorFont>
      <a:minorFont>
        <a:latin typeface="Arial Unicode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Custom 7">
      <a:dk1>
        <a:srgbClr val="3F3F3F"/>
      </a:dk1>
      <a:lt1>
        <a:sysClr val="window" lastClr="FFFFFF"/>
      </a:lt1>
      <a:dk2>
        <a:srgbClr val="1B4F5E"/>
      </a:dk2>
      <a:lt2>
        <a:srgbClr val="BFBFBF"/>
      </a:lt2>
      <a:accent1>
        <a:srgbClr val="A20C33"/>
      </a:accent1>
      <a:accent2>
        <a:srgbClr val="71ADB7"/>
      </a:accent2>
      <a:accent3>
        <a:srgbClr val="B5C327"/>
      </a:accent3>
      <a:accent4>
        <a:srgbClr val="DE6420"/>
      </a:accent4>
      <a:accent5>
        <a:srgbClr val="FCF6B0"/>
      </a:accent5>
      <a:accent6>
        <a:srgbClr val="BFDEE0"/>
      </a:accent6>
      <a:hlink>
        <a:srgbClr val="A20C33"/>
      </a:hlink>
      <a:folHlink>
        <a:srgbClr val="A20C33"/>
      </a:folHlink>
    </a:clrScheme>
    <a:fontScheme name="AGL">
      <a:majorFont>
        <a:latin typeface="Arial"/>
        <a:ea typeface=""/>
        <a:cs typeface=""/>
      </a:majorFont>
      <a:minorFont>
        <a:latin typeface="Arial Unicode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7">
      <a:dk1>
        <a:srgbClr val="3F3F3F"/>
      </a:dk1>
      <a:lt1>
        <a:sysClr val="window" lastClr="FFFFFF"/>
      </a:lt1>
      <a:dk2>
        <a:srgbClr val="1B4F5E"/>
      </a:dk2>
      <a:lt2>
        <a:srgbClr val="BFBFBF"/>
      </a:lt2>
      <a:accent1>
        <a:srgbClr val="A20C33"/>
      </a:accent1>
      <a:accent2>
        <a:srgbClr val="71ADB7"/>
      </a:accent2>
      <a:accent3>
        <a:srgbClr val="B5C327"/>
      </a:accent3>
      <a:accent4>
        <a:srgbClr val="DE6420"/>
      </a:accent4>
      <a:accent5>
        <a:srgbClr val="FCF6B0"/>
      </a:accent5>
      <a:accent6>
        <a:srgbClr val="BFDEE0"/>
      </a:accent6>
      <a:hlink>
        <a:srgbClr val="A20C33"/>
      </a:hlink>
      <a:folHlink>
        <a:srgbClr val="A20C33"/>
      </a:folHlink>
    </a:clrScheme>
    <a:fontScheme name="AGL">
      <a:majorFont>
        <a:latin typeface="Arial"/>
        <a:ea typeface=""/>
        <a:cs typeface=""/>
      </a:majorFont>
      <a:minorFont>
        <a:latin typeface="Arial Unicode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781a52b0-d0f4-44f0-98bb-0d102f5fd161" ContentTypeId="0x0101" PreviousValue="false"/>
</file>

<file path=customXml/item3.xml><?xml version="1.0" encoding="utf-8"?>
<?mso-contentType ?>
<spe:Receivers xmlns:spe="http://schemas.microsoft.com/sharepoint/event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E0AE258C629F9F4DAAF24819AB53C084" ma:contentTypeVersion="16" ma:contentTypeDescription="Create a new document." ma:contentTypeScope="" ma:versionID="7f641da28dfaf3527f2b4ec83b5cc025">
  <xsd:schema xmlns:xsd="http://www.w3.org/2001/XMLSchema" xmlns:xs="http://www.w3.org/2001/XMLSchema" xmlns:p="http://schemas.microsoft.com/office/2006/metadata/properties" xmlns:ns3="c18e8617-fc0f-4dda-a87a-c0ec120ddf92" xmlns:ns4="d5183033-73a4-4404-9683-6b26d93d02f9" xmlns:ns5="6487766c-56ea-4afa-a36a-9df6178da041" targetNamespace="http://schemas.microsoft.com/office/2006/metadata/properties" ma:root="true" ma:fieldsID="8e4f4900d47280752a3c5147caae2bed" ns3:_="" ns4:_="" ns5:_="">
    <xsd:import namespace="c18e8617-fc0f-4dda-a87a-c0ec120ddf92"/>
    <xsd:import namespace="d5183033-73a4-4404-9683-6b26d93d02f9"/>
    <xsd:import namespace="6487766c-56ea-4afa-a36a-9df6178da041"/>
    <xsd:element name="properties">
      <xsd:complexType>
        <xsd:sequence>
          <xsd:element name="documentManagement">
            <xsd:complexType>
              <xsd:all>
                <xsd:element ref="ns3:_dlc_DocId" minOccurs="0"/>
                <xsd:element ref="ns3:_dlc_DocIdUrl" minOccurs="0"/>
                <xsd:element ref="ns3:_dlc_DocIdPersistId" minOccurs="0"/>
                <xsd:element ref="ns4:SharedWithUsers" minOccurs="0"/>
                <xsd:element ref="ns4:SharedWithDetails" minOccurs="0"/>
                <xsd:element ref="ns4:SharingHintHash" minOccurs="0"/>
                <xsd:element ref="ns5:MediaServiceMetadata" minOccurs="0"/>
                <xsd:element ref="ns5:MediaServiceFastMetadata" minOccurs="0"/>
                <xsd:element ref="ns5:MediaServiceDateTaken" minOccurs="0"/>
                <xsd:element ref="ns5:MediaServiceAutoTags" minOccurs="0"/>
                <xsd:element ref="ns5:MediaServiceLocation" minOccurs="0"/>
                <xsd:element ref="ns5:MediaServiceGenerationTime" minOccurs="0"/>
                <xsd:element ref="ns5:MediaServiceEventHashCode" minOccurs="0"/>
                <xsd:element ref="ns5:MediaServiceAutoKeyPoints" minOccurs="0"/>
                <xsd:element ref="ns5:MediaServiceKeyPoints" minOccurs="0"/>
                <xsd:element ref="ns5: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e8617-fc0f-4dda-a87a-c0ec120ddf9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5183033-73a4-4404-9683-6b26d93d02f9"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87766c-56ea-4afa-a36a-9df6178da041" elementFormDefault="qualified">
    <xsd:import namespace="http://schemas.microsoft.com/office/2006/documentManagement/types"/>
    <xsd:import namespace="http://schemas.microsoft.com/office/infopath/2007/PartnerControls"/>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88D38C-46BA-45A8-B058-0015ABBB8656}">
  <ds:schemaRefs>
    <ds:schemaRef ds:uri="http://schemas.microsoft.com/sharepoint/v3/contenttype/forms"/>
  </ds:schemaRefs>
</ds:datastoreItem>
</file>

<file path=customXml/itemProps2.xml><?xml version="1.0" encoding="utf-8"?>
<ds:datastoreItem xmlns:ds="http://schemas.openxmlformats.org/officeDocument/2006/customXml" ds:itemID="{C828DDF6-86CC-4386-813B-32AE83A26D07}">
  <ds:schemaRefs>
    <ds:schemaRef ds:uri="Microsoft.SharePoint.Taxonomy.ContentTypeSync"/>
  </ds:schemaRefs>
</ds:datastoreItem>
</file>

<file path=customXml/itemProps3.xml><?xml version="1.0" encoding="utf-8"?>
<ds:datastoreItem xmlns:ds="http://schemas.openxmlformats.org/officeDocument/2006/customXml" ds:itemID="{F67EB944-49B3-46D1-A55E-C98670B25374}">
  <ds:schemaRefs>
    <ds:schemaRef ds:uri="http://schemas.microsoft.com/sharepoint/events"/>
  </ds:schemaRefs>
</ds:datastoreItem>
</file>

<file path=customXml/itemProps4.xml><?xml version="1.0" encoding="utf-8"?>
<ds:datastoreItem xmlns:ds="http://schemas.openxmlformats.org/officeDocument/2006/customXml" ds:itemID="{4EADE30A-2EC8-4C4F-8E2F-DCE1452232C6}">
  <ds:schemaRefs>
    <ds:schemaRef ds:uri="http://schemas.microsoft.com/office/2006/metadata/properties"/>
    <ds:schemaRef ds:uri="d5183033-73a4-4404-9683-6b26d93d02f9"/>
    <ds:schemaRef ds:uri="c18e8617-fc0f-4dda-a87a-c0ec120ddf92"/>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6487766c-56ea-4afa-a36a-9df6178da041"/>
    <ds:schemaRef ds:uri="http://www.w3.org/XML/1998/namespace"/>
    <ds:schemaRef ds:uri="http://purl.org/dc/dcmitype/"/>
  </ds:schemaRefs>
</ds:datastoreItem>
</file>

<file path=customXml/itemProps5.xml><?xml version="1.0" encoding="utf-8"?>
<ds:datastoreItem xmlns:ds="http://schemas.openxmlformats.org/officeDocument/2006/customXml" ds:itemID="{F028212E-22AC-439A-8977-5B320495B4D8}">
  <ds:schemaRefs>
    <ds:schemaRef ds:uri="6487766c-56ea-4afa-a36a-9df6178da041"/>
    <ds:schemaRef ds:uri="c18e8617-fc0f-4dda-a87a-c0ec120ddf92"/>
    <ds:schemaRef ds:uri="d5183033-73a4-4404-9683-6b26d93d02f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4078</Words>
  <Application>Microsoft Office PowerPoint</Application>
  <PresentationFormat>Widescreen</PresentationFormat>
  <Paragraphs>1409</Paragraphs>
  <Slides>54</Slides>
  <Notes>19</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54</vt:i4>
      </vt:variant>
    </vt:vector>
  </HeadingPairs>
  <TitlesOfParts>
    <vt:vector size="64" baseType="lpstr">
      <vt:lpstr>Arial Unicode MS</vt:lpstr>
      <vt:lpstr>Arial</vt:lpstr>
      <vt:lpstr>Arial Unicode MS (Body)</vt:lpstr>
      <vt:lpstr>Calibri</vt:lpstr>
      <vt:lpstr>Wingdings</vt:lpstr>
      <vt:lpstr>Office Theme</vt:lpstr>
      <vt:lpstr>2_Office Theme</vt:lpstr>
      <vt:lpstr>Blank - no background</vt:lpstr>
      <vt:lpstr>1_Office Theme</vt:lpstr>
      <vt:lpstr>3_Office Theme</vt:lpstr>
      <vt:lpstr>K Street NW Traffic Analysis</vt:lpstr>
      <vt:lpstr>PowerPoint Presentation</vt:lpstr>
      <vt:lpstr>PowerPoint Presentation</vt:lpstr>
      <vt:lpstr>PowerPoint Presentation</vt:lpstr>
      <vt:lpstr>PowerPoint Presentation</vt:lpstr>
      <vt:lpstr>Data Collection</vt:lpstr>
      <vt:lpstr>Data Collection Plan</vt:lpstr>
      <vt:lpstr>Data Collection</vt:lpstr>
      <vt:lpstr>Data Collection</vt:lpstr>
      <vt:lpstr>PowerPoint Presentation</vt:lpstr>
      <vt:lpstr>Traffic Simulation Model</vt:lpstr>
      <vt:lpstr>PowerPoint Presentation</vt:lpstr>
      <vt:lpstr>PowerPoint Presentation</vt:lpstr>
      <vt:lpstr>PowerPoint Presentation</vt:lpstr>
      <vt:lpstr>PowerPoint Presentation</vt:lpstr>
      <vt:lpstr>Analysis of Existing Network</vt:lpstr>
      <vt:lpstr>Travel Time</vt:lpstr>
      <vt:lpstr>Intersection Delay</vt:lpstr>
      <vt:lpstr>Approach Delay</vt:lpstr>
      <vt:lpstr>PowerPoint Presentation</vt:lpstr>
      <vt:lpstr>Defining Two Build Alternatives</vt:lpstr>
      <vt:lpstr>Define the Build Alternatives</vt:lpstr>
      <vt:lpstr>PowerPoint Presentation</vt:lpstr>
      <vt:lpstr>K Street NW Design Alternatives</vt:lpstr>
      <vt:lpstr>K Street NW Design Alternatives</vt:lpstr>
      <vt:lpstr>Transitway Access Options</vt:lpstr>
      <vt:lpstr>PowerPoint Presentation</vt:lpstr>
      <vt:lpstr>Alternatives Analysis</vt:lpstr>
      <vt:lpstr>Travel Time</vt:lpstr>
      <vt:lpstr>Intersection Delay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Development of  the Hybrid Alternative</vt:lpstr>
      <vt:lpstr>Hybrid Alternative Design</vt:lpstr>
      <vt:lpstr>Hybrid Alternative Design</vt:lpstr>
      <vt:lpstr>1100-1200 Block of K Street NW</vt:lpstr>
      <vt:lpstr>1100-1200 Block of K Street NW</vt:lpstr>
      <vt:lpstr>2000-2100 Block of K Street NW</vt:lpstr>
      <vt:lpstr>2000-2100 Block of K Street NW</vt:lpstr>
      <vt:lpstr>Hybrid Alternative Performance</vt:lpstr>
      <vt:lpstr>Travel Time</vt:lpstr>
      <vt:lpstr>Intersection Delay</vt:lpstr>
      <vt:lpstr>Approach Delay</vt:lpstr>
      <vt:lpstr>Approach Delay</vt:lpstr>
      <vt:lpstr>Slowest Speeds along Corridor</vt:lpstr>
      <vt:lpstr>Pros and Cons of Hybrid Alternative</vt:lpstr>
      <vt:lpstr>Next Steps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 Street NW Traffic Analysis</dc:title>
  <dc:creator>Doub, Alexander</dc:creator>
  <cp:lastModifiedBy>Hammit, Britton</cp:lastModifiedBy>
  <cp:revision>31</cp:revision>
  <dcterms:created xsi:type="dcterms:W3CDTF">2020-07-23T13:40:45Z</dcterms:created>
  <dcterms:modified xsi:type="dcterms:W3CDTF">2020-11-06T02:45:36Z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0x010100E0AE258C629F9F4DAAF24819AB53C084</vt:lpwstr>
  </property>
</Properties>
</file>